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71" r:id="rId2"/>
    <p:sldId id="321" r:id="rId3"/>
    <p:sldId id="343" r:id="rId4"/>
    <p:sldId id="259" r:id="rId5"/>
    <p:sldId id="290" r:id="rId6"/>
    <p:sldId id="346" r:id="rId7"/>
    <p:sldId id="347" r:id="rId8"/>
    <p:sldId id="365" r:id="rId9"/>
    <p:sldId id="266" r:id="rId10"/>
    <p:sldId id="385" r:id="rId11"/>
    <p:sldId id="344" r:id="rId12"/>
    <p:sldId id="386" r:id="rId13"/>
    <p:sldId id="345" r:id="rId14"/>
    <p:sldId id="318" r:id="rId15"/>
    <p:sldId id="303" r:id="rId16"/>
    <p:sldId id="279" r:id="rId17"/>
    <p:sldId id="304" r:id="rId18"/>
    <p:sldId id="281" r:id="rId19"/>
    <p:sldId id="338" r:id="rId20"/>
    <p:sldId id="340" r:id="rId21"/>
    <p:sldId id="387" r:id="rId22"/>
    <p:sldId id="388" r:id="rId23"/>
    <p:sldId id="389" r:id="rId24"/>
    <p:sldId id="366" r:id="rId25"/>
    <p:sldId id="367" r:id="rId26"/>
    <p:sldId id="368" r:id="rId27"/>
    <p:sldId id="369" r:id="rId28"/>
    <p:sldId id="370" r:id="rId29"/>
    <p:sldId id="371" r:id="rId30"/>
    <p:sldId id="372" r:id="rId31"/>
    <p:sldId id="373" r:id="rId32"/>
    <p:sldId id="374" r:id="rId33"/>
    <p:sldId id="375" r:id="rId34"/>
    <p:sldId id="376" r:id="rId35"/>
    <p:sldId id="377" r:id="rId36"/>
    <p:sldId id="378" r:id="rId37"/>
    <p:sldId id="379" r:id="rId38"/>
    <p:sldId id="380" r:id="rId39"/>
    <p:sldId id="381" r:id="rId40"/>
    <p:sldId id="382" r:id="rId41"/>
    <p:sldId id="327" r:id="rId42"/>
    <p:sldId id="328" r:id="rId43"/>
    <p:sldId id="355" r:id="rId44"/>
    <p:sldId id="364" r:id="rId45"/>
    <p:sldId id="308" r:id="rId4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0519" autoAdjust="0"/>
    <p:restoredTop sz="86435" autoAdjust="0"/>
  </p:normalViewPr>
  <p:slideViewPr>
    <p:cSldViewPr snapToGrid="0">
      <p:cViewPr varScale="1">
        <p:scale>
          <a:sx n="73" d="100"/>
          <a:sy n="73" d="100"/>
        </p:scale>
        <p:origin x="224" y="87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F999995-1E83-4090-A5FC-BC146DC80AAB}" type="datetimeFigureOut">
              <a:rPr lang="en-US" smtClean="0"/>
              <a:t>9/16/22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D6CD000-FC2F-4254-8350-2055C751C467}" type="slidenum">
              <a:rPr lang="en-US" smtClean="0"/>
              <a:t>‹#›</a:t>
            </a:fld>
            <a:endParaRPr lang="en-US"/>
          </a:p>
        </p:txBody>
      </p:sp>
    </p:spTree>
    <p:extLst>
      <p:ext uri="{BB962C8B-B14F-4D97-AF65-F5344CB8AC3E}">
        <p14:creationId xmlns:p14="http://schemas.microsoft.com/office/powerpoint/2010/main" val="2897018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6CD000-FC2F-4254-8350-2055C751C467}" type="slidenum">
              <a:rPr lang="en-US" smtClean="0"/>
              <a:t>24</a:t>
            </a:fld>
            <a:endParaRPr lang="en-US"/>
          </a:p>
        </p:txBody>
      </p:sp>
    </p:spTree>
    <p:extLst>
      <p:ext uri="{BB962C8B-B14F-4D97-AF65-F5344CB8AC3E}">
        <p14:creationId xmlns:p14="http://schemas.microsoft.com/office/powerpoint/2010/main" val="1579610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6CD000-FC2F-4254-8350-2055C751C467}" type="slidenum">
              <a:rPr lang="en-US" smtClean="0"/>
              <a:t>28</a:t>
            </a:fld>
            <a:endParaRPr lang="en-US"/>
          </a:p>
        </p:txBody>
      </p:sp>
    </p:spTree>
    <p:extLst>
      <p:ext uri="{BB962C8B-B14F-4D97-AF65-F5344CB8AC3E}">
        <p14:creationId xmlns:p14="http://schemas.microsoft.com/office/powerpoint/2010/main" val="3249323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slide for Orientation Demonstration</a:t>
            </a:r>
          </a:p>
        </p:txBody>
      </p:sp>
      <p:sp>
        <p:nvSpPr>
          <p:cNvPr id="4" name="Slide Number Placeholder 3"/>
          <p:cNvSpPr>
            <a:spLocks noGrp="1"/>
          </p:cNvSpPr>
          <p:nvPr>
            <p:ph type="sldNum" sz="quarter" idx="5"/>
          </p:nvPr>
        </p:nvSpPr>
        <p:spPr/>
        <p:txBody>
          <a:bodyPr/>
          <a:lstStyle/>
          <a:p>
            <a:fld id="{CD6CD000-FC2F-4254-8350-2055C751C467}" type="slidenum">
              <a:rPr lang="en-US" smtClean="0"/>
              <a:t>40</a:t>
            </a:fld>
            <a:endParaRPr lang="en-US"/>
          </a:p>
        </p:txBody>
      </p:sp>
    </p:spTree>
    <p:extLst>
      <p:ext uri="{BB962C8B-B14F-4D97-AF65-F5344CB8AC3E}">
        <p14:creationId xmlns:p14="http://schemas.microsoft.com/office/powerpoint/2010/main" val="3876929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click CC for captions</a:t>
            </a:r>
          </a:p>
        </p:txBody>
      </p:sp>
      <p:sp>
        <p:nvSpPr>
          <p:cNvPr id="4" name="Slide Number Placeholder 3"/>
          <p:cNvSpPr>
            <a:spLocks noGrp="1"/>
          </p:cNvSpPr>
          <p:nvPr>
            <p:ph type="sldNum" sz="quarter" idx="5"/>
          </p:nvPr>
        </p:nvSpPr>
        <p:spPr/>
        <p:txBody>
          <a:bodyPr/>
          <a:lstStyle/>
          <a:p>
            <a:fld id="{CD6CD000-FC2F-4254-8350-2055C751C467}" type="slidenum">
              <a:rPr lang="en-US" smtClean="0"/>
              <a:t>44</a:t>
            </a:fld>
            <a:endParaRPr lang="en-US"/>
          </a:p>
        </p:txBody>
      </p:sp>
    </p:spTree>
    <p:extLst>
      <p:ext uri="{BB962C8B-B14F-4D97-AF65-F5344CB8AC3E}">
        <p14:creationId xmlns:p14="http://schemas.microsoft.com/office/powerpoint/2010/main" val="3866744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06674-B4FF-43AF-A666-647A151B36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B5ABE3-B255-45A1-8281-CEFF0A76A1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9B9B0-F84C-4F51-8EA1-ECE6CD1161EB}"/>
              </a:ext>
            </a:extLst>
          </p:cNvPr>
          <p:cNvSpPr>
            <a:spLocks noGrp="1"/>
          </p:cNvSpPr>
          <p:nvPr>
            <p:ph type="dt" sz="half" idx="10"/>
          </p:nvPr>
        </p:nvSpPr>
        <p:spPr/>
        <p:txBody>
          <a:bodyPr/>
          <a:lstStyle/>
          <a:p>
            <a:fld id="{B10E820C-AC56-4568-BAC2-CCB9ACA27422}" type="datetimeFigureOut">
              <a:rPr lang="en-US" smtClean="0"/>
              <a:t>9/16/22</a:t>
            </a:fld>
            <a:endParaRPr lang="en-US"/>
          </a:p>
        </p:txBody>
      </p:sp>
      <p:sp>
        <p:nvSpPr>
          <p:cNvPr id="5" name="Footer Placeholder 4">
            <a:extLst>
              <a:ext uri="{FF2B5EF4-FFF2-40B4-BE49-F238E27FC236}">
                <a16:creationId xmlns:a16="http://schemas.microsoft.com/office/drawing/2014/main" id="{35FA5E88-1CEE-4B99-8464-867EB158C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EE6E3-7F64-433F-87D4-30B26E28570B}"/>
              </a:ext>
            </a:extLst>
          </p:cNvPr>
          <p:cNvSpPr>
            <a:spLocks noGrp="1"/>
          </p:cNvSpPr>
          <p:nvPr>
            <p:ph type="sldNum" sz="quarter" idx="12"/>
          </p:nvPr>
        </p:nvSpPr>
        <p:spPr/>
        <p:txBody>
          <a:bodyPr/>
          <a:lstStyle/>
          <a:p>
            <a:fld id="{9778D27A-3CDF-4ED9-95F7-37880D6E07D4}" type="slidenum">
              <a:rPr lang="en-US" smtClean="0"/>
              <a:t>‹#›</a:t>
            </a:fld>
            <a:endParaRPr lang="en-US"/>
          </a:p>
        </p:txBody>
      </p:sp>
    </p:spTree>
    <p:extLst>
      <p:ext uri="{BB962C8B-B14F-4D97-AF65-F5344CB8AC3E}">
        <p14:creationId xmlns:p14="http://schemas.microsoft.com/office/powerpoint/2010/main" val="46858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88252-221D-4F4B-9629-5D5B6E6496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5EC976-A37C-4F56-8ABA-16129452C1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A6EEF-AB66-4259-83D1-82EFE54B6D70}"/>
              </a:ext>
            </a:extLst>
          </p:cNvPr>
          <p:cNvSpPr>
            <a:spLocks noGrp="1"/>
          </p:cNvSpPr>
          <p:nvPr>
            <p:ph type="dt" sz="half" idx="10"/>
          </p:nvPr>
        </p:nvSpPr>
        <p:spPr/>
        <p:txBody>
          <a:bodyPr/>
          <a:lstStyle/>
          <a:p>
            <a:fld id="{B10E820C-AC56-4568-BAC2-CCB9ACA27422}" type="datetimeFigureOut">
              <a:rPr lang="en-US" smtClean="0"/>
              <a:t>9/16/22</a:t>
            </a:fld>
            <a:endParaRPr lang="en-US"/>
          </a:p>
        </p:txBody>
      </p:sp>
      <p:sp>
        <p:nvSpPr>
          <p:cNvPr id="5" name="Footer Placeholder 4">
            <a:extLst>
              <a:ext uri="{FF2B5EF4-FFF2-40B4-BE49-F238E27FC236}">
                <a16:creationId xmlns:a16="http://schemas.microsoft.com/office/drawing/2014/main" id="{2D2DC57A-EE0E-4EBB-8050-C05F1713A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EB69E5-F499-4B5D-9227-9A693C0A17A6}"/>
              </a:ext>
            </a:extLst>
          </p:cNvPr>
          <p:cNvSpPr>
            <a:spLocks noGrp="1"/>
          </p:cNvSpPr>
          <p:nvPr>
            <p:ph type="sldNum" sz="quarter" idx="12"/>
          </p:nvPr>
        </p:nvSpPr>
        <p:spPr/>
        <p:txBody>
          <a:bodyPr/>
          <a:lstStyle/>
          <a:p>
            <a:fld id="{9778D27A-3CDF-4ED9-95F7-37880D6E07D4}" type="slidenum">
              <a:rPr lang="en-US" smtClean="0"/>
              <a:t>‹#›</a:t>
            </a:fld>
            <a:endParaRPr lang="en-US"/>
          </a:p>
        </p:txBody>
      </p:sp>
    </p:spTree>
    <p:extLst>
      <p:ext uri="{BB962C8B-B14F-4D97-AF65-F5344CB8AC3E}">
        <p14:creationId xmlns:p14="http://schemas.microsoft.com/office/powerpoint/2010/main" val="1273917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EB2CAA-0699-4FB2-AFF5-1A6C6FD2DB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30A2B0-A056-47E5-8B51-C83F1870DE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A5343-EE52-4C49-9165-3730B8CCB213}"/>
              </a:ext>
            </a:extLst>
          </p:cNvPr>
          <p:cNvSpPr>
            <a:spLocks noGrp="1"/>
          </p:cNvSpPr>
          <p:nvPr>
            <p:ph type="dt" sz="half" idx="10"/>
          </p:nvPr>
        </p:nvSpPr>
        <p:spPr/>
        <p:txBody>
          <a:bodyPr/>
          <a:lstStyle/>
          <a:p>
            <a:fld id="{B10E820C-AC56-4568-BAC2-CCB9ACA27422}" type="datetimeFigureOut">
              <a:rPr lang="en-US" smtClean="0"/>
              <a:t>9/16/22</a:t>
            </a:fld>
            <a:endParaRPr lang="en-US"/>
          </a:p>
        </p:txBody>
      </p:sp>
      <p:sp>
        <p:nvSpPr>
          <p:cNvPr id="5" name="Footer Placeholder 4">
            <a:extLst>
              <a:ext uri="{FF2B5EF4-FFF2-40B4-BE49-F238E27FC236}">
                <a16:creationId xmlns:a16="http://schemas.microsoft.com/office/drawing/2014/main" id="{2F08C192-5D1F-4AA7-A66E-5F16707DB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56AE9-97F4-461B-B454-A53A37813F67}"/>
              </a:ext>
            </a:extLst>
          </p:cNvPr>
          <p:cNvSpPr>
            <a:spLocks noGrp="1"/>
          </p:cNvSpPr>
          <p:nvPr>
            <p:ph type="sldNum" sz="quarter" idx="12"/>
          </p:nvPr>
        </p:nvSpPr>
        <p:spPr/>
        <p:txBody>
          <a:bodyPr/>
          <a:lstStyle/>
          <a:p>
            <a:fld id="{9778D27A-3CDF-4ED9-95F7-37880D6E07D4}" type="slidenum">
              <a:rPr lang="en-US" smtClean="0"/>
              <a:t>‹#›</a:t>
            </a:fld>
            <a:endParaRPr lang="en-US"/>
          </a:p>
        </p:txBody>
      </p:sp>
    </p:spTree>
    <p:extLst>
      <p:ext uri="{BB962C8B-B14F-4D97-AF65-F5344CB8AC3E}">
        <p14:creationId xmlns:p14="http://schemas.microsoft.com/office/powerpoint/2010/main" val="545666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E0298-A255-44AD-8AA7-7BF86FB9F6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DB50EC-9325-4AB0-9BA1-0C98605163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6E8EF1-C81E-4727-915B-9669AF0C5E70}"/>
              </a:ext>
            </a:extLst>
          </p:cNvPr>
          <p:cNvSpPr>
            <a:spLocks noGrp="1"/>
          </p:cNvSpPr>
          <p:nvPr>
            <p:ph type="dt" sz="half" idx="10"/>
          </p:nvPr>
        </p:nvSpPr>
        <p:spPr/>
        <p:txBody>
          <a:bodyPr/>
          <a:lstStyle/>
          <a:p>
            <a:fld id="{B10E820C-AC56-4568-BAC2-CCB9ACA27422}" type="datetimeFigureOut">
              <a:rPr lang="en-US" smtClean="0"/>
              <a:t>9/16/22</a:t>
            </a:fld>
            <a:endParaRPr lang="en-US"/>
          </a:p>
        </p:txBody>
      </p:sp>
      <p:sp>
        <p:nvSpPr>
          <p:cNvPr id="5" name="Footer Placeholder 4">
            <a:extLst>
              <a:ext uri="{FF2B5EF4-FFF2-40B4-BE49-F238E27FC236}">
                <a16:creationId xmlns:a16="http://schemas.microsoft.com/office/drawing/2014/main" id="{1D97F78E-00E1-4F2D-8A08-7EFD403CE9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DA66A6-F811-4599-BE74-97F143130846}"/>
              </a:ext>
            </a:extLst>
          </p:cNvPr>
          <p:cNvSpPr>
            <a:spLocks noGrp="1"/>
          </p:cNvSpPr>
          <p:nvPr>
            <p:ph type="sldNum" sz="quarter" idx="12"/>
          </p:nvPr>
        </p:nvSpPr>
        <p:spPr/>
        <p:txBody>
          <a:bodyPr/>
          <a:lstStyle/>
          <a:p>
            <a:fld id="{9778D27A-3CDF-4ED9-95F7-37880D6E07D4}" type="slidenum">
              <a:rPr lang="en-US" smtClean="0"/>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3350"/>
            <a:ext cx="12188952" cy="6858000"/>
          </a:xfrm>
          <a:prstGeom prst="rect">
            <a:avLst/>
          </a:prstGeom>
        </p:spPr>
      </p:pic>
    </p:spTree>
    <p:extLst>
      <p:ext uri="{BB962C8B-B14F-4D97-AF65-F5344CB8AC3E}">
        <p14:creationId xmlns:p14="http://schemas.microsoft.com/office/powerpoint/2010/main" val="3227221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B17D9-5897-4EAC-8712-65345B6295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ECCA1E-FDE0-4415-9102-EDAA8743B8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4C46E0-CEBC-470F-AF83-6AF6981CEE19}"/>
              </a:ext>
            </a:extLst>
          </p:cNvPr>
          <p:cNvSpPr>
            <a:spLocks noGrp="1"/>
          </p:cNvSpPr>
          <p:nvPr>
            <p:ph type="dt" sz="half" idx="10"/>
          </p:nvPr>
        </p:nvSpPr>
        <p:spPr/>
        <p:txBody>
          <a:bodyPr/>
          <a:lstStyle/>
          <a:p>
            <a:fld id="{B10E820C-AC56-4568-BAC2-CCB9ACA27422}" type="datetimeFigureOut">
              <a:rPr lang="en-US" smtClean="0"/>
              <a:t>9/16/22</a:t>
            </a:fld>
            <a:endParaRPr lang="en-US"/>
          </a:p>
        </p:txBody>
      </p:sp>
      <p:sp>
        <p:nvSpPr>
          <p:cNvPr id="5" name="Footer Placeholder 4">
            <a:extLst>
              <a:ext uri="{FF2B5EF4-FFF2-40B4-BE49-F238E27FC236}">
                <a16:creationId xmlns:a16="http://schemas.microsoft.com/office/drawing/2014/main" id="{A9604333-ED17-4D9E-95B0-60443EEEC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51B86-DDB6-4C7D-AC28-B2D680840630}"/>
              </a:ext>
            </a:extLst>
          </p:cNvPr>
          <p:cNvSpPr>
            <a:spLocks noGrp="1"/>
          </p:cNvSpPr>
          <p:nvPr>
            <p:ph type="sldNum" sz="quarter" idx="12"/>
          </p:nvPr>
        </p:nvSpPr>
        <p:spPr/>
        <p:txBody>
          <a:bodyPr/>
          <a:lstStyle/>
          <a:p>
            <a:fld id="{9778D27A-3CDF-4ED9-95F7-37880D6E07D4}" type="slidenum">
              <a:rPr lang="en-US" smtClean="0"/>
              <a:t>‹#›</a:t>
            </a:fld>
            <a:endParaRPr lang="en-US"/>
          </a:p>
        </p:txBody>
      </p:sp>
    </p:spTree>
    <p:extLst>
      <p:ext uri="{BB962C8B-B14F-4D97-AF65-F5344CB8AC3E}">
        <p14:creationId xmlns:p14="http://schemas.microsoft.com/office/powerpoint/2010/main" val="3829737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8CA20-C375-4C65-8D14-CADB809FCD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82E41-C9C0-46A4-B1E2-973ED792053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78C8F3-24FD-406E-9EAB-412EB78DDB3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4C0305-1E55-4C3D-BAB3-FA88C91B43E5}"/>
              </a:ext>
            </a:extLst>
          </p:cNvPr>
          <p:cNvSpPr>
            <a:spLocks noGrp="1"/>
          </p:cNvSpPr>
          <p:nvPr>
            <p:ph type="dt" sz="half" idx="10"/>
          </p:nvPr>
        </p:nvSpPr>
        <p:spPr/>
        <p:txBody>
          <a:bodyPr/>
          <a:lstStyle/>
          <a:p>
            <a:fld id="{B10E820C-AC56-4568-BAC2-CCB9ACA27422}" type="datetimeFigureOut">
              <a:rPr lang="en-US" smtClean="0"/>
              <a:t>9/16/22</a:t>
            </a:fld>
            <a:endParaRPr lang="en-US"/>
          </a:p>
        </p:txBody>
      </p:sp>
      <p:sp>
        <p:nvSpPr>
          <p:cNvPr id="6" name="Footer Placeholder 5">
            <a:extLst>
              <a:ext uri="{FF2B5EF4-FFF2-40B4-BE49-F238E27FC236}">
                <a16:creationId xmlns:a16="http://schemas.microsoft.com/office/drawing/2014/main" id="{4C9EB839-E9F8-4AD3-9557-0B240BEF14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590FAF-3686-4AE7-9E36-594679AA26C1}"/>
              </a:ext>
            </a:extLst>
          </p:cNvPr>
          <p:cNvSpPr>
            <a:spLocks noGrp="1"/>
          </p:cNvSpPr>
          <p:nvPr>
            <p:ph type="sldNum" sz="quarter" idx="12"/>
          </p:nvPr>
        </p:nvSpPr>
        <p:spPr/>
        <p:txBody>
          <a:bodyPr/>
          <a:lstStyle/>
          <a:p>
            <a:fld id="{9778D27A-3CDF-4ED9-95F7-37880D6E07D4}" type="slidenum">
              <a:rPr lang="en-US" smtClean="0"/>
              <a:t>‹#›</a:t>
            </a:fld>
            <a:endParaRPr lang="en-US"/>
          </a:p>
        </p:txBody>
      </p:sp>
    </p:spTree>
    <p:extLst>
      <p:ext uri="{BB962C8B-B14F-4D97-AF65-F5344CB8AC3E}">
        <p14:creationId xmlns:p14="http://schemas.microsoft.com/office/powerpoint/2010/main" val="2467712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0A6F1-7E84-4F28-B2B3-82B00DD4AB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453736-6E0F-4B48-B19E-E8AF11B476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80EBFA6-4525-4F2F-9C7B-DC573976EE1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6646F4-9516-4C26-8C61-A25FB0142E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0E0B3C0-C196-49BD-AA59-93979BA7FF9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8B559E-CE62-46D4-A243-149FF79302BB}"/>
              </a:ext>
            </a:extLst>
          </p:cNvPr>
          <p:cNvSpPr>
            <a:spLocks noGrp="1"/>
          </p:cNvSpPr>
          <p:nvPr>
            <p:ph type="dt" sz="half" idx="10"/>
          </p:nvPr>
        </p:nvSpPr>
        <p:spPr/>
        <p:txBody>
          <a:bodyPr/>
          <a:lstStyle/>
          <a:p>
            <a:fld id="{B10E820C-AC56-4568-BAC2-CCB9ACA27422}" type="datetimeFigureOut">
              <a:rPr lang="en-US" smtClean="0"/>
              <a:t>9/16/22</a:t>
            </a:fld>
            <a:endParaRPr lang="en-US"/>
          </a:p>
        </p:txBody>
      </p:sp>
      <p:sp>
        <p:nvSpPr>
          <p:cNvPr id="8" name="Footer Placeholder 7">
            <a:extLst>
              <a:ext uri="{FF2B5EF4-FFF2-40B4-BE49-F238E27FC236}">
                <a16:creationId xmlns:a16="http://schemas.microsoft.com/office/drawing/2014/main" id="{BE490F10-B9B2-4799-A5ED-2D85083A06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4EB0F4-687F-4152-9ABF-61F6570A36D2}"/>
              </a:ext>
            </a:extLst>
          </p:cNvPr>
          <p:cNvSpPr>
            <a:spLocks noGrp="1"/>
          </p:cNvSpPr>
          <p:nvPr>
            <p:ph type="sldNum" sz="quarter" idx="12"/>
          </p:nvPr>
        </p:nvSpPr>
        <p:spPr/>
        <p:txBody>
          <a:bodyPr/>
          <a:lstStyle/>
          <a:p>
            <a:fld id="{9778D27A-3CDF-4ED9-95F7-37880D6E07D4}" type="slidenum">
              <a:rPr lang="en-US" smtClean="0"/>
              <a:t>‹#›</a:t>
            </a:fld>
            <a:endParaRPr lang="en-US"/>
          </a:p>
        </p:txBody>
      </p:sp>
    </p:spTree>
    <p:extLst>
      <p:ext uri="{BB962C8B-B14F-4D97-AF65-F5344CB8AC3E}">
        <p14:creationId xmlns:p14="http://schemas.microsoft.com/office/powerpoint/2010/main" val="1144595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34CC-E5F9-4C38-93CE-443F39E7CE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05A637-E107-44BE-90A7-1848F494A38F}"/>
              </a:ext>
            </a:extLst>
          </p:cNvPr>
          <p:cNvSpPr>
            <a:spLocks noGrp="1"/>
          </p:cNvSpPr>
          <p:nvPr>
            <p:ph type="dt" sz="half" idx="10"/>
          </p:nvPr>
        </p:nvSpPr>
        <p:spPr/>
        <p:txBody>
          <a:bodyPr/>
          <a:lstStyle/>
          <a:p>
            <a:fld id="{B10E820C-AC56-4568-BAC2-CCB9ACA27422}" type="datetimeFigureOut">
              <a:rPr lang="en-US" smtClean="0"/>
              <a:t>9/16/22</a:t>
            </a:fld>
            <a:endParaRPr lang="en-US"/>
          </a:p>
        </p:txBody>
      </p:sp>
      <p:sp>
        <p:nvSpPr>
          <p:cNvPr id="4" name="Footer Placeholder 3">
            <a:extLst>
              <a:ext uri="{FF2B5EF4-FFF2-40B4-BE49-F238E27FC236}">
                <a16:creationId xmlns:a16="http://schemas.microsoft.com/office/drawing/2014/main" id="{AAAD4952-F023-4D05-B8CA-EA042063CF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C3A952-BA04-4C22-BC12-2EE11EEFF264}"/>
              </a:ext>
            </a:extLst>
          </p:cNvPr>
          <p:cNvSpPr>
            <a:spLocks noGrp="1"/>
          </p:cNvSpPr>
          <p:nvPr>
            <p:ph type="sldNum" sz="quarter" idx="12"/>
          </p:nvPr>
        </p:nvSpPr>
        <p:spPr/>
        <p:txBody>
          <a:bodyPr/>
          <a:lstStyle/>
          <a:p>
            <a:fld id="{9778D27A-3CDF-4ED9-95F7-37880D6E07D4}" type="slidenum">
              <a:rPr lang="en-US" smtClean="0"/>
              <a:t>‹#›</a:t>
            </a:fld>
            <a:endParaRPr lang="en-US"/>
          </a:p>
        </p:txBody>
      </p:sp>
    </p:spTree>
    <p:extLst>
      <p:ext uri="{BB962C8B-B14F-4D97-AF65-F5344CB8AC3E}">
        <p14:creationId xmlns:p14="http://schemas.microsoft.com/office/powerpoint/2010/main" val="1153343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793B44-6289-4DBB-88AE-51306BEA9BF0}"/>
              </a:ext>
            </a:extLst>
          </p:cNvPr>
          <p:cNvSpPr>
            <a:spLocks noGrp="1"/>
          </p:cNvSpPr>
          <p:nvPr>
            <p:ph type="dt" sz="half" idx="10"/>
          </p:nvPr>
        </p:nvSpPr>
        <p:spPr/>
        <p:txBody>
          <a:bodyPr/>
          <a:lstStyle/>
          <a:p>
            <a:fld id="{B10E820C-AC56-4568-BAC2-CCB9ACA27422}" type="datetimeFigureOut">
              <a:rPr lang="en-US" smtClean="0"/>
              <a:t>9/16/22</a:t>
            </a:fld>
            <a:endParaRPr lang="en-US"/>
          </a:p>
        </p:txBody>
      </p:sp>
      <p:sp>
        <p:nvSpPr>
          <p:cNvPr id="3" name="Footer Placeholder 2">
            <a:extLst>
              <a:ext uri="{FF2B5EF4-FFF2-40B4-BE49-F238E27FC236}">
                <a16:creationId xmlns:a16="http://schemas.microsoft.com/office/drawing/2014/main" id="{CEA46C68-C7E1-4691-B6E4-58FA921BD6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4115E5-7D06-4267-983F-196FC4EB3FC1}"/>
              </a:ext>
            </a:extLst>
          </p:cNvPr>
          <p:cNvSpPr>
            <a:spLocks noGrp="1"/>
          </p:cNvSpPr>
          <p:nvPr>
            <p:ph type="sldNum" sz="quarter" idx="12"/>
          </p:nvPr>
        </p:nvSpPr>
        <p:spPr/>
        <p:txBody>
          <a:bodyPr/>
          <a:lstStyle/>
          <a:p>
            <a:fld id="{9778D27A-3CDF-4ED9-95F7-37880D6E07D4}" type="slidenum">
              <a:rPr lang="en-US" smtClean="0"/>
              <a:t>‹#›</a:t>
            </a:fld>
            <a:endParaRPr lang="en-US"/>
          </a:p>
        </p:txBody>
      </p:sp>
    </p:spTree>
    <p:extLst>
      <p:ext uri="{BB962C8B-B14F-4D97-AF65-F5344CB8AC3E}">
        <p14:creationId xmlns:p14="http://schemas.microsoft.com/office/powerpoint/2010/main" val="3022404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7FDD0-4238-45B8-BBBA-3D326AAF6B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280BEE-A15D-4D77-9865-7B59FAF738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A3BF8C-4629-4172-8C57-04668C92B3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DF7741A-099B-4CE2-9410-9D0C5396837E}"/>
              </a:ext>
            </a:extLst>
          </p:cNvPr>
          <p:cNvSpPr>
            <a:spLocks noGrp="1"/>
          </p:cNvSpPr>
          <p:nvPr>
            <p:ph type="dt" sz="half" idx="10"/>
          </p:nvPr>
        </p:nvSpPr>
        <p:spPr/>
        <p:txBody>
          <a:bodyPr/>
          <a:lstStyle/>
          <a:p>
            <a:fld id="{B10E820C-AC56-4568-BAC2-CCB9ACA27422}" type="datetimeFigureOut">
              <a:rPr lang="en-US" smtClean="0"/>
              <a:t>9/16/22</a:t>
            </a:fld>
            <a:endParaRPr lang="en-US"/>
          </a:p>
        </p:txBody>
      </p:sp>
      <p:sp>
        <p:nvSpPr>
          <p:cNvPr id="6" name="Footer Placeholder 5">
            <a:extLst>
              <a:ext uri="{FF2B5EF4-FFF2-40B4-BE49-F238E27FC236}">
                <a16:creationId xmlns:a16="http://schemas.microsoft.com/office/drawing/2014/main" id="{F94C8CD0-2E29-48CF-8E3E-48974B7B5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6D48B2-1C58-4871-9724-575FE5667E18}"/>
              </a:ext>
            </a:extLst>
          </p:cNvPr>
          <p:cNvSpPr>
            <a:spLocks noGrp="1"/>
          </p:cNvSpPr>
          <p:nvPr>
            <p:ph type="sldNum" sz="quarter" idx="12"/>
          </p:nvPr>
        </p:nvSpPr>
        <p:spPr/>
        <p:txBody>
          <a:bodyPr/>
          <a:lstStyle/>
          <a:p>
            <a:fld id="{9778D27A-3CDF-4ED9-95F7-37880D6E07D4}" type="slidenum">
              <a:rPr lang="en-US" smtClean="0"/>
              <a:t>‹#›</a:t>
            </a:fld>
            <a:endParaRPr lang="en-US"/>
          </a:p>
        </p:txBody>
      </p:sp>
    </p:spTree>
    <p:extLst>
      <p:ext uri="{BB962C8B-B14F-4D97-AF65-F5344CB8AC3E}">
        <p14:creationId xmlns:p14="http://schemas.microsoft.com/office/powerpoint/2010/main" val="2217969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0E934-E1B7-41AF-A06D-9346CB1D90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2281F6-E4BD-43A8-A7C4-8997E6350E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12D88F-70A0-4E2C-8B77-757C80B28D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26DA63-865C-4771-821C-CB56F8075A61}"/>
              </a:ext>
            </a:extLst>
          </p:cNvPr>
          <p:cNvSpPr>
            <a:spLocks noGrp="1"/>
          </p:cNvSpPr>
          <p:nvPr>
            <p:ph type="dt" sz="half" idx="10"/>
          </p:nvPr>
        </p:nvSpPr>
        <p:spPr/>
        <p:txBody>
          <a:bodyPr/>
          <a:lstStyle/>
          <a:p>
            <a:fld id="{B10E820C-AC56-4568-BAC2-CCB9ACA27422}" type="datetimeFigureOut">
              <a:rPr lang="en-US" smtClean="0"/>
              <a:t>9/16/22</a:t>
            </a:fld>
            <a:endParaRPr lang="en-US"/>
          </a:p>
        </p:txBody>
      </p:sp>
      <p:sp>
        <p:nvSpPr>
          <p:cNvPr id="6" name="Footer Placeholder 5">
            <a:extLst>
              <a:ext uri="{FF2B5EF4-FFF2-40B4-BE49-F238E27FC236}">
                <a16:creationId xmlns:a16="http://schemas.microsoft.com/office/drawing/2014/main" id="{1938CB6E-9176-4206-919C-46274A88DF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465D59-824B-42EB-A6C9-2C14AF917ECE}"/>
              </a:ext>
            </a:extLst>
          </p:cNvPr>
          <p:cNvSpPr>
            <a:spLocks noGrp="1"/>
          </p:cNvSpPr>
          <p:nvPr>
            <p:ph type="sldNum" sz="quarter" idx="12"/>
          </p:nvPr>
        </p:nvSpPr>
        <p:spPr/>
        <p:txBody>
          <a:bodyPr/>
          <a:lstStyle/>
          <a:p>
            <a:fld id="{9778D27A-3CDF-4ED9-95F7-37880D6E07D4}" type="slidenum">
              <a:rPr lang="en-US" smtClean="0"/>
              <a:t>‹#›</a:t>
            </a:fld>
            <a:endParaRPr lang="en-US"/>
          </a:p>
        </p:txBody>
      </p:sp>
    </p:spTree>
    <p:extLst>
      <p:ext uri="{BB962C8B-B14F-4D97-AF65-F5344CB8AC3E}">
        <p14:creationId xmlns:p14="http://schemas.microsoft.com/office/powerpoint/2010/main" val="2487216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F1352B-9286-4D23-B60D-7BD8DCDCC0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A727D2-A774-4E28-A3B0-B632BFB711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0FF3F5-DFDB-4BB8-B858-5D3707338A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0E820C-AC56-4568-BAC2-CCB9ACA27422}" type="datetimeFigureOut">
              <a:rPr lang="en-US" smtClean="0"/>
              <a:t>9/16/22</a:t>
            </a:fld>
            <a:endParaRPr lang="en-US"/>
          </a:p>
        </p:txBody>
      </p:sp>
      <p:sp>
        <p:nvSpPr>
          <p:cNvPr id="5" name="Footer Placeholder 4">
            <a:extLst>
              <a:ext uri="{FF2B5EF4-FFF2-40B4-BE49-F238E27FC236}">
                <a16:creationId xmlns:a16="http://schemas.microsoft.com/office/drawing/2014/main" id="{9C3B71FF-925F-4E97-B492-6598555012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DAD0F2-E9B6-42DA-81FF-8DAD53672F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78D27A-3CDF-4ED9-95F7-37880D6E07D4}" type="slidenum">
              <a:rPr lang="en-US" smtClean="0"/>
              <a:t>‹#›</a:t>
            </a:fld>
            <a:endParaRPr lang="en-US"/>
          </a:p>
        </p:txBody>
      </p:sp>
    </p:spTree>
    <p:extLst>
      <p:ext uri="{BB962C8B-B14F-4D97-AF65-F5344CB8AC3E}">
        <p14:creationId xmlns:p14="http://schemas.microsoft.com/office/powerpoint/2010/main" val="3647737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NtflQXl21tw?feature=oembed" TargetMode="Externa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hyperlink" Target="mailto:healthycommunityliving@mso.umt.edu" TargetMode="External"/><Relationship Id="rId2" Type="http://schemas.openxmlformats.org/officeDocument/2006/relationships/hyperlink" Target="http://www.healthycommunityliving.com/" TargetMode="External"/><Relationship Id="rId1" Type="http://schemas.openxmlformats.org/officeDocument/2006/relationships/slideLayout" Target="../slideLayouts/slideLayout2.xml"/><Relationship Id="rId5" Type="http://schemas.openxmlformats.org/officeDocument/2006/relationships/hyperlink" Target="mailto:amy.lariviere@mso.umt.edu" TargetMode="External"/><Relationship Id="rId4" Type="http://schemas.openxmlformats.org/officeDocument/2006/relationships/hyperlink" Target="mailto:tannis.hargrove@mso.umt.ed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healthycommunityliving.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ctrTitle"/>
          </p:nvPr>
        </p:nvSpPr>
        <p:spPr>
          <a:xfrm>
            <a:off x="238125" y="6136543"/>
            <a:ext cx="3148013" cy="506412"/>
          </a:xfrm>
        </p:spPr>
        <p:txBody>
          <a:bodyPr>
            <a:normAutofit fontScale="90000"/>
          </a:bodyPr>
          <a:lstStyle/>
          <a:p>
            <a:r>
              <a:rPr lang="en-US" dirty="0">
                <a:solidFill>
                  <a:schemeClr val="bg1"/>
                </a:solidFill>
              </a:rPr>
              <a:t>Healthy Community Living</a:t>
            </a:r>
          </a:p>
        </p:txBody>
      </p:sp>
      <p:pic>
        <p:nvPicPr>
          <p:cNvPr id="3" name="Picture 2" descr="Healthy Community Living" title="HCL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007" y="376970"/>
            <a:ext cx="6265985" cy="6265985"/>
          </a:xfrm>
          <a:prstGeom prst="rect">
            <a:avLst/>
          </a:prstGeom>
        </p:spPr>
      </p:pic>
    </p:spTree>
    <p:extLst>
      <p:ext uri="{BB962C8B-B14F-4D97-AF65-F5344CB8AC3E}">
        <p14:creationId xmlns:p14="http://schemas.microsoft.com/office/powerpoint/2010/main" val="1840441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50AB1-6DBA-4C5E-AE18-9F7DE05291BC}"/>
              </a:ext>
            </a:extLst>
          </p:cNvPr>
          <p:cNvSpPr>
            <a:spLocks noGrp="1"/>
          </p:cNvSpPr>
          <p:nvPr>
            <p:ph type="title"/>
          </p:nvPr>
        </p:nvSpPr>
        <p:spPr>
          <a:xfrm>
            <a:off x="838200" y="213526"/>
            <a:ext cx="10515600" cy="1325563"/>
          </a:xfrm>
        </p:spPr>
        <p:txBody>
          <a:bodyPr/>
          <a:lstStyle/>
          <a:p>
            <a:r>
              <a:rPr lang="en-US" dirty="0"/>
              <a:t>More Recruitment &amp; Outreach Strategies </a:t>
            </a:r>
          </a:p>
        </p:txBody>
      </p:sp>
      <p:sp>
        <p:nvSpPr>
          <p:cNvPr id="3" name="Content Placeholder 2">
            <a:extLst>
              <a:ext uri="{FF2B5EF4-FFF2-40B4-BE49-F238E27FC236}">
                <a16:creationId xmlns:a16="http://schemas.microsoft.com/office/drawing/2014/main" id="{F4983881-C80A-4389-B976-89CB7A16A990}"/>
              </a:ext>
            </a:extLst>
          </p:cNvPr>
          <p:cNvSpPr>
            <a:spLocks noGrp="1"/>
          </p:cNvSpPr>
          <p:nvPr>
            <p:ph idx="1"/>
          </p:nvPr>
        </p:nvSpPr>
        <p:spPr>
          <a:xfrm>
            <a:off x="838200" y="1459079"/>
            <a:ext cx="10515600" cy="4637874"/>
          </a:xfrm>
        </p:spPr>
        <p:txBody>
          <a:bodyPr>
            <a:normAutofit/>
          </a:bodyPr>
          <a:lstStyle/>
          <a:p>
            <a:r>
              <a:rPr lang="en-US" sz="3200" dirty="0"/>
              <a:t>Post workshop details on social media </a:t>
            </a:r>
          </a:p>
          <a:p>
            <a:r>
              <a:rPr lang="en-US" sz="3200" dirty="0"/>
              <a:t>Call your consumers and ask them about joining a workshop </a:t>
            </a:r>
          </a:p>
          <a:p>
            <a:r>
              <a:rPr lang="en-US" sz="3200" dirty="0"/>
              <a:t>Attend outreach events virtually (conferences, community events) </a:t>
            </a:r>
          </a:p>
          <a:p>
            <a:r>
              <a:rPr lang="en-US" sz="3200" dirty="0"/>
              <a:t>Sign up page via your website (Eventbrite, etc.)</a:t>
            </a:r>
          </a:p>
        </p:txBody>
      </p:sp>
    </p:spTree>
    <p:extLst>
      <p:ext uri="{BB962C8B-B14F-4D97-AF65-F5344CB8AC3E}">
        <p14:creationId xmlns:p14="http://schemas.microsoft.com/office/powerpoint/2010/main" val="2598655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F509F-0792-4986-99AE-4A02939EF685}"/>
              </a:ext>
            </a:extLst>
          </p:cNvPr>
          <p:cNvSpPr>
            <a:spLocks noGrp="1"/>
          </p:cNvSpPr>
          <p:nvPr>
            <p:ph type="title"/>
          </p:nvPr>
        </p:nvSpPr>
        <p:spPr>
          <a:xfrm>
            <a:off x="696287" y="663117"/>
            <a:ext cx="10358568" cy="1049235"/>
          </a:xfrm>
        </p:spPr>
        <p:txBody>
          <a:bodyPr/>
          <a:lstStyle/>
          <a:p>
            <a:pPr algn="ctr"/>
            <a:r>
              <a:rPr lang="en-US" dirty="0"/>
              <a:t>What is Healthy Community Living? </a:t>
            </a:r>
          </a:p>
        </p:txBody>
      </p:sp>
      <p:sp>
        <p:nvSpPr>
          <p:cNvPr id="3" name="Content Placeholder 2">
            <a:extLst>
              <a:ext uri="{FF2B5EF4-FFF2-40B4-BE49-F238E27FC236}">
                <a16:creationId xmlns:a16="http://schemas.microsoft.com/office/drawing/2014/main" id="{A8448DC0-509C-41E5-B5C5-3A4B19C517BE}"/>
              </a:ext>
            </a:extLst>
          </p:cNvPr>
          <p:cNvSpPr>
            <a:spLocks noGrp="1"/>
          </p:cNvSpPr>
          <p:nvPr>
            <p:ph idx="1"/>
          </p:nvPr>
        </p:nvSpPr>
        <p:spPr>
          <a:xfrm>
            <a:off x="329453" y="1712352"/>
            <a:ext cx="11533094" cy="3633371"/>
          </a:xfrm>
        </p:spPr>
        <p:txBody>
          <a:bodyPr>
            <a:normAutofit/>
          </a:bodyPr>
          <a:lstStyle/>
          <a:p>
            <a:r>
              <a:rPr lang="en-US" sz="3200" dirty="0"/>
              <a:t>A group of online workshops ready to use online, in-person, </a:t>
            </a:r>
            <a:br>
              <a:rPr lang="en-US" sz="3200" dirty="0"/>
            </a:br>
            <a:r>
              <a:rPr lang="en-US" sz="3200" dirty="0"/>
              <a:t>or hybrid </a:t>
            </a:r>
          </a:p>
          <a:p>
            <a:r>
              <a:rPr lang="en-US" sz="3200" dirty="0"/>
              <a:t>A series of workshops for people with disabilities that include group discussions on topics relevant to their lives </a:t>
            </a:r>
          </a:p>
          <a:p>
            <a:r>
              <a:rPr lang="en-US" sz="3200" dirty="0"/>
              <a:t>Facilitators present slides from the HCL website to consumers, either in-person, online, or some combination of both</a:t>
            </a:r>
          </a:p>
        </p:txBody>
      </p:sp>
    </p:spTree>
    <p:extLst>
      <p:ext uri="{BB962C8B-B14F-4D97-AF65-F5344CB8AC3E}">
        <p14:creationId xmlns:p14="http://schemas.microsoft.com/office/powerpoint/2010/main" val="2284578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F509F-0792-4986-99AE-4A02939EF685}"/>
              </a:ext>
            </a:extLst>
          </p:cNvPr>
          <p:cNvSpPr>
            <a:spLocks noGrp="1"/>
          </p:cNvSpPr>
          <p:nvPr>
            <p:ph type="title"/>
          </p:nvPr>
        </p:nvSpPr>
        <p:spPr>
          <a:xfrm>
            <a:off x="696287" y="663117"/>
            <a:ext cx="10358568" cy="1436988"/>
          </a:xfrm>
        </p:spPr>
        <p:txBody>
          <a:bodyPr>
            <a:normAutofit/>
          </a:bodyPr>
          <a:lstStyle/>
          <a:p>
            <a:pPr algn="ctr"/>
            <a:r>
              <a:rPr lang="en-US" dirty="0"/>
              <a:t>What does Healthy Community Living </a:t>
            </a:r>
            <a:br>
              <a:rPr lang="en-US" dirty="0"/>
            </a:br>
            <a:r>
              <a:rPr lang="en-US" dirty="0"/>
              <a:t>do for Participants? </a:t>
            </a:r>
          </a:p>
        </p:txBody>
      </p:sp>
      <p:sp>
        <p:nvSpPr>
          <p:cNvPr id="3" name="Content Placeholder 2">
            <a:extLst>
              <a:ext uri="{FF2B5EF4-FFF2-40B4-BE49-F238E27FC236}">
                <a16:creationId xmlns:a16="http://schemas.microsoft.com/office/drawing/2014/main" id="{A8448DC0-509C-41E5-B5C5-3A4B19C517BE}"/>
              </a:ext>
            </a:extLst>
          </p:cNvPr>
          <p:cNvSpPr>
            <a:spLocks noGrp="1"/>
          </p:cNvSpPr>
          <p:nvPr>
            <p:ph idx="1"/>
          </p:nvPr>
        </p:nvSpPr>
        <p:spPr>
          <a:xfrm>
            <a:off x="658906" y="2395640"/>
            <a:ext cx="11533094" cy="3633615"/>
          </a:xfrm>
        </p:spPr>
        <p:txBody>
          <a:bodyPr>
            <a:normAutofit/>
          </a:bodyPr>
          <a:lstStyle/>
          <a:p>
            <a:r>
              <a:rPr lang="en-US" sz="3600" dirty="0"/>
              <a:t>Focuses on improving quality of life and building self-determination, relatedness, autonomy &amp; supports </a:t>
            </a:r>
          </a:p>
          <a:p>
            <a:r>
              <a:rPr lang="en-US" sz="3600" dirty="0"/>
              <a:t>Fosters peer connections and peer support in an independent living setting </a:t>
            </a:r>
          </a:p>
        </p:txBody>
      </p:sp>
    </p:spTree>
    <p:extLst>
      <p:ext uri="{BB962C8B-B14F-4D97-AF65-F5344CB8AC3E}">
        <p14:creationId xmlns:p14="http://schemas.microsoft.com/office/powerpoint/2010/main" val="451252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329" y="154661"/>
            <a:ext cx="10515600" cy="1325563"/>
          </a:xfrm>
        </p:spPr>
        <p:txBody>
          <a:bodyPr>
            <a:normAutofit/>
          </a:bodyPr>
          <a:lstStyle/>
          <a:p>
            <a:pPr algn="ctr"/>
            <a:r>
              <a:rPr lang="en-US" dirty="0"/>
              <a:t>Healthy Community Living Includes </a:t>
            </a:r>
            <a:br>
              <a:rPr lang="en-US" dirty="0"/>
            </a:br>
            <a:r>
              <a:rPr lang="en-US" dirty="0"/>
              <a:t>which Workshops and Trainings?  </a:t>
            </a:r>
          </a:p>
        </p:txBody>
      </p:sp>
      <p:sp>
        <p:nvSpPr>
          <p:cNvPr id="3" name="Content Placeholder 2"/>
          <p:cNvSpPr>
            <a:spLocks noGrp="1"/>
          </p:cNvSpPr>
          <p:nvPr>
            <p:ph idx="1"/>
          </p:nvPr>
        </p:nvSpPr>
        <p:spPr>
          <a:xfrm>
            <a:off x="497675" y="1582092"/>
            <a:ext cx="11196650" cy="3693814"/>
          </a:xfrm>
        </p:spPr>
        <p:txBody>
          <a:bodyPr>
            <a:normAutofit fontScale="92500" lnSpcReduction="20000"/>
          </a:bodyPr>
          <a:lstStyle/>
          <a:p>
            <a:r>
              <a:rPr lang="en-US" sz="3600" dirty="0"/>
              <a:t>Includes three peer-led IL skills workshops &amp; facilitator trainings for each:</a:t>
            </a:r>
          </a:p>
          <a:p>
            <a:pPr lvl="1"/>
            <a:r>
              <a:rPr lang="en-US" sz="3200" dirty="0"/>
              <a:t>Community Living Skills</a:t>
            </a:r>
          </a:p>
          <a:p>
            <a:pPr lvl="1"/>
            <a:r>
              <a:rPr lang="en-US" sz="3200" dirty="0"/>
              <a:t>Living Well in the Community </a:t>
            </a:r>
          </a:p>
          <a:p>
            <a:pPr lvl="1"/>
            <a:r>
              <a:rPr lang="en-US" sz="3200" dirty="0"/>
              <a:t>Working Well with a Disability</a:t>
            </a:r>
          </a:p>
          <a:p>
            <a:pPr lvl="1"/>
            <a:endParaRPr lang="en-US" sz="3200" dirty="0"/>
          </a:p>
          <a:p>
            <a:r>
              <a:rPr lang="en-US" sz="3600" dirty="0"/>
              <a:t>As well as a general facilitation training for any group peer-led workshop:</a:t>
            </a:r>
          </a:p>
          <a:p>
            <a:pPr lvl="1"/>
            <a:r>
              <a:rPr lang="en-US" sz="3200" dirty="0"/>
              <a:t>Facilitating Groups Training</a:t>
            </a:r>
          </a:p>
        </p:txBody>
      </p:sp>
      <p:pic>
        <p:nvPicPr>
          <p:cNvPr id="10" name="Picture 9" descr="Community Living Skills Logo&#10;&#10;">
            <a:extLst>
              <a:ext uri="{FF2B5EF4-FFF2-40B4-BE49-F238E27FC236}">
                <a16:creationId xmlns:a16="http://schemas.microsoft.com/office/drawing/2014/main" id="{C0C30AE1-421E-4495-B232-DFE3FE6D49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0350" y="2183511"/>
            <a:ext cx="1345235" cy="1398691"/>
          </a:xfrm>
          <a:prstGeom prst="rect">
            <a:avLst/>
          </a:prstGeom>
        </p:spPr>
      </p:pic>
      <p:pic>
        <p:nvPicPr>
          <p:cNvPr id="11" name="Picture 10" descr="Living Well in the Community Logo&#10;&#10;">
            <a:extLst>
              <a:ext uri="{FF2B5EF4-FFF2-40B4-BE49-F238E27FC236}">
                <a16:creationId xmlns:a16="http://schemas.microsoft.com/office/drawing/2014/main" id="{8ED18FE8-5B94-4EC2-8F26-4B8ADC192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5585" y="2183511"/>
            <a:ext cx="1398691" cy="1398691"/>
          </a:xfrm>
          <a:prstGeom prst="rect">
            <a:avLst/>
          </a:prstGeom>
        </p:spPr>
      </p:pic>
      <p:pic>
        <p:nvPicPr>
          <p:cNvPr id="13" name="Picture 2" descr="Working Well with a Disability Logo">
            <a:extLst>
              <a:ext uri="{FF2B5EF4-FFF2-40B4-BE49-F238E27FC236}">
                <a16:creationId xmlns:a16="http://schemas.microsoft.com/office/drawing/2014/main" id="{229BBE05-35AE-4E3A-9356-7625E80360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4276" y="2198206"/>
            <a:ext cx="1396463" cy="13964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acilitating Groups Training logo">
            <a:extLst>
              <a:ext uri="{FF2B5EF4-FFF2-40B4-BE49-F238E27FC236}">
                <a16:creationId xmlns:a16="http://schemas.microsoft.com/office/drawing/2014/main" id="{B44B0E85-E92A-35A3-230C-1D65B7DAF9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5585" y="4347919"/>
            <a:ext cx="1398691" cy="1398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140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FD0BF-3BC6-49D7-BB83-1093BE9B4C51}"/>
              </a:ext>
            </a:extLst>
          </p:cNvPr>
          <p:cNvSpPr>
            <a:spLocks noGrp="1"/>
          </p:cNvSpPr>
          <p:nvPr>
            <p:ph type="title"/>
          </p:nvPr>
        </p:nvSpPr>
        <p:spPr/>
        <p:txBody>
          <a:bodyPr/>
          <a:lstStyle/>
          <a:p>
            <a:pPr algn="ctr"/>
            <a:r>
              <a:rPr lang="en-US" dirty="0"/>
              <a:t>Who is Healthy Community Living For? </a:t>
            </a:r>
          </a:p>
        </p:txBody>
      </p:sp>
      <p:sp>
        <p:nvSpPr>
          <p:cNvPr id="3" name="Content Placeholder 2">
            <a:extLst>
              <a:ext uri="{FF2B5EF4-FFF2-40B4-BE49-F238E27FC236}">
                <a16:creationId xmlns:a16="http://schemas.microsoft.com/office/drawing/2014/main" id="{38CF9BC0-F6BB-4277-87F2-FE8E1B02861C}"/>
              </a:ext>
            </a:extLst>
          </p:cNvPr>
          <p:cNvSpPr>
            <a:spLocks noGrp="1"/>
          </p:cNvSpPr>
          <p:nvPr>
            <p:ph idx="1"/>
          </p:nvPr>
        </p:nvSpPr>
        <p:spPr/>
        <p:txBody>
          <a:bodyPr>
            <a:normAutofit/>
          </a:bodyPr>
          <a:lstStyle/>
          <a:p>
            <a:r>
              <a:rPr lang="en-US" sz="4400" dirty="0"/>
              <a:t>Healthy Community Living is for anyone</a:t>
            </a:r>
          </a:p>
          <a:p>
            <a:r>
              <a:rPr lang="en-US" sz="4400" dirty="0"/>
              <a:t>It can be a great way to connect with consumers, reduce isolation, and help people meet their goals while staying at home </a:t>
            </a:r>
          </a:p>
        </p:txBody>
      </p:sp>
    </p:spTree>
    <p:extLst>
      <p:ext uri="{BB962C8B-B14F-4D97-AF65-F5344CB8AC3E}">
        <p14:creationId xmlns:p14="http://schemas.microsoft.com/office/powerpoint/2010/main" val="1255613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5400" dirty="0"/>
              <a:t>Community Living Skills</a:t>
            </a:r>
          </a:p>
        </p:txBody>
      </p:sp>
      <p:pic>
        <p:nvPicPr>
          <p:cNvPr id="6" name="Picture 5" descr="Community Living Skills Logo" title="Community Living Skills Logo"/>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1223" y="1740930"/>
            <a:ext cx="2318530" cy="2318530"/>
          </a:xfrm>
          <a:prstGeom prst="rect">
            <a:avLst/>
          </a:prstGeom>
        </p:spPr>
      </p:pic>
      <p:sp>
        <p:nvSpPr>
          <p:cNvPr id="3" name="Content Placeholder 2"/>
          <p:cNvSpPr>
            <a:spLocks noGrp="1"/>
          </p:cNvSpPr>
          <p:nvPr>
            <p:ph idx="1"/>
          </p:nvPr>
        </p:nvSpPr>
        <p:spPr>
          <a:xfrm>
            <a:off x="2400321" y="1740930"/>
            <a:ext cx="9212415" cy="4450547"/>
          </a:xfrm>
        </p:spPr>
        <p:txBody>
          <a:bodyPr>
            <a:normAutofit/>
          </a:bodyPr>
          <a:lstStyle/>
          <a:p>
            <a:pPr lvl="2"/>
            <a:r>
              <a:rPr lang="en-US" sz="4100" dirty="0"/>
              <a:t>11-week workshop within the HCL program </a:t>
            </a:r>
          </a:p>
          <a:p>
            <a:pPr lvl="2"/>
            <a:r>
              <a:rPr lang="en-US" sz="4100" dirty="0"/>
              <a:t>Focused on building skills for living independently </a:t>
            </a:r>
          </a:p>
          <a:p>
            <a:pPr lvl="2"/>
            <a:r>
              <a:rPr lang="en-US" sz="4100" dirty="0"/>
              <a:t>Includes an online Facilitator Training</a:t>
            </a:r>
            <a:endParaRPr lang="en-US" dirty="0"/>
          </a:p>
        </p:txBody>
      </p:sp>
    </p:spTree>
    <p:extLst>
      <p:ext uri="{BB962C8B-B14F-4D97-AF65-F5344CB8AC3E}">
        <p14:creationId xmlns:p14="http://schemas.microsoft.com/office/powerpoint/2010/main" val="2463137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04934"/>
          </a:xfrm>
        </p:spPr>
        <p:txBody>
          <a:bodyPr/>
          <a:lstStyle/>
          <a:p>
            <a:pPr algn="ctr"/>
            <a:r>
              <a:rPr lang="en-US" dirty="0"/>
              <a:t>Community Living Skills Workshop Topics </a:t>
            </a:r>
          </a:p>
        </p:txBody>
      </p:sp>
      <p:sp>
        <p:nvSpPr>
          <p:cNvPr id="3" name="Content Placeholder 2"/>
          <p:cNvSpPr>
            <a:spLocks noGrp="1"/>
          </p:cNvSpPr>
          <p:nvPr>
            <p:ph idx="1"/>
          </p:nvPr>
        </p:nvSpPr>
        <p:spPr>
          <a:xfrm>
            <a:off x="501360" y="1025726"/>
            <a:ext cx="4066600" cy="4712865"/>
          </a:xfrm>
        </p:spPr>
        <p:txBody>
          <a:bodyPr>
            <a:normAutofit fontScale="92500" lnSpcReduction="10000"/>
          </a:bodyPr>
          <a:lstStyle/>
          <a:p>
            <a:r>
              <a:rPr lang="en-US" dirty="0"/>
              <a:t>Orientation</a:t>
            </a:r>
          </a:p>
          <a:p>
            <a:r>
              <a:rPr lang="en-US" dirty="0"/>
              <a:t>Disability Identity </a:t>
            </a:r>
          </a:p>
          <a:p>
            <a:r>
              <a:rPr lang="en-US" dirty="0"/>
              <a:t>Peer Support </a:t>
            </a:r>
          </a:p>
          <a:p>
            <a:r>
              <a:rPr lang="en-US" dirty="0"/>
              <a:t>Self-Advocacy </a:t>
            </a:r>
          </a:p>
          <a:p>
            <a:r>
              <a:rPr lang="en-US" dirty="0"/>
              <a:t>Self-Care </a:t>
            </a:r>
          </a:p>
          <a:p>
            <a:r>
              <a:rPr lang="en-US" dirty="0"/>
              <a:t>Housing </a:t>
            </a:r>
          </a:p>
          <a:p>
            <a:r>
              <a:rPr lang="en-US" dirty="0"/>
              <a:t>Technical Skills </a:t>
            </a:r>
          </a:p>
          <a:p>
            <a:r>
              <a:rPr lang="en-US" dirty="0"/>
              <a:t>Budgeting &amp; Finance </a:t>
            </a:r>
          </a:p>
          <a:p>
            <a:r>
              <a:rPr lang="en-US" dirty="0"/>
              <a:t>Transportation </a:t>
            </a:r>
          </a:p>
          <a:p>
            <a:r>
              <a:rPr lang="en-US" dirty="0"/>
              <a:t>Time Use  </a:t>
            </a:r>
          </a:p>
        </p:txBody>
      </p:sp>
      <p:pic>
        <p:nvPicPr>
          <p:cNvPr id="5" name="Picture 1" descr="Several people with disabilities talking" title="Chatti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41149" y="1025726"/>
            <a:ext cx="2934775" cy="2047457"/>
          </a:xfrm>
          <a:prstGeom prst="rect">
            <a:avLst/>
          </a:prstGeom>
        </p:spPr>
      </p:pic>
      <p:pic>
        <p:nvPicPr>
          <p:cNvPr id="10" name="Picture 2" descr="People playing a water balloon game on a beach" title="Beach"/>
          <p:cNvPicPr>
            <a:picLocks noChangeAspect="1"/>
          </p:cNvPicPr>
          <p:nvPr/>
        </p:nvPicPr>
        <p:blipFill rotWithShape="1">
          <a:blip r:embed="rId3">
            <a:extLst>
              <a:ext uri="{28A0092B-C50C-407E-A947-70E740481C1C}">
                <a14:useLocalDpi xmlns:a14="http://schemas.microsoft.com/office/drawing/2010/main" val="0"/>
              </a:ext>
            </a:extLst>
          </a:blip>
          <a:srcRect r="22382"/>
          <a:stretch/>
        </p:blipFill>
        <p:spPr>
          <a:xfrm>
            <a:off x="7144376" y="997152"/>
            <a:ext cx="3141174" cy="2104606"/>
          </a:xfrm>
          <a:prstGeom prst="rect">
            <a:avLst/>
          </a:prstGeom>
          <a:effectLst>
            <a:softEdge rad="31750"/>
          </a:effectLst>
        </p:spPr>
      </p:pic>
      <p:pic>
        <p:nvPicPr>
          <p:cNvPr id="9" name="Picture 3" descr="A woman entering a taxi" title="Tax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5143" y="3224953"/>
            <a:ext cx="2966785" cy="2173363"/>
          </a:xfrm>
          <a:prstGeom prst="rect">
            <a:avLst/>
          </a:prstGeom>
          <a:effectLst>
            <a:softEdge rad="31750"/>
          </a:effectLst>
        </p:spPr>
      </p:pic>
      <p:pic>
        <p:nvPicPr>
          <p:cNvPr id="12" name="Picture 4" descr="A mother and daughter using their wheelchairs and chatting" title="Talk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7526" y="3228759"/>
            <a:ext cx="3194875" cy="2173363"/>
          </a:xfrm>
          <a:prstGeom prst="rect">
            <a:avLst/>
          </a:prstGeom>
          <a:effectLst>
            <a:softEdge rad="31750"/>
          </a:effectLst>
        </p:spPr>
      </p:pic>
      <p:pic>
        <p:nvPicPr>
          <p:cNvPr id="6" name="Picture 5" descr="Community Living Skills logo" title="CLS Logo"/>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27700" y="1880036"/>
            <a:ext cx="2578283" cy="2577664"/>
          </a:xfrm>
          <a:prstGeom prst="rect">
            <a:avLst/>
          </a:prstGeom>
        </p:spPr>
      </p:pic>
    </p:spTree>
    <p:extLst>
      <p:ext uri="{BB962C8B-B14F-4D97-AF65-F5344CB8AC3E}">
        <p14:creationId xmlns:p14="http://schemas.microsoft.com/office/powerpoint/2010/main" val="1777263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5400" dirty="0"/>
              <a:t>Living Well in the Community</a:t>
            </a:r>
          </a:p>
        </p:txBody>
      </p:sp>
      <p:pic>
        <p:nvPicPr>
          <p:cNvPr id="7" name="Picture 6" descr="Living Well in the Community Logo&#1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5436" y="1781122"/>
            <a:ext cx="2410662" cy="2410662"/>
          </a:xfrm>
          <a:prstGeom prst="rect">
            <a:avLst/>
          </a:prstGeom>
        </p:spPr>
      </p:pic>
      <p:sp>
        <p:nvSpPr>
          <p:cNvPr id="3" name="Content Placeholder 2"/>
          <p:cNvSpPr>
            <a:spLocks noGrp="1"/>
          </p:cNvSpPr>
          <p:nvPr>
            <p:ph idx="1"/>
          </p:nvPr>
        </p:nvSpPr>
        <p:spPr>
          <a:xfrm>
            <a:off x="2569027" y="1781122"/>
            <a:ext cx="9490189" cy="4103629"/>
          </a:xfrm>
        </p:spPr>
        <p:txBody>
          <a:bodyPr>
            <a:normAutofit/>
          </a:bodyPr>
          <a:lstStyle/>
          <a:p>
            <a:pPr lvl="2"/>
            <a:r>
              <a:rPr lang="en-US" sz="3200" dirty="0"/>
              <a:t>11-week program within the HCL program </a:t>
            </a:r>
          </a:p>
          <a:p>
            <a:pPr lvl="2"/>
            <a:r>
              <a:rPr lang="en-US" sz="3200" dirty="0"/>
              <a:t>Focused on setting goals to improve overall quality of life and wellbeing  </a:t>
            </a:r>
          </a:p>
          <a:p>
            <a:pPr lvl="2"/>
            <a:r>
              <a:rPr lang="en-US" sz="3200" dirty="0"/>
              <a:t>Adapted from our older workbook-based program Living Well with a Disability</a:t>
            </a:r>
            <a:endParaRPr lang="en-US" dirty="0"/>
          </a:p>
        </p:txBody>
      </p:sp>
    </p:spTree>
    <p:extLst>
      <p:ext uri="{BB962C8B-B14F-4D97-AF65-F5344CB8AC3E}">
        <p14:creationId xmlns:p14="http://schemas.microsoft.com/office/powerpoint/2010/main" val="1519836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811" y="-99574"/>
            <a:ext cx="11263764" cy="1325563"/>
          </a:xfrm>
        </p:spPr>
        <p:txBody>
          <a:bodyPr/>
          <a:lstStyle/>
          <a:p>
            <a:r>
              <a:rPr lang="en-US" dirty="0"/>
              <a:t>Living Well in the Community Workshop Topics</a:t>
            </a:r>
          </a:p>
        </p:txBody>
      </p:sp>
      <p:sp>
        <p:nvSpPr>
          <p:cNvPr id="3" name="Content Placeholder 2"/>
          <p:cNvSpPr>
            <a:spLocks noGrp="1"/>
          </p:cNvSpPr>
          <p:nvPr>
            <p:ph idx="1"/>
          </p:nvPr>
        </p:nvSpPr>
        <p:spPr>
          <a:xfrm>
            <a:off x="615438" y="995906"/>
            <a:ext cx="3326476" cy="4900861"/>
          </a:xfrm>
        </p:spPr>
        <p:txBody>
          <a:bodyPr>
            <a:normAutofit fontScale="92500" lnSpcReduction="20000"/>
          </a:bodyPr>
          <a:lstStyle/>
          <a:p>
            <a:r>
              <a:rPr lang="en-US" dirty="0"/>
              <a:t>Orientation </a:t>
            </a:r>
          </a:p>
          <a:p>
            <a:r>
              <a:rPr lang="en-US" dirty="0"/>
              <a:t>Goal Setting </a:t>
            </a:r>
          </a:p>
          <a:p>
            <a:r>
              <a:rPr lang="en-US" dirty="0"/>
              <a:t>Building Support </a:t>
            </a:r>
          </a:p>
          <a:p>
            <a:r>
              <a:rPr lang="en-US" dirty="0"/>
              <a:t>Healthy Reactions </a:t>
            </a:r>
          </a:p>
          <a:p>
            <a:r>
              <a:rPr lang="en-US" dirty="0"/>
              <a:t>Staying On Course </a:t>
            </a:r>
          </a:p>
          <a:p>
            <a:r>
              <a:rPr lang="en-US" dirty="0"/>
              <a:t>Healthy Communication </a:t>
            </a:r>
          </a:p>
          <a:p>
            <a:r>
              <a:rPr lang="en-US" dirty="0"/>
              <a:t>Seeking Information </a:t>
            </a:r>
          </a:p>
          <a:p>
            <a:r>
              <a:rPr lang="en-US" dirty="0"/>
              <a:t>Eating Well </a:t>
            </a:r>
          </a:p>
          <a:p>
            <a:r>
              <a:rPr lang="en-US" dirty="0"/>
              <a:t>Physical Activity </a:t>
            </a:r>
          </a:p>
          <a:p>
            <a:r>
              <a:rPr lang="en-US" dirty="0"/>
              <a:t>Advocacy </a:t>
            </a:r>
          </a:p>
          <a:p>
            <a:r>
              <a:rPr lang="en-US" dirty="0"/>
              <a:t>Maintenance </a:t>
            </a:r>
          </a:p>
        </p:txBody>
      </p:sp>
      <p:pic>
        <p:nvPicPr>
          <p:cNvPr id="1026" name="Picture 1" descr="Ice cream&#10;&#10;People buying ice cream from a business owner with a prosthetic arm" title="Ice cre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574" y="936103"/>
            <a:ext cx="3119313" cy="211210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5" name="Picture 2" descr="Several people doing adaptive yoga" title="Yog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8610" y="936103"/>
            <a:ext cx="2814529" cy="2116922"/>
          </a:xfrm>
          <a:prstGeom prst="rect">
            <a:avLst/>
          </a:prstGeom>
          <a:effectLst>
            <a:softEdge rad="31750"/>
          </a:effectLst>
        </p:spPr>
      </p:pic>
      <p:pic>
        <p:nvPicPr>
          <p:cNvPr id="1028" name="Picture 3" descr="People traveling in an airport including someone in a wheelchair" title="Airpo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574" y="3254982"/>
            <a:ext cx="3119313" cy="223509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6" name="Picture 4" descr="Someone in a powerchair using a lift onto a bus" title="Lif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8610" y="3259506"/>
            <a:ext cx="2814529" cy="2230574"/>
          </a:xfrm>
          <a:prstGeom prst="rect">
            <a:avLst/>
          </a:prstGeom>
          <a:effectLst>
            <a:softEdge rad="31750"/>
          </a:effectLst>
        </p:spPr>
      </p:pic>
      <p:pic>
        <p:nvPicPr>
          <p:cNvPr id="10" name="Picture 5" descr="Living Well in the Community logo" title="Living Well in the Community logo"/>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44414" y="1992156"/>
            <a:ext cx="2473520" cy="2473520"/>
          </a:xfrm>
          <a:prstGeom prst="rect">
            <a:avLst/>
          </a:prstGeom>
        </p:spPr>
      </p:pic>
    </p:spTree>
    <p:extLst>
      <p:ext uri="{BB962C8B-B14F-4D97-AF65-F5344CB8AC3E}">
        <p14:creationId xmlns:p14="http://schemas.microsoft.com/office/powerpoint/2010/main" val="1163162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1821-A037-43A0-853E-4FCE51B249C6}"/>
              </a:ext>
            </a:extLst>
          </p:cNvPr>
          <p:cNvSpPr>
            <a:spLocks noGrp="1"/>
          </p:cNvSpPr>
          <p:nvPr>
            <p:ph type="title"/>
          </p:nvPr>
        </p:nvSpPr>
        <p:spPr>
          <a:xfrm>
            <a:off x="271603" y="135802"/>
            <a:ext cx="11660864" cy="1195058"/>
          </a:xfrm>
        </p:spPr>
        <p:txBody>
          <a:bodyPr>
            <a:noAutofit/>
          </a:bodyPr>
          <a:lstStyle/>
          <a:p>
            <a:pPr algn="ctr"/>
            <a:r>
              <a:rPr lang="en-US" sz="5400" dirty="0"/>
              <a:t>Working Well with a Disability</a:t>
            </a:r>
          </a:p>
        </p:txBody>
      </p:sp>
      <p:pic>
        <p:nvPicPr>
          <p:cNvPr id="1026" name="Picture 1" descr="Working Well with a Disability Logo">
            <a:extLst>
              <a:ext uri="{FF2B5EF4-FFF2-40B4-BE49-F238E27FC236}">
                <a16:creationId xmlns:a16="http://schemas.microsoft.com/office/drawing/2014/main" id="{C9F2AA46-CE71-454A-B90C-4A6EA9D36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03" y="1776743"/>
            <a:ext cx="3304513" cy="330451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1">
            <a:extLst>
              <a:ext uri="{FF2B5EF4-FFF2-40B4-BE49-F238E27FC236}">
                <a16:creationId xmlns:a16="http://schemas.microsoft.com/office/drawing/2014/main" id="{0B2C8C2B-575F-49F7-A5BC-4A0125A7624E}"/>
              </a:ext>
            </a:extLst>
          </p:cNvPr>
          <p:cNvSpPr>
            <a:spLocks noGrp="1"/>
          </p:cNvSpPr>
          <p:nvPr>
            <p:ph idx="1"/>
          </p:nvPr>
        </p:nvSpPr>
        <p:spPr>
          <a:xfrm>
            <a:off x="3621386" y="1776743"/>
            <a:ext cx="8311081" cy="4046900"/>
          </a:xfrm>
        </p:spPr>
        <p:txBody>
          <a:bodyPr>
            <a:normAutofit/>
          </a:bodyPr>
          <a:lstStyle/>
          <a:p>
            <a:r>
              <a:rPr lang="en-US" dirty="0"/>
              <a:t>Working Well with a Disability is meant to build on the Living Well in the Community program </a:t>
            </a:r>
          </a:p>
          <a:p>
            <a:r>
              <a:rPr lang="en-US" dirty="0"/>
              <a:t>Working Well focuses on the balance between health and transition to employment </a:t>
            </a:r>
          </a:p>
          <a:p>
            <a:r>
              <a:rPr lang="en-US" dirty="0"/>
              <a:t>Focus on balancing health and employment</a:t>
            </a:r>
          </a:p>
        </p:txBody>
      </p:sp>
    </p:spTree>
    <p:extLst>
      <p:ext uri="{BB962C8B-B14F-4D97-AF65-F5344CB8AC3E}">
        <p14:creationId xmlns:p14="http://schemas.microsoft.com/office/powerpoint/2010/main" val="1117834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482"/>
            <a:ext cx="10515600" cy="2795518"/>
          </a:xfrm>
        </p:spPr>
        <p:txBody>
          <a:bodyPr>
            <a:noAutofit/>
          </a:bodyPr>
          <a:lstStyle/>
          <a:p>
            <a:pPr algn="ctr"/>
            <a:r>
              <a:rPr lang="en-US" sz="7200" b="1" dirty="0"/>
              <a:t>Hosting Independent Living Workshops Online </a:t>
            </a:r>
          </a:p>
        </p:txBody>
      </p:sp>
      <p:sp>
        <p:nvSpPr>
          <p:cNvPr id="4" name="Subtitle 2">
            <a:extLst>
              <a:ext uri="{FF2B5EF4-FFF2-40B4-BE49-F238E27FC236}">
                <a16:creationId xmlns:a16="http://schemas.microsoft.com/office/drawing/2014/main" id="{E9315954-5D1D-4922-BB8B-F6AD65086BAE}"/>
              </a:ext>
            </a:extLst>
          </p:cNvPr>
          <p:cNvSpPr txBox="1">
            <a:spLocks/>
          </p:cNvSpPr>
          <p:nvPr/>
        </p:nvSpPr>
        <p:spPr>
          <a:xfrm>
            <a:off x="1524000" y="3429000"/>
            <a:ext cx="9144000" cy="11339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Tannis Hargrove &amp; Amy Lariviere </a:t>
            </a:r>
          </a:p>
          <a:p>
            <a:pPr marL="0" indent="0" algn="ctr">
              <a:buNone/>
            </a:pPr>
            <a:r>
              <a:rPr lang="en-US" dirty="0"/>
              <a:t>Project Director &amp; Training Associate at </a:t>
            </a:r>
            <a:r>
              <a:rPr lang="en-US" dirty="0" err="1"/>
              <a:t>RTC:Rural</a:t>
            </a:r>
            <a:endParaRPr lang="en-US" dirty="0"/>
          </a:p>
        </p:txBody>
      </p:sp>
    </p:spTree>
    <p:extLst>
      <p:ext uri="{BB962C8B-B14F-4D97-AF65-F5344CB8AC3E}">
        <p14:creationId xmlns:p14="http://schemas.microsoft.com/office/powerpoint/2010/main" val="3425552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91CCC-A3E5-48F1-B217-BF0CBCEDC8C7}"/>
              </a:ext>
            </a:extLst>
          </p:cNvPr>
          <p:cNvSpPr>
            <a:spLocks noGrp="1"/>
          </p:cNvSpPr>
          <p:nvPr>
            <p:ph type="title"/>
          </p:nvPr>
        </p:nvSpPr>
        <p:spPr>
          <a:xfrm>
            <a:off x="2667000" y="81481"/>
            <a:ext cx="7332024" cy="1028656"/>
          </a:xfrm>
        </p:spPr>
        <p:txBody>
          <a:bodyPr/>
          <a:lstStyle/>
          <a:p>
            <a:r>
              <a:rPr lang="en-US" dirty="0"/>
              <a:t>Working Well Workshop Topics </a:t>
            </a:r>
          </a:p>
        </p:txBody>
      </p:sp>
      <p:sp>
        <p:nvSpPr>
          <p:cNvPr id="3" name="Content Placeholder 2">
            <a:extLst>
              <a:ext uri="{FF2B5EF4-FFF2-40B4-BE49-F238E27FC236}">
                <a16:creationId xmlns:a16="http://schemas.microsoft.com/office/drawing/2014/main" id="{9BE67908-749D-463D-9DAA-97AA7FC36CFA}"/>
              </a:ext>
            </a:extLst>
          </p:cNvPr>
          <p:cNvSpPr>
            <a:spLocks noGrp="1"/>
          </p:cNvSpPr>
          <p:nvPr>
            <p:ph idx="1"/>
          </p:nvPr>
        </p:nvSpPr>
        <p:spPr>
          <a:xfrm>
            <a:off x="425514" y="1367074"/>
            <a:ext cx="5531666" cy="4809890"/>
          </a:xfrm>
        </p:spPr>
        <p:txBody>
          <a:bodyPr>
            <a:normAutofit/>
          </a:bodyPr>
          <a:lstStyle/>
          <a:p>
            <a:r>
              <a:rPr lang="en-US" dirty="0"/>
              <a:t>Orientation </a:t>
            </a:r>
          </a:p>
          <a:p>
            <a:r>
              <a:rPr lang="en-US" dirty="0"/>
              <a:t>Working for Your Values </a:t>
            </a:r>
          </a:p>
          <a:p>
            <a:r>
              <a:rPr lang="en-US" dirty="0"/>
              <a:t>The Great Balancing Act </a:t>
            </a:r>
          </a:p>
          <a:p>
            <a:r>
              <a:rPr lang="en-US" dirty="0"/>
              <a:t>Stress &amp; Working Well </a:t>
            </a:r>
          </a:p>
          <a:p>
            <a:r>
              <a:rPr lang="en-US" dirty="0"/>
              <a:t>The Power of Advocacy </a:t>
            </a:r>
          </a:p>
          <a:p>
            <a:r>
              <a:rPr lang="en-US" dirty="0"/>
              <a:t>Balancing through Physical Activity </a:t>
            </a:r>
          </a:p>
          <a:p>
            <a:r>
              <a:rPr lang="en-US" dirty="0"/>
              <a:t>Eating Well to Live Well </a:t>
            </a:r>
          </a:p>
          <a:p>
            <a:r>
              <a:rPr lang="en-US" dirty="0"/>
              <a:t>Maintaining a Healthy Balance </a:t>
            </a:r>
          </a:p>
        </p:txBody>
      </p:sp>
      <p:pic>
        <p:nvPicPr>
          <p:cNvPr id="9" name="Picture 1" descr="Two monitors on a desk">
            <a:extLst>
              <a:ext uri="{FF2B5EF4-FFF2-40B4-BE49-F238E27FC236}">
                <a16:creationId xmlns:a16="http://schemas.microsoft.com/office/drawing/2014/main" id="{25941812-432F-4FC9-9653-B2751BFFDBF7}"/>
              </a:ext>
            </a:extLst>
          </p:cNvPr>
          <p:cNvPicPr>
            <a:picLocks noChangeAspect="1"/>
          </p:cNvPicPr>
          <p:nvPr/>
        </p:nvPicPr>
        <p:blipFill rotWithShape="1">
          <a:blip r:embed="rId2">
            <a:extLst>
              <a:ext uri="{28A0092B-C50C-407E-A947-70E740481C1C}">
                <a14:useLocalDpi xmlns:a14="http://schemas.microsoft.com/office/drawing/2010/main" val="0"/>
              </a:ext>
            </a:extLst>
          </a:blip>
          <a:srcRect t="19338" b="12829"/>
          <a:stretch/>
        </p:blipFill>
        <p:spPr>
          <a:xfrm>
            <a:off x="6016777" y="1004936"/>
            <a:ext cx="3062683" cy="1716719"/>
          </a:xfrm>
          <a:prstGeom prst="rect">
            <a:avLst/>
          </a:prstGeom>
          <a:ln>
            <a:noFill/>
          </a:ln>
          <a:effectLst>
            <a:softEdge rad="112500"/>
          </a:effectLst>
        </p:spPr>
      </p:pic>
      <p:pic>
        <p:nvPicPr>
          <p:cNvPr id="11" name="Picture 2" descr="Two woman at a table, one is standing and speaking">
            <a:extLst>
              <a:ext uri="{FF2B5EF4-FFF2-40B4-BE49-F238E27FC236}">
                <a16:creationId xmlns:a16="http://schemas.microsoft.com/office/drawing/2014/main" id="{21133A23-FB12-44D6-ACCB-40ACCA151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9460" y="1004936"/>
            <a:ext cx="2758697" cy="1973656"/>
          </a:xfrm>
          <a:prstGeom prst="rect">
            <a:avLst/>
          </a:prstGeom>
          <a:ln>
            <a:noFill/>
          </a:ln>
          <a:effectLst>
            <a:softEdge rad="112500"/>
          </a:effectLst>
        </p:spPr>
      </p:pic>
      <p:pic>
        <p:nvPicPr>
          <p:cNvPr id="13" name="Picture 3" descr="A young woman with glasses using a laptop">
            <a:extLst>
              <a:ext uri="{FF2B5EF4-FFF2-40B4-BE49-F238E27FC236}">
                <a16:creationId xmlns:a16="http://schemas.microsoft.com/office/drawing/2014/main" id="{D1577E67-C0A7-46E7-8589-29311E2B68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6776" y="2721655"/>
            <a:ext cx="3062684" cy="2267218"/>
          </a:xfrm>
          <a:prstGeom prst="rect">
            <a:avLst/>
          </a:prstGeom>
          <a:ln>
            <a:noFill/>
          </a:ln>
          <a:effectLst>
            <a:softEdge rad="112500"/>
          </a:effectLst>
        </p:spPr>
      </p:pic>
      <p:pic>
        <p:nvPicPr>
          <p:cNvPr id="5" name="Picture 4" descr="A man typing on a computer">
            <a:extLst>
              <a:ext uri="{FF2B5EF4-FFF2-40B4-BE49-F238E27FC236}">
                <a16:creationId xmlns:a16="http://schemas.microsoft.com/office/drawing/2014/main" id="{3D330DC9-3491-47D7-9E61-88C9FA1005F6}"/>
              </a:ext>
            </a:extLst>
          </p:cNvPr>
          <p:cNvPicPr>
            <a:picLocks noChangeAspect="1"/>
          </p:cNvPicPr>
          <p:nvPr/>
        </p:nvPicPr>
        <p:blipFill rotWithShape="1">
          <a:blip r:embed="rId5">
            <a:extLst>
              <a:ext uri="{28A0092B-C50C-407E-A947-70E740481C1C}">
                <a14:useLocalDpi xmlns:a14="http://schemas.microsoft.com/office/drawing/2010/main" val="0"/>
              </a:ext>
            </a:extLst>
          </a:blip>
          <a:srcRect l="18213" t="7738" r="5040"/>
          <a:stretch/>
        </p:blipFill>
        <p:spPr>
          <a:xfrm>
            <a:off x="9079459" y="2975151"/>
            <a:ext cx="2758698" cy="2013722"/>
          </a:xfrm>
          <a:prstGeom prst="rect">
            <a:avLst/>
          </a:prstGeom>
          <a:ln>
            <a:noFill/>
          </a:ln>
          <a:effectLst>
            <a:softEdge rad="112500"/>
          </a:effectLst>
        </p:spPr>
      </p:pic>
      <p:pic>
        <p:nvPicPr>
          <p:cNvPr id="8" name="Picture 5" descr="Working Well with a Disability logo">
            <a:extLst>
              <a:ext uri="{FF2B5EF4-FFF2-40B4-BE49-F238E27FC236}">
                <a16:creationId xmlns:a16="http://schemas.microsoft.com/office/drawing/2014/main" id="{EF568236-9110-4F8C-9E77-5C17DC636F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0130" y="1287202"/>
            <a:ext cx="3299466" cy="3299466"/>
          </a:xfrm>
          <a:prstGeom prst="rect">
            <a:avLst/>
          </a:prstGeom>
        </p:spPr>
      </p:pic>
    </p:spTree>
    <p:extLst>
      <p:ext uri="{BB962C8B-B14F-4D97-AF65-F5344CB8AC3E}">
        <p14:creationId xmlns:p14="http://schemas.microsoft.com/office/powerpoint/2010/main" val="3615123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1821-A037-43A0-853E-4FCE51B249C6}"/>
              </a:ext>
            </a:extLst>
          </p:cNvPr>
          <p:cNvSpPr>
            <a:spLocks noGrp="1"/>
          </p:cNvSpPr>
          <p:nvPr>
            <p:ph type="title"/>
          </p:nvPr>
        </p:nvSpPr>
        <p:spPr>
          <a:xfrm>
            <a:off x="271603" y="135802"/>
            <a:ext cx="11660864" cy="1195058"/>
          </a:xfrm>
        </p:spPr>
        <p:txBody>
          <a:bodyPr>
            <a:noAutofit/>
          </a:bodyPr>
          <a:lstStyle/>
          <a:p>
            <a:pPr algn="ctr"/>
            <a:r>
              <a:rPr lang="en-US" sz="5400" dirty="0"/>
              <a:t>Facilitating Groups Training</a:t>
            </a:r>
          </a:p>
        </p:txBody>
      </p:sp>
      <p:pic>
        <p:nvPicPr>
          <p:cNvPr id="2050" name="Picture 2" descr="Facilitating Groups Training logo">
            <a:extLst>
              <a:ext uri="{FF2B5EF4-FFF2-40B4-BE49-F238E27FC236}">
                <a16:creationId xmlns:a16="http://schemas.microsoft.com/office/drawing/2014/main" id="{82AEBDB1-07B0-C43E-5EB7-9093C76A0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61" y="1623239"/>
            <a:ext cx="3438525" cy="34385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1">
            <a:extLst>
              <a:ext uri="{FF2B5EF4-FFF2-40B4-BE49-F238E27FC236}">
                <a16:creationId xmlns:a16="http://schemas.microsoft.com/office/drawing/2014/main" id="{0B2C8C2B-575F-49F7-A5BC-4A0125A7624E}"/>
              </a:ext>
            </a:extLst>
          </p:cNvPr>
          <p:cNvSpPr>
            <a:spLocks noGrp="1"/>
          </p:cNvSpPr>
          <p:nvPr>
            <p:ph idx="1"/>
          </p:nvPr>
        </p:nvSpPr>
        <p:spPr>
          <a:xfrm>
            <a:off x="3621386" y="1776743"/>
            <a:ext cx="8311081" cy="4046900"/>
          </a:xfrm>
        </p:spPr>
        <p:txBody>
          <a:bodyPr>
            <a:normAutofit/>
          </a:bodyPr>
          <a:lstStyle/>
          <a:p>
            <a:r>
              <a:rPr lang="en-US" dirty="0"/>
              <a:t>Facilitating Groups is about learning general tips and skills to be a facilitator in peer-led settings</a:t>
            </a:r>
          </a:p>
          <a:p>
            <a:r>
              <a:rPr lang="en-US" dirty="0"/>
              <a:t>Develop skills, such as asking questions to facilitate positive behavior change </a:t>
            </a:r>
          </a:p>
        </p:txBody>
      </p:sp>
    </p:spTree>
    <p:extLst>
      <p:ext uri="{BB962C8B-B14F-4D97-AF65-F5344CB8AC3E}">
        <p14:creationId xmlns:p14="http://schemas.microsoft.com/office/powerpoint/2010/main" val="609343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91CCC-A3E5-48F1-B217-BF0CBCEDC8C7}"/>
              </a:ext>
            </a:extLst>
          </p:cNvPr>
          <p:cNvSpPr>
            <a:spLocks noGrp="1"/>
          </p:cNvSpPr>
          <p:nvPr>
            <p:ph type="title"/>
          </p:nvPr>
        </p:nvSpPr>
        <p:spPr>
          <a:xfrm>
            <a:off x="2334491" y="98453"/>
            <a:ext cx="7973292" cy="1028656"/>
          </a:xfrm>
        </p:spPr>
        <p:txBody>
          <a:bodyPr/>
          <a:lstStyle/>
          <a:p>
            <a:r>
              <a:rPr lang="en-US" dirty="0"/>
              <a:t>Facilitating Groups Training Topics </a:t>
            </a:r>
          </a:p>
        </p:txBody>
      </p:sp>
      <p:sp>
        <p:nvSpPr>
          <p:cNvPr id="3" name="Content Placeholder 2">
            <a:extLst>
              <a:ext uri="{FF2B5EF4-FFF2-40B4-BE49-F238E27FC236}">
                <a16:creationId xmlns:a16="http://schemas.microsoft.com/office/drawing/2014/main" id="{9BE67908-749D-463D-9DAA-97AA7FC36CFA}"/>
              </a:ext>
            </a:extLst>
          </p:cNvPr>
          <p:cNvSpPr>
            <a:spLocks noGrp="1"/>
          </p:cNvSpPr>
          <p:nvPr>
            <p:ph idx="1"/>
          </p:nvPr>
        </p:nvSpPr>
        <p:spPr>
          <a:xfrm>
            <a:off x="502229" y="1024055"/>
            <a:ext cx="5531666" cy="4809890"/>
          </a:xfrm>
        </p:spPr>
        <p:txBody>
          <a:bodyPr>
            <a:normAutofit lnSpcReduction="10000"/>
          </a:bodyPr>
          <a:lstStyle/>
          <a:p>
            <a:r>
              <a:rPr lang="en-US" dirty="0"/>
              <a:t>Foundations </a:t>
            </a:r>
          </a:p>
          <a:p>
            <a:r>
              <a:rPr lang="en-US" dirty="0"/>
              <a:t>Relationships</a:t>
            </a:r>
          </a:p>
          <a:p>
            <a:r>
              <a:rPr lang="en-US" dirty="0"/>
              <a:t>Active Listening</a:t>
            </a:r>
          </a:p>
          <a:p>
            <a:r>
              <a:rPr lang="en-US" dirty="0"/>
              <a:t>Behavior Change</a:t>
            </a:r>
          </a:p>
          <a:p>
            <a:r>
              <a:rPr lang="en-US" dirty="0"/>
              <a:t>Sharing Your Story</a:t>
            </a:r>
          </a:p>
          <a:p>
            <a:r>
              <a:rPr lang="en-US" dirty="0"/>
              <a:t>Asking Questions</a:t>
            </a:r>
          </a:p>
          <a:p>
            <a:r>
              <a:rPr lang="en-US" dirty="0"/>
              <a:t>Direct Communication</a:t>
            </a:r>
          </a:p>
          <a:p>
            <a:r>
              <a:rPr lang="en-US" dirty="0"/>
              <a:t>Referrals</a:t>
            </a:r>
          </a:p>
          <a:p>
            <a:r>
              <a:rPr lang="en-US" dirty="0"/>
              <a:t>Facilitating Self-Care</a:t>
            </a:r>
          </a:p>
          <a:p>
            <a:r>
              <a:rPr lang="en-US" dirty="0"/>
              <a:t>Accessibility</a:t>
            </a:r>
          </a:p>
        </p:txBody>
      </p:sp>
      <p:pic>
        <p:nvPicPr>
          <p:cNvPr id="3076" name="Picture 4" descr="Woman facilitating conversation">
            <a:extLst>
              <a:ext uri="{FF2B5EF4-FFF2-40B4-BE49-F238E27FC236}">
                <a16:creationId xmlns:a16="http://schemas.microsoft.com/office/drawing/2014/main" id="{7840C11D-7D07-C65A-B3F3-1AB89EC68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0637" y="1222021"/>
            <a:ext cx="3723125" cy="1887625"/>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pic>
        <p:nvPicPr>
          <p:cNvPr id="3078" name="Picture 6" descr="Man in black shirt, gesturing">
            <a:extLst>
              <a:ext uri="{FF2B5EF4-FFF2-40B4-BE49-F238E27FC236}">
                <a16:creationId xmlns:a16="http://schemas.microsoft.com/office/drawing/2014/main" id="{260EB63D-9650-1AF2-38DE-90F76DA64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4194" y="1214060"/>
            <a:ext cx="3723126" cy="1887625"/>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pic>
        <p:nvPicPr>
          <p:cNvPr id="3080" name="Picture 8" descr="Large group around table outside">
            <a:extLst>
              <a:ext uri="{FF2B5EF4-FFF2-40B4-BE49-F238E27FC236}">
                <a16:creationId xmlns:a16="http://schemas.microsoft.com/office/drawing/2014/main" id="{B2A1E848-E419-3F8C-B4D1-1D5EDDB191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0637" y="3117607"/>
            <a:ext cx="3617699" cy="1834174"/>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pic>
        <p:nvPicPr>
          <p:cNvPr id="3082" name="Picture 10" descr="quote inclusion, advocacy, empowerment quote shirt">
            <a:extLst>
              <a:ext uri="{FF2B5EF4-FFF2-40B4-BE49-F238E27FC236}">
                <a16:creationId xmlns:a16="http://schemas.microsoft.com/office/drawing/2014/main" id="{75B527EB-104A-8EE3-F530-E776A245BF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9620" y="3109646"/>
            <a:ext cx="3617700" cy="1834173"/>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pic>
        <p:nvPicPr>
          <p:cNvPr id="10" name="Picture 9" descr="Facilitating Groups Logo">
            <a:extLst>
              <a:ext uri="{FF2B5EF4-FFF2-40B4-BE49-F238E27FC236}">
                <a16:creationId xmlns:a16="http://schemas.microsoft.com/office/drawing/2014/main" id="{E449B79A-73FC-8F21-99EC-476C9DB5EF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9694" y="1346600"/>
            <a:ext cx="3429000" cy="3429000"/>
          </a:xfrm>
          <a:prstGeom prst="rect">
            <a:avLst/>
          </a:prstGeom>
        </p:spPr>
      </p:pic>
    </p:spTree>
    <p:extLst>
      <p:ext uri="{BB962C8B-B14F-4D97-AF65-F5344CB8AC3E}">
        <p14:creationId xmlns:p14="http://schemas.microsoft.com/office/powerpoint/2010/main" val="3411818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3679"/>
            <a:ext cx="10515600" cy="1325563"/>
          </a:xfrm>
        </p:spPr>
        <p:txBody>
          <a:bodyPr>
            <a:normAutofit fontScale="90000"/>
          </a:bodyPr>
          <a:lstStyle/>
          <a:p>
            <a:pPr algn="ctr"/>
            <a:r>
              <a:rPr lang="en-US" sz="5400" dirty="0"/>
              <a:t>Living Well in the Community</a:t>
            </a:r>
            <a:br>
              <a:rPr lang="en-US" sz="5400" dirty="0"/>
            </a:br>
            <a:r>
              <a:rPr lang="en-US" sz="5400" dirty="0"/>
              <a:t>Demonstration of Orientation Session</a:t>
            </a:r>
          </a:p>
        </p:txBody>
      </p:sp>
      <p:pic>
        <p:nvPicPr>
          <p:cNvPr id="7" name="Picture 6" descr="Living Well in the Community Logo&#1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32024" y="1708932"/>
            <a:ext cx="3727952" cy="3727952"/>
          </a:xfrm>
          <a:prstGeom prst="rect">
            <a:avLst/>
          </a:prstGeom>
        </p:spPr>
      </p:pic>
    </p:spTree>
    <p:extLst>
      <p:ext uri="{BB962C8B-B14F-4D97-AF65-F5344CB8AC3E}">
        <p14:creationId xmlns:p14="http://schemas.microsoft.com/office/powerpoint/2010/main" val="1330754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D9BB-A178-D0F9-449A-3424AEA39BC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Living Well Orientation – Introduction Tab</a:t>
            </a:r>
          </a:p>
        </p:txBody>
      </p:sp>
      <p:pic>
        <p:nvPicPr>
          <p:cNvPr id="5" name="Picture 4" descr="LWC Orientation Page&#10;Orientation&#10;&quot;Working toward my goals is hard, but I feel so much better when I do it.&quot; - Living Well participant&#10;&#10;Video, tabs, and image of a black woman and a white man using a wheelchair smiling in the introduction tab&#10;&#10;Tabs read:&#10;Introduction, What is Health?, Ready for Change?, Your Successes, Your Story&#10;&#10;Intro tab reads:&#10;INTRODUCTION&#10;This orientation session to Living Well in the Community is about identifying how your life is now, and how you would like it to be. It is your life. Like most of us, you probably love some parts of it and wish you could change other parts. &#10;&#10;The Living Well workshop is about two things:&#10;&#10;1. Living the most satisfying life possible, and&#10;2. Developing healthy living habits&#10;&#10;Healthy habits can help you create the life you want, but changing your habits is not always easy.">
            <a:extLst>
              <a:ext uri="{FF2B5EF4-FFF2-40B4-BE49-F238E27FC236}">
                <a16:creationId xmlns:a16="http://schemas.microsoft.com/office/drawing/2014/main" id="{D2901974-EE2D-0BF1-11FE-141E9A111C9E}"/>
              </a:ext>
            </a:extLst>
          </p:cNvPr>
          <p:cNvPicPr>
            <a:picLocks noChangeAspect="1"/>
          </p:cNvPicPr>
          <p:nvPr/>
        </p:nvPicPr>
        <p:blipFill rotWithShape="1">
          <a:blip r:embed="rId3"/>
          <a:srcRect l="18521" t="9889" r="19300" b="17899"/>
          <a:stretch/>
        </p:blipFill>
        <p:spPr bwMode="auto">
          <a:xfrm>
            <a:off x="847627" y="340401"/>
            <a:ext cx="9323896" cy="54007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71027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5E659-6433-9091-67B3-C447FAAA95E7}"/>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Disability &amp; Health Is a Healthy Lifestyle Important?</a:t>
            </a:r>
          </a:p>
        </p:txBody>
      </p:sp>
      <p:pic>
        <p:nvPicPr>
          <p:cNvPr id="4" name="Picture 3" descr="Disability &amp; Health&#10;Is a Healthy Lifestyle Important?&#10;&#10;As a person with a disability, you know that your physical and mental health affect every part of your life&#10;&#10;Things like chronic pain, fatigue, stress, and depression can keep you from activities you value&#10;&#10;A healthy and balanced lifestyle can help you reach your goals by decreasing and even preventing health problems&#10;&#10;Man on a bridge in a motorized wheelchair">
            <a:extLst>
              <a:ext uri="{FF2B5EF4-FFF2-40B4-BE49-F238E27FC236}">
                <a16:creationId xmlns:a16="http://schemas.microsoft.com/office/drawing/2014/main" id="{440E9258-1F72-6718-E13B-15BADC5139E8}"/>
              </a:ext>
            </a:extLst>
          </p:cNvPr>
          <p:cNvPicPr>
            <a:picLocks noChangeAspect="1"/>
          </p:cNvPicPr>
          <p:nvPr/>
        </p:nvPicPr>
        <p:blipFill rotWithShape="1">
          <a:blip r:embed="rId2"/>
          <a:srcRect b="10826"/>
          <a:stretch/>
        </p:blipFill>
        <p:spPr bwMode="auto">
          <a:xfrm>
            <a:off x="267879" y="194377"/>
            <a:ext cx="9969630" cy="54899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2683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75C6A-8967-638C-3C4E-D7E65904F82E}"/>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Disability &amp; Health People with Disabilities Can be Healthy</a:t>
            </a:r>
          </a:p>
        </p:txBody>
      </p:sp>
      <p:pic>
        <p:nvPicPr>
          <p:cNvPr id="4" name="Picture 3" descr="Disability &amp; Health&#10;&#10;People With Disabilities Can be Healthy&#10;&#10;It is not true that you are either healthy or unhealthy because of a disability&#10;&#10;Many people with disabilities are very healthy&#10;&#10;Most people with disabilities or chronic illnesses can make changes that lead to better health and better quality of life&#10;&#10;Clasped hands">
            <a:extLst>
              <a:ext uri="{FF2B5EF4-FFF2-40B4-BE49-F238E27FC236}">
                <a16:creationId xmlns:a16="http://schemas.microsoft.com/office/drawing/2014/main" id="{01EE3BFB-0EC5-C762-10C4-BF900F4C1AF2}"/>
              </a:ext>
            </a:extLst>
          </p:cNvPr>
          <p:cNvPicPr>
            <a:picLocks noChangeAspect="1"/>
          </p:cNvPicPr>
          <p:nvPr/>
        </p:nvPicPr>
        <p:blipFill rotWithShape="1">
          <a:blip r:embed="rId2"/>
          <a:srcRect t="1" b="10610"/>
          <a:stretch/>
        </p:blipFill>
        <p:spPr bwMode="auto">
          <a:xfrm>
            <a:off x="152400" y="157162"/>
            <a:ext cx="10066256" cy="55177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7530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335D14-A37B-81C5-5925-6299D29D15BA}"/>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Disability &amp; Health The Healthier You are, The More You Are Able To Do</a:t>
            </a:r>
          </a:p>
        </p:txBody>
      </p:sp>
      <p:pic>
        <p:nvPicPr>
          <p:cNvPr id="2" name="Picture 1" descr="Disability &amp; Health&#10;&#10;The Healthier You Are, the More You &#10;&#10;Are Able To Do&#10;&#10;If being healthy helps us do more, then why do so many of us, with or without disabilities, struggle to do what it takes to be healthy?&#10;&#10;We may not understand that our lifestyles ─ our daily habits ─ and health can determine what we are able to do&#10;&#10;Man with glasses dancing with a walker">
            <a:extLst>
              <a:ext uri="{FF2B5EF4-FFF2-40B4-BE49-F238E27FC236}">
                <a16:creationId xmlns:a16="http://schemas.microsoft.com/office/drawing/2014/main" id="{70CC3BB9-F889-7B28-7A46-23E3DE0F78EA}"/>
              </a:ext>
            </a:extLst>
          </p:cNvPr>
          <p:cNvPicPr>
            <a:picLocks noChangeAspect="1"/>
          </p:cNvPicPr>
          <p:nvPr/>
        </p:nvPicPr>
        <p:blipFill rotWithShape="1">
          <a:blip r:embed="rId2"/>
          <a:srcRect b="11111"/>
          <a:stretch/>
        </p:blipFill>
        <p:spPr bwMode="auto">
          <a:xfrm>
            <a:off x="152400" y="76593"/>
            <a:ext cx="10028548" cy="55512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18247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1EDF5-422C-C860-EAB6-BD32512C1B4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Living Well Orientation – What is Health? Tab</a:t>
            </a:r>
          </a:p>
        </p:txBody>
      </p:sp>
      <p:pic>
        <p:nvPicPr>
          <p:cNvPr id="4" name="Picture 3" descr="What is Health? tab&#10;&#10;WHAT IS HEALTH?&#10;It is your lifestyle that helps you be healthy and strong enough to do what you want to do.&#10;&#10;The more demanding your life is, the healthier and stronger you need to be&#10;If you want to do your own grocery shopping, you need the strength and stamina to move around the store&#10;If you want a part-time job, you need enough strength to meet the demands of working&#10;&#10;A woman sitting behind a counter">
            <a:extLst>
              <a:ext uri="{FF2B5EF4-FFF2-40B4-BE49-F238E27FC236}">
                <a16:creationId xmlns:a16="http://schemas.microsoft.com/office/drawing/2014/main" id="{3E639F1C-C206-5525-9F1B-FFD159210EAE}"/>
              </a:ext>
            </a:extLst>
          </p:cNvPr>
          <p:cNvPicPr>
            <a:picLocks noChangeAspect="1"/>
          </p:cNvPicPr>
          <p:nvPr/>
        </p:nvPicPr>
        <p:blipFill rotWithShape="1">
          <a:blip r:embed="rId3"/>
          <a:srcRect l="18910" t="7100" r="18910" b="25462"/>
          <a:stretch/>
        </p:blipFill>
        <p:spPr bwMode="auto">
          <a:xfrm>
            <a:off x="317172" y="358815"/>
            <a:ext cx="9826069" cy="53255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2687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D5925-800B-514D-AD45-8499598A60B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Health is… Quality of Life</a:t>
            </a:r>
          </a:p>
        </p:txBody>
      </p:sp>
      <p:pic>
        <p:nvPicPr>
          <p:cNvPr id="4" name="Picture 3" descr="Slide&#10;&#10;Health is...&#10;Quality of Life&#10;&#10;We tend to be healthier if we:&#10;1. Have meaningful life goals that help us feel hopeful about the future&#10;2. Are successful in reaching meaningful life goals&#10;3. React to situations in positive ways&#10;&#10;A woman with glasses smiling">
            <a:extLst>
              <a:ext uri="{FF2B5EF4-FFF2-40B4-BE49-F238E27FC236}">
                <a16:creationId xmlns:a16="http://schemas.microsoft.com/office/drawing/2014/main" id="{0CD9A7AB-A856-9A7E-D968-22BFAA28086F}"/>
              </a:ext>
            </a:extLst>
          </p:cNvPr>
          <p:cNvPicPr>
            <a:picLocks noChangeAspect="1"/>
          </p:cNvPicPr>
          <p:nvPr/>
        </p:nvPicPr>
        <p:blipFill rotWithShape="1">
          <a:blip r:embed="rId2"/>
          <a:srcRect b="11396"/>
          <a:stretch/>
        </p:blipFill>
        <p:spPr bwMode="auto">
          <a:xfrm>
            <a:off x="152399" y="260463"/>
            <a:ext cx="10019123" cy="54710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55277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0549"/>
            <a:ext cx="10515600" cy="1325563"/>
          </a:xfrm>
        </p:spPr>
        <p:txBody>
          <a:bodyPr>
            <a:normAutofit/>
          </a:bodyPr>
          <a:lstStyle/>
          <a:p>
            <a:pPr algn="ctr"/>
            <a:r>
              <a:rPr lang="en-US" sz="7200" b="1" dirty="0"/>
              <a:t>WELCOME</a:t>
            </a:r>
            <a:endParaRPr lang="en-US" sz="7200" b="1" dirty="0">
              <a:solidFill>
                <a:schemeClr val="bg1"/>
              </a:solidFill>
            </a:endParaRPr>
          </a:p>
        </p:txBody>
      </p:sp>
      <p:sp>
        <p:nvSpPr>
          <p:cNvPr id="3" name="Text">
            <a:extLst>
              <a:ext uri="{FF2B5EF4-FFF2-40B4-BE49-F238E27FC236}">
                <a16:creationId xmlns:a16="http://schemas.microsoft.com/office/drawing/2014/main" id="{9D077FCE-0466-4220-ACA2-E7F375B0E28A}"/>
              </a:ext>
            </a:extLst>
          </p:cNvPr>
          <p:cNvSpPr>
            <a:spLocks noGrp="1"/>
          </p:cNvSpPr>
          <p:nvPr>
            <p:ph idx="1"/>
          </p:nvPr>
        </p:nvSpPr>
        <p:spPr>
          <a:xfrm>
            <a:off x="838200" y="2246050"/>
            <a:ext cx="10515600" cy="3350200"/>
          </a:xfrm>
        </p:spPr>
        <p:txBody>
          <a:bodyPr>
            <a:normAutofit/>
          </a:bodyPr>
          <a:lstStyle/>
          <a:p>
            <a:pPr marL="0" indent="0" algn="ctr">
              <a:buNone/>
            </a:pPr>
            <a:r>
              <a:rPr lang="en-US" sz="7200" dirty="0"/>
              <a:t>Thank you for joining</a:t>
            </a:r>
            <a:br>
              <a:rPr lang="en-US" sz="7200" dirty="0"/>
            </a:br>
            <a:r>
              <a:rPr lang="en-US" sz="7200" dirty="0"/>
              <a:t>us today! </a:t>
            </a:r>
          </a:p>
        </p:txBody>
      </p:sp>
    </p:spTree>
    <p:extLst>
      <p:ext uri="{BB962C8B-B14F-4D97-AF65-F5344CB8AC3E}">
        <p14:creationId xmlns:p14="http://schemas.microsoft.com/office/powerpoint/2010/main" val="928256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9FDC3-8730-856A-19D1-176FA7137792}"/>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Health is… Quality of Life Continued</a:t>
            </a:r>
          </a:p>
        </p:txBody>
      </p:sp>
      <p:pic>
        <p:nvPicPr>
          <p:cNvPr id="4" name="Picture 3" descr="Health is...&#10;&#10;Quality of Life Continued&#10;&#10;We tend to be healthier if we:&#10;&#10;4. Have good communication and relationships with others&#10;&#10;5. Prevent health problems or keep them under control&#10;&#10;6. Practice good physical and nutrition behaviors&#10;&#10;A group of people with disabilities smiling and laughing&#10;&#10;">
            <a:extLst>
              <a:ext uri="{FF2B5EF4-FFF2-40B4-BE49-F238E27FC236}">
                <a16:creationId xmlns:a16="http://schemas.microsoft.com/office/drawing/2014/main" id="{10F34E12-AA59-F811-8638-18F4EF8EA812}"/>
              </a:ext>
            </a:extLst>
          </p:cNvPr>
          <p:cNvPicPr>
            <a:picLocks noChangeAspect="1"/>
          </p:cNvPicPr>
          <p:nvPr/>
        </p:nvPicPr>
        <p:blipFill rotWithShape="1">
          <a:blip r:embed="rId2"/>
          <a:srcRect b="10256"/>
          <a:stretch/>
        </p:blipFill>
        <p:spPr bwMode="auto">
          <a:xfrm>
            <a:off x="267877" y="297975"/>
            <a:ext cx="9913072" cy="54146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14697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A84CB-D51B-D79C-ADE3-DDCCE913592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Health is… A Means to an End</a:t>
            </a:r>
          </a:p>
        </p:txBody>
      </p:sp>
      <p:pic>
        <p:nvPicPr>
          <p:cNvPr id="4" name="Picture 3" descr="Health is... &#10;&#10;A Means to an End&#10;&#10;Health is a means to an end, not the end itself!&#10;&#10;This is the cornerstone of the Living Well workshop&#10;&#10;Working hard to be healthy is one step toward meeting your goals&#10;&#10;A person looking off into the distance around sunrise">
            <a:extLst>
              <a:ext uri="{FF2B5EF4-FFF2-40B4-BE49-F238E27FC236}">
                <a16:creationId xmlns:a16="http://schemas.microsoft.com/office/drawing/2014/main" id="{06887CF0-1DAE-9D4A-055D-6A513720588D}"/>
              </a:ext>
            </a:extLst>
          </p:cNvPr>
          <p:cNvPicPr>
            <a:picLocks noChangeAspect="1"/>
          </p:cNvPicPr>
          <p:nvPr/>
        </p:nvPicPr>
        <p:blipFill rotWithShape="1">
          <a:blip r:embed="rId2"/>
          <a:srcRect b="10256"/>
          <a:stretch/>
        </p:blipFill>
        <p:spPr bwMode="auto">
          <a:xfrm>
            <a:off x="267879" y="250841"/>
            <a:ext cx="9865935" cy="54712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62341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D8322-FAB6-FD94-F826-BD994EAB4F47}"/>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Health is… Habits and Health</a:t>
            </a:r>
          </a:p>
        </p:txBody>
      </p:sp>
      <p:pic>
        <p:nvPicPr>
          <p:cNvPr id="4" name="Picture 3" descr="Health is...&#10;Habits and Health&#10;&#10;If your goal is to make new friends, you are more likely to practice healthy habits if you understand how those habits can help you meet people and do things with them&#10;&#10;Healthy habits can make your health problems better and keep new problems from developing&#10;&#10;Poor health habits can make old problems worse and create new problems&#10;&#10;A person using a nustep exercise machine">
            <a:extLst>
              <a:ext uri="{FF2B5EF4-FFF2-40B4-BE49-F238E27FC236}">
                <a16:creationId xmlns:a16="http://schemas.microsoft.com/office/drawing/2014/main" id="{25E73033-0C15-7542-7DB2-E1028043B317}"/>
              </a:ext>
            </a:extLst>
          </p:cNvPr>
          <p:cNvPicPr>
            <a:picLocks noChangeAspect="1"/>
          </p:cNvPicPr>
          <p:nvPr/>
        </p:nvPicPr>
        <p:blipFill rotWithShape="1">
          <a:blip r:embed="rId2"/>
          <a:srcRect b="9687"/>
          <a:stretch/>
        </p:blipFill>
        <p:spPr bwMode="auto">
          <a:xfrm>
            <a:off x="305586" y="297875"/>
            <a:ext cx="9884789" cy="54524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430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B7162-EF8A-B428-5CB3-C41A2510DD3A}"/>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Health is… Creating New Habits</a:t>
            </a:r>
          </a:p>
        </p:txBody>
      </p:sp>
      <p:pic>
        <p:nvPicPr>
          <p:cNvPr id="4" name="Picture 3" descr="Health is...&#10;&#10;Creating New Habits&#10;&#10;Habits help us live day to day without having to choose every action we take&#10;&#10;This can be good and bad&#10;&#10;It saves us the time and effort it would take to constantly make all those decisions ─ that is good&#10;&#10;It might mean that we are repeatedly doing the same things that make our lives worse ─ that is bad&#10;&#10;Produce and prices on a market table">
            <a:extLst>
              <a:ext uri="{FF2B5EF4-FFF2-40B4-BE49-F238E27FC236}">
                <a16:creationId xmlns:a16="http://schemas.microsoft.com/office/drawing/2014/main" id="{D853929A-AFE2-DFA4-DB9C-1DD8AC83DBB3}"/>
              </a:ext>
            </a:extLst>
          </p:cNvPr>
          <p:cNvPicPr>
            <a:picLocks noChangeAspect="1"/>
          </p:cNvPicPr>
          <p:nvPr/>
        </p:nvPicPr>
        <p:blipFill rotWithShape="1">
          <a:blip r:embed="rId2"/>
          <a:srcRect b="10703"/>
          <a:stretch/>
        </p:blipFill>
        <p:spPr bwMode="auto">
          <a:xfrm>
            <a:off x="230171" y="190697"/>
            <a:ext cx="9997911" cy="53993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96176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C5660-2BE9-313E-7BF5-A795562EAD9E}"/>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Health is… Habits Discussion</a:t>
            </a:r>
          </a:p>
        </p:txBody>
      </p:sp>
      <p:pic>
        <p:nvPicPr>
          <p:cNvPr id="4" name="Picture 3" descr="Health is...&#10;Habits Discussion&#10;&#10;Can you think of a habit you have that makes your life better?&#10;&#10;How about a habit that makes your life harder?&#10;&#10;Man with his hand against his head at a table, thinking">
            <a:extLst>
              <a:ext uri="{FF2B5EF4-FFF2-40B4-BE49-F238E27FC236}">
                <a16:creationId xmlns:a16="http://schemas.microsoft.com/office/drawing/2014/main" id="{C51BAA2B-EEDE-5851-38F6-4BDF47441C68}"/>
              </a:ext>
            </a:extLst>
          </p:cNvPr>
          <p:cNvPicPr>
            <a:picLocks noChangeAspect="1"/>
          </p:cNvPicPr>
          <p:nvPr/>
        </p:nvPicPr>
        <p:blipFill rotWithShape="1">
          <a:blip r:embed="rId2"/>
          <a:srcRect b="10541"/>
          <a:stretch/>
        </p:blipFill>
        <p:spPr bwMode="auto">
          <a:xfrm>
            <a:off x="324439" y="227323"/>
            <a:ext cx="9913070" cy="54099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964094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95E41-A28D-E37D-4E58-D76AC23318D8}"/>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Health is… Conscious Choices</a:t>
            </a:r>
          </a:p>
        </p:txBody>
      </p:sp>
      <p:pic>
        <p:nvPicPr>
          <p:cNvPr id="4" name="Picture 3" descr="Health is...&#10;Conscious Choices&#10;&#10;Creating a healthier life is going to require new habits&#10;&#10;The hard part is that until those new habits become automatic, you will have to make conscious choices day after day. That is hard! &#10;&#10;But if you stick with it, those new choices will become new habits&#10;&#10;At that point, you will not need to think about those choices anymore; they will be automatic&#10;&#10;A woman using an adaptive bicycle">
            <a:extLst>
              <a:ext uri="{FF2B5EF4-FFF2-40B4-BE49-F238E27FC236}">
                <a16:creationId xmlns:a16="http://schemas.microsoft.com/office/drawing/2014/main" id="{02D4CC7D-B499-A2D4-6EDD-AEC518EAF598}"/>
              </a:ext>
            </a:extLst>
          </p:cNvPr>
          <p:cNvPicPr>
            <a:picLocks noChangeAspect="1"/>
          </p:cNvPicPr>
          <p:nvPr/>
        </p:nvPicPr>
        <p:blipFill rotWithShape="1">
          <a:blip r:embed="rId2"/>
          <a:srcRect t="-1" b="10607"/>
          <a:stretch/>
        </p:blipFill>
        <p:spPr bwMode="auto">
          <a:xfrm>
            <a:off x="258452" y="261249"/>
            <a:ext cx="9865936" cy="54608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20411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5E418-BF99-CEC3-1858-49A1C5BA69F8}"/>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Living Well Orientation – Ready for Change? Tab</a:t>
            </a:r>
          </a:p>
        </p:txBody>
      </p:sp>
      <p:pic>
        <p:nvPicPr>
          <p:cNvPr id="4" name="Picture 3" descr="Ready for Change? tab&#10;&#10;READY FOR CHANGE?&#10;Are you ready for the first step on a journey that could change your life?&#10;If you are like most people, your answer is, “It depends”&#10;What kind of changes are we talking about?&#10;&#10;Are these changes important to you?&#10;&#10;Will you actually succeed or just end up in the same old place?&#10;&#10;Person sitting on a rock looking out over a landscape">
            <a:extLst>
              <a:ext uri="{FF2B5EF4-FFF2-40B4-BE49-F238E27FC236}">
                <a16:creationId xmlns:a16="http://schemas.microsoft.com/office/drawing/2014/main" id="{DD0B40BE-FA06-33D8-ACD4-F017BDB42B3D}"/>
              </a:ext>
            </a:extLst>
          </p:cNvPr>
          <p:cNvPicPr>
            <a:picLocks noChangeAspect="1"/>
          </p:cNvPicPr>
          <p:nvPr/>
        </p:nvPicPr>
        <p:blipFill rotWithShape="1">
          <a:blip r:embed="rId2"/>
          <a:srcRect l="18297" t="6937" r="17979" b="23588"/>
          <a:stretch/>
        </p:blipFill>
        <p:spPr bwMode="auto">
          <a:xfrm>
            <a:off x="274311" y="428263"/>
            <a:ext cx="9878358" cy="53315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9624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8A7B-17F4-4412-3161-60DE1CECA26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Evaluating Your Readiness Are you Ready?</a:t>
            </a:r>
          </a:p>
        </p:txBody>
      </p:sp>
      <p:pic>
        <p:nvPicPr>
          <p:cNvPr id="4" name="Picture 3" descr="Evaluating Your Readiness&#10;Are you Ready?&#10;&#10;Fortunately, you can predict whether or not you are ready to change. Do not give up if you are not ready now, because you can become ready. &#10;&#10;There are two questions that predict if you are ready to change&#10;&#10;First, how important is it to you to make this change? &#10;&#10;Second, how confident are you that you can do it? &#10;&#10;You can ask these two questions for any health behavior, such as healthy eating, building relationships, exercise, or quitting smoking&#10;&#10;Open notebook on table">
            <a:extLst>
              <a:ext uri="{FF2B5EF4-FFF2-40B4-BE49-F238E27FC236}">
                <a16:creationId xmlns:a16="http://schemas.microsoft.com/office/drawing/2014/main" id="{A4347651-CF11-9A30-80C3-DBAEC416E990}"/>
              </a:ext>
            </a:extLst>
          </p:cNvPr>
          <p:cNvPicPr>
            <a:picLocks noChangeAspect="1"/>
          </p:cNvPicPr>
          <p:nvPr/>
        </p:nvPicPr>
        <p:blipFill rotWithShape="1">
          <a:blip r:embed="rId2"/>
          <a:srcRect b="10620"/>
          <a:stretch/>
        </p:blipFill>
        <p:spPr bwMode="auto">
          <a:xfrm>
            <a:off x="258452" y="260857"/>
            <a:ext cx="9913070" cy="53952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952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2A7E0A-2D5C-72A8-F5F3-0FC72DBBF265}"/>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Are You Ready? Importance and Confidence</a:t>
            </a:r>
          </a:p>
        </p:txBody>
      </p:sp>
      <p:pic>
        <p:nvPicPr>
          <p:cNvPr id="4" name="Picture 3" descr="Are You Ready?&#10;&#10;Importance and Confidence&#10;&#10;The higher you rate each of these questions, the more ready you are for change&#10;&#10;Many people who answer these questions say that making a change is important, but they are not very confident that they can do it&#10;&#10;Man with a short beard">
            <a:extLst>
              <a:ext uri="{FF2B5EF4-FFF2-40B4-BE49-F238E27FC236}">
                <a16:creationId xmlns:a16="http://schemas.microsoft.com/office/drawing/2014/main" id="{2990A65D-B932-96C4-3F1C-FFE923548AAA}"/>
              </a:ext>
            </a:extLst>
          </p:cNvPr>
          <p:cNvPicPr>
            <a:picLocks noChangeAspect="1"/>
          </p:cNvPicPr>
          <p:nvPr/>
        </p:nvPicPr>
        <p:blipFill rotWithShape="1">
          <a:blip r:embed="rId2"/>
          <a:srcRect b="9687"/>
          <a:stretch/>
        </p:blipFill>
        <p:spPr bwMode="auto">
          <a:xfrm>
            <a:off x="239598" y="194182"/>
            <a:ext cx="9950778" cy="54713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343793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82F18-98E0-4D56-C3E4-C2639A5888FE}"/>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Are You Ready? Readiness</a:t>
            </a:r>
          </a:p>
        </p:txBody>
      </p:sp>
      <p:pic>
        <p:nvPicPr>
          <p:cNvPr id="4" name="Picture 3" descr="Are You Ready?&#10;Readiness&#10;&#10;Sometimes people think they “should” make changes, but they just do not feel it is important to do it right now. That is OK&#10;&#10;We are not always ready to make changes, even if we know they would be good for us&#10;&#10;However, people who are just willing to learn more about potential changes often end up deciding that changing is important&#10;&#10;Man at a picnic table with a serious expression">
            <a:extLst>
              <a:ext uri="{FF2B5EF4-FFF2-40B4-BE49-F238E27FC236}">
                <a16:creationId xmlns:a16="http://schemas.microsoft.com/office/drawing/2014/main" id="{D5712F67-8816-D2FB-C7D9-038940BEB6E1}"/>
              </a:ext>
            </a:extLst>
          </p:cNvPr>
          <p:cNvPicPr>
            <a:picLocks noChangeAspect="1"/>
          </p:cNvPicPr>
          <p:nvPr/>
        </p:nvPicPr>
        <p:blipFill rotWithShape="1">
          <a:blip r:embed="rId2"/>
          <a:srcRect b="9972"/>
          <a:stretch/>
        </p:blipFill>
        <p:spPr bwMode="auto">
          <a:xfrm>
            <a:off x="277305" y="302638"/>
            <a:ext cx="9931924" cy="54382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66641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887B-7F36-476B-8016-FBD8B791F364}"/>
              </a:ext>
            </a:extLst>
          </p:cNvPr>
          <p:cNvSpPr>
            <a:spLocks noGrp="1"/>
          </p:cNvSpPr>
          <p:nvPr>
            <p:ph type="title"/>
          </p:nvPr>
        </p:nvSpPr>
        <p:spPr/>
        <p:txBody>
          <a:bodyPr/>
          <a:lstStyle/>
          <a:p>
            <a:r>
              <a:rPr lang="en-US" dirty="0"/>
              <a:t>Disclosure </a:t>
            </a:r>
          </a:p>
        </p:txBody>
      </p:sp>
      <p:sp>
        <p:nvSpPr>
          <p:cNvPr id="3" name="Content Placeholder 2">
            <a:extLst>
              <a:ext uri="{FF2B5EF4-FFF2-40B4-BE49-F238E27FC236}">
                <a16:creationId xmlns:a16="http://schemas.microsoft.com/office/drawing/2014/main" id="{2223E878-02DA-4522-9943-39E3D7F957FE}"/>
              </a:ext>
            </a:extLst>
          </p:cNvPr>
          <p:cNvSpPr>
            <a:spLocks noGrp="1"/>
          </p:cNvSpPr>
          <p:nvPr>
            <p:ph idx="1"/>
          </p:nvPr>
        </p:nvSpPr>
        <p:spPr/>
        <p:txBody>
          <a:bodyPr/>
          <a:lstStyle/>
          <a:p>
            <a:pPr marL="0" indent="0">
              <a:buNone/>
            </a:pPr>
            <a:r>
              <a:rPr lang="en-US" dirty="0"/>
              <a:t>The contents of this presentation were developed under a grant from the National Institute on Disability, Independent Living, and Rehabilitation Research #90RTCP0002-01-00. NIDILRR is a Center within the Administration for Community Living (ACL), U.S. Department of Health and Human Services (HHS). </a:t>
            </a:r>
          </a:p>
          <a:p>
            <a:pPr marL="0" indent="0">
              <a:buNone/>
            </a:pPr>
            <a:r>
              <a:rPr lang="en-US" dirty="0"/>
              <a:t>The contents and opinions expressed reflect those of the authors, are not necessarily those of the funding agency, and should not assume endorsement by the Federal Government.</a:t>
            </a:r>
          </a:p>
        </p:txBody>
      </p:sp>
    </p:spTree>
    <p:extLst>
      <p:ext uri="{BB962C8B-B14F-4D97-AF65-F5344CB8AC3E}">
        <p14:creationId xmlns:p14="http://schemas.microsoft.com/office/powerpoint/2010/main" val="1905646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F0DFE-EC3D-C32D-8C55-30E7BB7272AE}"/>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Are You Ready? Becoming Confident</a:t>
            </a:r>
          </a:p>
        </p:txBody>
      </p:sp>
      <p:pic>
        <p:nvPicPr>
          <p:cNvPr id="4" name="Picture 3" descr="Are You Ready?&#10;Becoming Confident&#10;&#10;Are you thinking about habits you would like to change? &#10;&#10;Do you think you will be able to do it? &#10;&#10;This workshop helps you identify what you would like to change and become confident that you can do it&#10;&#10;Changing habits is hard, but you have way more control over your habits and more ability to change them than you may realize&#10;&#10;Woman with glasses on her head listening">
            <a:extLst>
              <a:ext uri="{FF2B5EF4-FFF2-40B4-BE49-F238E27FC236}">
                <a16:creationId xmlns:a16="http://schemas.microsoft.com/office/drawing/2014/main" id="{F02201B8-507C-31D1-FD92-450318EDF679}"/>
              </a:ext>
            </a:extLst>
          </p:cNvPr>
          <p:cNvPicPr>
            <a:picLocks noChangeAspect="1"/>
          </p:cNvPicPr>
          <p:nvPr/>
        </p:nvPicPr>
        <p:blipFill rotWithShape="1">
          <a:blip r:embed="rId3"/>
          <a:srcRect b="10256"/>
          <a:stretch/>
        </p:blipFill>
        <p:spPr bwMode="auto">
          <a:xfrm>
            <a:off x="277305" y="213133"/>
            <a:ext cx="9894217" cy="55183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0171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C705-2B57-43C5-9B17-3E7766C7FD2F}"/>
              </a:ext>
            </a:extLst>
          </p:cNvPr>
          <p:cNvSpPr>
            <a:spLocks noGrp="1"/>
          </p:cNvSpPr>
          <p:nvPr>
            <p:ph type="title"/>
          </p:nvPr>
        </p:nvSpPr>
        <p:spPr>
          <a:xfrm>
            <a:off x="704249" y="96252"/>
            <a:ext cx="10515600" cy="878305"/>
          </a:xfrm>
        </p:spPr>
        <p:txBody>
          <a:bodyPr>
            <a:normAutofit/>
          </a:bodyPr>
          <a:lstStyle/>
          <a:p>
            <a:pPr algn="ctr"/>
            <a:r>
              <a:rPr lang="en-US" sz="4800" dirty="0"/>
              <a:t>What have participants said?</a:t>
            </a:r>
          </a:p>
        </p:txBody>
      </p:sp>
      <p:sp>
        <p:nvSpPr>
          <p:cNvPr id="3" name="Content Placeholder 2">
            <a:extLst>
              <a:ext uri="{FF2B5EF4-FFF2-40B4-BE49-F238E27FC236}">
                <a16:creationId xmlns:a16="http://schemas.microsoft.com/office/drawing/2014/main" id="{B4F4DA7C-1277-43A6-BF61-FE14B2C2730C}"/>
              </a:ext>
            </a:extLst>
          </p:cNvPr>
          <p:cNvSpPr>
            <a:spLocks noGrp="1"/>
          </p:cNvSpPr>
          <p:nvPr>
            <p:ph idx="1"/>
          </p:nvPr>
        </p:nvSpPr>
        <p:spPr>
          <a:xfrm>
            <a:off x="120237" y="1130968"/>
            <a:ext cx="11951526" cy="4313871"/>
          </a:xfrm>
        </p:spPr>
        <p:txBody>
          <a:bodyPr>
            <a:noAutofit/>
          </a:bodyPr>
          <a:lstStyle/>
          <a:p>
            <a:pPr marL="0" indent="0">
              <a:buNone/>
            </a:pPr>
            <a:r>
              <a:rPr lang="en-US" dirty="0"/>
              <a:t>“I learned I can help others if they need help by giving them resources.” </a:t>
            </a:r>
          </a:p>
          <a:p>
            <a:pPr marL="0" indent="0">
              <a:buNone/>
            </a:pPr>
            <a:endParaRPr lang="en-US" sz="1100" dirty="0"/>
          </a:p>
          <a:p>
            <a:pPr marL="0" indent="0">
              <a:buNone/>
            </a:pPr>
            <a:r>
              <a:rPr lang="en-US" dirty="0"/>
              <a:t>“The classes were rewarding and resourceful.” </a:t>
            </a:r>
          </a:p>
          <a:p>
            <a:pPr marL="0" indent="0">
              <a:buNone/>
            </a:pPr>
            <a:endParaRPr lang="en-US" sz="1200" dirty="0"/>
          </a:p>
          <a:p>
            <a:pPr marL="0" indent="0">
              <a:buNone/>
            </a:pPr>
            <a:r>
              <a:rPr lang="en-US" dirty="0"/>
              <a:t>“I learned how to advocate and eat healthier. I also learned how to identify reactions and how to converse with others.” </a:t>
            </a:r>
          </a:p>
          <a:p>
            <a:pPr marL="0" indent="0">
              <a:buNone/>
            </a:pPr>
            <a:endParaRPr lang="en-US" sz="1100" dirty="0"/>
          </a:p>
          <a:p>
            <a:pPr marL="0" indent="0">
              <a:buNone/>
            </a:pPr>
            <a:r>
              <a:rPr lang="en-US" dirty="0"/>
              <a:t>“I learned that inside disabilities are important to keep in mind and advocate for myself.” </a:t>
            </a:r>
          </a:p>
          <a:p>
            <a:pPr marL="0" indent="0">
              <a:buNone/>
            </a:pPr>
            <a:endParaRPr lang="en-US" sz="1100" dirty="0"/>
          </a:p>
          <a:p>
            <a:pPr marL="0" indent="0">
              <a:buNone/>
            </a:pPr>
            <a:r>
              <a:rPr lang="en-US" dirty="0"/>
              <a:t>“Our material was very useful and informative!”</a:t>
            </a:r>
          </a:p>
        </p:txBody>
      </p:sp>
    </p:spTree>
    <p:extLst>
      <p:ext uri="{BB962C8B-B14F-4D97-AF65-F5344CB8AC3E}">
        <p14:creationId xmlns:p14="http://schemas.microsoft.com/office/powerpoint/2010/main" val="640371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02C13-A4CC-49F1-8EBE-9B5F9ACF9A4F}"/>
              </a:ext>
            </a:extLst>
          </p:cNvPr>
          <p:cNvSpPr>
            <a:spLocks noGrp="1"/>
          </p:cNvSpPr>
          <p:nvPr>
            <p:ph type="title"/>
          </p:nvPr>
        </p:nvSpPr>
        <p:spPr/>
        <p:txBody>
          <a:bodyPr/>
          <a:lstStyle/>
          <a:p>
            <a:pPr algn="ctr"/>
            <a:r>
              <a:rPr lang="en-US" dirty="0"/>
              <a:t>Additional Resources Included</a:t>
            </a:r>
          </a:p>
        </p:txBody>
      </p:sp>
      <p:sp>
        <p:nvSpPr>
          <p:cNvPr id="3" name="Content Placeholder 2">
            <a:extLst>
              <a:ext uri="{FF2B5EF4-FFF2-40B4-BE49-F238E27FC236}">
                <a16:creationId xmlns:a16="http://schemas.microsoft.com/office/drawing/2014/main" id="{0D382DD5-4167-4FC4-872F-1638A7938541}"/>
              </a:ext>
            </a:extLst>
          </p:cNvPr>
          <p:cNvSpPr>
            <a:spLocks noGrp="1"/>
          </p:cNvSpPr>
          <p:nvPr>
            <p:ph idx="1"/>
          </p:nvPr>
        </p:nvSpPr>
        <p:spPr>
          <a:xfrm>
            <a:off x="334978" y="1825625"/>
            <a:ext cx="11651810" cy="4351338"/>
          </a:xfrm>
        </p:spPr>
        <p:txBody>
          <a:bodyPr>
            <a:normAutofit/>
          </a:bodyPr>
          <a:lstStyle/>
          <a:p>
            <a:r>
              <a:rPr lang="en-US" sz="3200" dirty="0"/>
              <a:t>Facilitator training for all three workshops </a:t>
            </a:r>
          </a:p>
          <a:p>
            <a:r>
              <a:rPr lang="en-US" sz="3200" dirty="0"/>
              <a:t>Recruitment brochures and materials </a:t>
            </a:r>
          </a:p>
          <a:p>
            <a:r>
              <a:rPr lang="en-US" sz="3200" dirty="0"/>
              <a:t>Certificates of completion for consumers and facilitators</a:t>
            </a:r>
          </a:p>
          <a:p>
            <a:r>
              <a:rPr lang="en-US" sz="3200" dirty="0"/>
              <a:t>Additional resources for each weekly session including full length videos, additional worksheets, and supplementary information  </a:t>
            </a:r>
          </a:p>
          <a:p>
            <a:r>
              <a:rPr lang="en-US" sz="3200" dirty="0"/>
              <a:t>Photos and videos of real people in real places </a:t>
            </a:r>
          </a:p>
        </p:txBody>
      </p:sp>
    </p:spTree>
    <p:extLst>
      <p:ext uri="{BB962C8B-B14F-4D97-AF65-F5344CB8AC3E}">
        <p14:creationId xmlns:p14="http://schemas.microsoft.com/office/powerpoint/2010/main" val="39619647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5A206-489E-4A2F-B4FD-0CF4FEA424E5}"/>
              </a:ext>
            </a:extLst>
          </p:cNvPr>
          <p:cNvSpPr>
            <a:spLocks noGrp="1"/>
          </p:cNvSpPr>
          <p:nvPr>
            <p:ph type="title"/>
          </p:nvPr>
        </p:nvSpPr>
        <p:spPr/>
        <p:txBody>
          <a:bodyPr/>
          <a:lstStyle/>
          <a:p>
            <a:pPr algn="ctr"/>
            <a:r>
              <a:rPr lang="en-US" dirty="0"/>
              <a:t>APRIL Facilitator Interview Montage</a:t>
            </a:r>
            <a:br>
              <a:rPr lang="en-US" dirty="0"/>
            </a:br>
            <a:r>
              <a:rPr lang="en-US" dirty="0"/>
              <a:t>Video Description</a:t>
            </a:r>
          </a:p>
        </p:txBody>
      </p:sp>
      <p:sp>
        <p:nvSpPr>
          <p:cNvPr id="3" name="TextBox 2">
            <a:extLst>
              <a:ext uri="{FF2B5EF4-FFF2-40B4-BE49-F238E27FC236}">
                <a16:creationId xmlns:a16="http://schemas.microsoft.com/office/drawing/2014/main" id="{DF1E6AC4-25F4-4F73-86FF-25DE85261589}"/>
              </a:ext>
            </a:extLst>
          </p:cNvPr>
          <p:cNvSpPr txBox="1"/>
          <p:nvPr/>
        </p:nvSpPr>
        <p:spPr>
          <a:xfrm>
            <a:off x="1515830" y="1843950"/>
            <a:ext cx="9837970" cy="3170099"/>
          </a:xfrm>
          <a:prstGeom prst="rect">
            <a:avLst/>
          </a:prstGeom>
          <a:noFill/>
        </p:spPr>
        <p:txBody>
          <a:bodyPr wrap="square" rtlCol="0">
            <a:spAutoFit/>
          </a:bodyPr>
          <a:lstStyle/>
          <a:p>
            <a:r>
              <a:rPr lang="en-US" sz="2000" b="0" i="0" dirty="0">
                <a:solidFill>
                  <a:srgbClr val="030303"/>
                </a:solidFill>
                <a:effectLst/>
                <a:latin typeface="Roboto" panose="02000000000000000000" pitchFamily="2" charset="0"/>
              </a:rPr>
              <a:t>Montage of staff from Centers for Independent Living who facilitated Healthy Community Living workshops sharing their experiences, alternating speakers throughout. </a:t>
            </a:r>
            <a:br>
              <a:rPr lang="en-US" sz="2000" b="0" i="0" dirty="0">
                <a:solidFill>
                  <a:srgbClr val="030303"/>
                </a:solidFill>
                <a:effectLst/>
                <a:latin typeface="Roboto" panose="02000000000000000000" pitchFamily="2" charset="0"/>
              </a:rPr>
            </a:br>
            <a:endParaRPr lang="en-US" sz="2000" b="0" i="0" dirty="0">
              <a:solidFill>
                <a:srgbClr val="030303"/>
              </a:solidFill>
              <a:effectLst/>
              <a:latin typeface="Roboto" panose="02000000000000000000" pitchFamily="2" charset="0"/>
            </a:endParaRPr>
          </a:p>
          <a:p>
            <a:pPr marL="285750" indent="-285750">
              <a:buFont typeface="Arial" panose="020B0604020202020204" pitchFamily="34" charset="0"/>
              <a:buChar char="•"/>
            </a:pPr>
            <a:r>
              <a:rPr lang="en-US" sz="2000" b="0" i="0" dirty="0">
                <a:solidFill>
                  <a:srgbClr val="030303"/>
                </a:solidFill>
                <a:effectLst/>
                <a:latin typeface="Roboto" panose="02000000000000000000" pitchFamily="2" charset="0"/>
              </a:rPr>
              <a:t>Charles Oaks - Disability Partners - A man with brown-grey hair, and a short mustache and beard</a:t>
            </a:r>
          </a:p>
          <a:p>
            <a:pPr marL="285750" indent="-285750">
              <a:buFont typeface="Arial" panose="020B0604020202020204" pitchFamily="34" charset="0"/>
              <a:buChar char="•"/>
            </a:pPr>
            <a:r>
              <a:rPr lang="en-US" sz="2000" b="0" i="0" dirty="0">
                <a:solidFill>
                  <a:srgbClr val="030303"/>
                </a:solidFill>
                <a:effectLst/>
                <a:latin typeface="Roboto" panose="02000000000000000000" pitchFamily="2" charset="0"/>
              </a:rPr>
              <a:t>Casey Schmidt - Wyoming Independent Living - A man with short brown hair, a thick brown mustache and beard, and glasses</a:t>
            </a:r>
          </a:p>
          <a:p>
            <a:pPr marL="285750" indent="-285750">
              <a:buFont typeface="Arial" panose="020B0604020202020204" pitchFamily="34" charset="0"/>
              <a:buChar char="•"/>
            </a:pPr>
            <a:r>
              <a:rPr lang="en-US" sz="2000" b="0" i="0" dirty="0">
                <a:solidFill>
                  <a:srgbClr val="030303"/>
                </a:solidFill>
                <a:effectLst/>
                <a:latin typeface="Roboto" panose="02000000000000000000" pitchFamily="2" charset="0"/>
              </a:rPr>
              <a:t>Kelly Ritter - Future Choices Inc. - A woman with long brown hair and glasses</a:t>
            </a:r>
          </a:p>
          <a:p>
            <a:pPr marL="285750" indent="-285750">
              <a:buFont typeface="Arial" panose="020B0604020202020204" pitchFamily="34" charset="0"/>
              <a:buChar char="•"/>
            </a:pPr>
            <a:r>
              <a:rPr lang="en-US" sz="2000" b="0" i="0" dirty="0">
                <a:solidFill>
                  <a:srgbClr val="030303"/>
                </a:solidFill>
                <a:effectLst/>
                <a:latin typeface="Roboto" panose="02000000000000000000" pitchFamily="2" charset="0"/>
              </a:rPr>
              <a:t>Jessica Adkins - Access II - A woman with long, wavy red hair </a:t>
            </a:r>
          </a:p>
        </p:txBody>
      </p:sp>
    </p:spTree>
    <p:extLst>
      <p:ext uri="{BB962C8B-B14F-4D97-AF65-F5344CB8AC3E}">
        <p14:creationId xmlns:p14="http://schemas.microsoft.com/office/powerpoint/2010/main" val="3660803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5A206-489E-4A2F-B4FD-0CF4FEA424E5}"/>
              </a:ext>
            </a:extLst>
          </p:cNvPr>
          <p:cNvSpPr>
            <a:spLocks noGrp="1"/>
          </p:cNvSpPr>
          <p:nvPr>
            <p:ph type="title"/>
          </p:nvPr>
        </p:nvSpPr>
        <p:spPr>
          <a:xfrm>
            <a:off x="838200" y="1"/>
            <a:ext cx="10515600" cy="1078992"/>
          </a:xfrm>
        </p:spPr>
        <p:txBody>
          <a:bodyPr/>
          <a:lstStyle/>
          <a:p>
            <a:pPr algn="ctr"/>
            <a:r>
              <a:rPr lang="en-US" dirty="0"/>
              <a:t>Video from Workshop Facilitators </a:t>
            </a:r>
          </a:p>
        </p:txBody>
      </p:sp>
      <p:pic>
        <p:nvPicPr>
          <p:cNvPr id="3" name="Online Media 2" title="APRIL Facilitator Interview Montage Short Version">
            <a:hlinkClick r:id="" action="ppaction://media"/>
            <a:extLst>
              <a:ext uri="{FF2B5EF4-FFF2-40B4-BE49-F238E27FC236}">
                <a16:creationId xmlns:a16="http://schemas.microsoft.com/office/drawing/2014/main" id="{67F59819-F38C-B977-4D7A-FCD87C63A2B8}"/>
              </a:ext>
            </a:extLst>
          </p:cNvPr>
          <p:cNvPicPr>
            <a:picLocks noRot="1" noChangeAspect="1"/>
          </p:cNvPicPr>
          <p:nvPr>
            <a:videoFile r:link="rId1"/>
          </p:nvPr>
        </p:nvPicPr>
        <p:blipFill>
          <a:blip r:embed="rId4"/>
          <a:stretch>
            <a:fillRect/>
          </a:stretch>
        </p:blipFill>
        <p:spPr>
          <a:xfrm>
            <a:off x="2009218" y="994152"/>
            <a:ext cx="8173563" cy="4618063"/>
          </a:xfrm>
          <a:prstGeom prst="rect">
            <a:avLst/>
          </a:prstGeom>
        </p:spPr>
      </p:pic>
    </p:spTree>
    <p:extLst>
      <p:ext uri="{BB962C8B-B14F-4D97-AF65-F5344CB8AC3E}">
        <p14:creationId xmlns:p14="http://schemas.microsoft.com/office/powerpoint/2010/main" val="343223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443060" y="173038"/>
            <a:ext cx="11047413" cy="9147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0" i="0" u="none" strike="noStrike" kern="1200" cap="none" spc="0" normalizeH="0" baseline="0" noProof="0" dirty="0">
                <a:ln>
                  <a:noFill/>
                </a:ln>
                <a:solidFill>
                  <a:schemeClr val="tx1"/>
                </a:solidFill>
                <a:effectLst/>
                <a:uLnTx/>
                <a:uFillTx/>
                <a:ea typeface="+mn-ea"/>
                <a:cs typeface="+mn-cs"/>
              </a:rPr>
              <a:t>Questions or Comments?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TextBox 1">
            <a:extLst>
              <a:ext uri="{FF2B5EF4-FFF2-40B4-BE49-F238E27FC236}">
                <a16:creationId xmlns:a16="http://schemas.microsoft.com/office/drawing/2014/main" id="{71975330-5919-A151-6DF7-749273DD2618}"/>
              </a:ext>
            </a:extLst>
          </p:cNvPr>
          <p:cNvSpPr txBox="1"/>
          <p:nvPr/>
        </p:nvSpPr>
        <p:spPr>
          <a:xfrm>
            <a:off x="1297756" y="1253019"/>
            <a:ext cx="9596487" cy="372512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hlinkClick r:id="rId2"/>
              </a:rPr>
              <a:t>www.healthycommunityliving.com</a:t>
            </a:r>
            <a:endParaRPr kumimoji="0" lang="en-US" sz="3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3600"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hlinkClick r:id="rId3"/>
              </a:rPr>
              <a:t>healthycommunityliving@mso.umt.edu</a:t>
            </a:r>
            <a:endParaRPr kumimoji="0" lang="en-US" sz="3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3600"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hlinkClick r:id="rId4"/>
              </a:rPr>
              <a:t>tannis.hargrove@mso.umt.edu</a:t>
            </a:r>
            <a:endParaRPr kumimoji="0" lang="en-US" sz="3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hlinkClick r:id="rId5"/>
              </a:rPr>
              <a:t>amy.lariviere@mso.umt.edu</a:t>
            </a:r>
            <a:r>
              <a:rPr kumimoji="0" lang="en-US" sz="3600" b="0" i="0" u="none" strike="noStrike" kern="1200" cap="none" spc="0" normalizeH="0" baseline="0" noProof="0" dirty="0">
                <a:ln>
                  <a:noFill/>
                </a:ln>
                <a:solidFill>
                  <a:schemeClr val="tx1"/>
                </a:solidFill>
                <a:effectLst/>
                <a:uLnTx/>
                <a:uFillTx/>
                <a:latin typeface="+mn-lt"/>
                <a:ea typeface="+mn-ea"/>
                <a:cs typeface="+mn-cs"/>
              </a:rPr>
              <a:t> </a:t>
            </a:r>
            <a:endParaRPr lang="en-US" sz="3600" dirty="0"/>
          </a:p>
        </p:txBody>
      </p:sp>
    </p:spTree>
    <p:extLst>
      <p:ext uri="{BB962C8B-B14F-4D97-AF65-F5344CB8AC3E}">
        <p14:creationId xmlns:p14="http://schemas.microsoft.com/office/powerpoint/2010/main" val="2633103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810F0-976B-43AE-AD76-787B0DBC8FF7}"/>
              </a:ext>
            </a:extLst>
          </p:cNvPr>
          <p:cNvSpPr>
            <a:spLocks noGrp="1"/>
          </p:cNvSpPr>
          <p:nvPr>
            <p:ph type="title"/>
          </p:nvPr>
        </p:nvSpPr>
        <p:spPr>
          <a:xfrm>
            <a:off x="838200" y="126461"/>
            <a:ext cx="10515600" cy="963038"/>
          </a:xfrm>
        </p:spPr>
        <p:txBody>
          <a:bodyPr/>
          <a:lstStyle/>
          <a:p>
            <a:pPr algn="ctr"/>
            <a:r>
              <a:rPr lang="en-US" dirty="0"/>
              <a:t>Today’s Presentation </a:t>
            </a:r>
          </a:p>
        </p:txBody>
      </p:sp>
      <p:sp>
        <p:nvSpPr>
          <p:cNvPr id="3" name="Content Placeholder 2">
            <a:extLst>
              <a:ext uri="{FF2B5EF4-FFF2-40B4-BE49-F238E27FC236}">
                <a16:creationId xmlns:a16="http://schemas.microsoft.com/office/drawing/2014/main" id="{659D89E5-1C08-489C-BED1-DFBBB14D590C}"/>
              </a:ext>
            </a:extLst>
          </p:cNvPr>
          <p:cNvSpPr>
            <a:spLocks noGrp="1"/>
          </p:cNvSpPr>
          <p:nvPr>
            <p:ph idx="1"/>
          </p:nvPr>
        </p:nvSpPr>
        <p:spPr>
          <a:xfrm>
            <a:off x="838201" y="1089499"/>
            <a:ext cx="10515600" cy="5254740"/>
          </a:xfrm>
        </p:spPr>
        <p:txBody>
          <a:bodyPr>
            <a:normAutofit/>
          </a:bodyPr>
          <a:lstStyle/>
          <a:p>
            <a:r>
              <a:rPr lang="en-US" sz="4000" dirty="0"/>
              <a:t>Independent Living Workshops</a:t>
            </a:r>
          </a:p>
          <a:p>
            <a:r>
              <a:rPr lang="en-US" sz="4000" dirty="0"/>
              <a:t>What is Healthy Community Living? </a:t>
            </a:r>
          </a:p>
          <a:p>
            <a:pPr lvl="1"/>
            <a:r>
              <a:rPr lang="en-US" sz="3600" dirty="0"/>
              <a:t>Overview of Workshops &amp; Trainings  </a:t>
            </a:r>
          </a:p>
          <a:p>
            <a:pPr lvl="1"/>
            <a:r>
              <a:rPr lang="en-US" sz="3600" dirty="0"/>
              <a:t>Hosting Workshops at your CIL </a:t>
            </a:r>
          </a:p>
          <a:p>
            <a:pPr lvl="1"/>
            <a:r>
              <a:rPr lang="en-US" sz="3600" dirty="0"/>
              <a:t>Consumer Outreach &amp; Recruitment </a:t>
            </a:r>
          </a:p>
          <a:p>
            <a:pPr lvl="1"/>
            <a:r>
              <a:rPr lang="en-US" sz="3600" dirty="0"/>
              <a:t>Facilitating Online Workshops online, in-person &amp; hybrid</a:t>
            </a:r>
          </a:p>
          <a:p>
            <a:r>
              <a:rPr lang="en-US" sz="4000" dirty="0"/>
              <a:t>Demonstration of Living Well Orientation  </a:t>
            </a:r>
          </a:p>
        </p:txBody>
      </p:sp>
    </p:spTree>
    <p:extLst>
      <p:ext uri="{BB962C8B-B14F-4D97-AF65-F5344CB8AC3E}">
        <p14:creationId xmlns:p14="http://schemas.microsoft.com/office/powerpoint/2010/main" val="705441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2D8F6-447F-497B-8E96-5D6F1DF8AC52}"/>
              </a:ext>
            </a:extLst>
          </p:cNvPr>
          <p:cNvSpPr>
            <a:spLocks noGrp="1"/>
          </p:cNvSpPr>
          <p:nvPr>
            <p:ph type="title"/>
          </p:nvPr>
        </p:nvSpPr>
        <p:spPr/>
        <p:txBody>
          <a:bodyPr/>
          <a:lstStyle/>
          <a:p>
            <a:r>
              <a:rPr lang="en-US" dirty="0"/>
              <a:t>Hosting Workshops </a:t>
            </a:r>
          </a:p>
        </p:txBody>
      </p:sp>
      <p:sp>
        <p:nvSpPr>
          <p:cNvPr id="3" name="Content Placeholder 2">
            <a:extLst>
              <a:ext uri="{FF2B5EF4-FFF2-40B4-BE49-F238E27FC236}">
                <a16:creationId xmlns:a16="http://schemas.microsoft.com/office/drawing/2014/main" id="{909DC92B-1339-4F65-B6E8-AAC965DF75AC}"/>
              </a:ext>
            </a:extLst>
          </p:cNvPr>
          <p:cNvSpPr>
            <a:spLocks noGrp="1"/>
          </p:cNvSpPr>
          <p:nvPr>
            <p:ph idx="1"/>
          </p:nvPr>
        </p:nvSpPr>
        <p:spPr/>
        <p:txBody>
          <a:bodyPr/>
          <a:lstStyle/>
          <a:p>
            <a:r>
              <a:rPr lang="en-US" dirty="0"/>
              <a:t>One staff member can facilitate, or two staff members co-facilitate the workshop together as a team </a:t>
            </a:r>
          </a:p>
          <a:p>
            <a:r>
              <a:rPr lang="en-US" dirty="0"/>
              <a:t>Workshop can happen online, in-person, or a combination of both (hybrid)</a:t>
            </a:r>
          </a:p>
          <a:p>
            <a:r>
              <a:rPr lang="en-US" dirty="0"/>
              <a:t>Schedule a start date - for example: Wednesdays at 1 p.m. </a:t>
            </a:r>
          </a:p>
          <a:p>
            <a:r>
              <a:rPr lang="en-US" dirty="0"/>
              <a:t>Plan to meet each week for 11-weeks </a:t>
            </a:r>
          </a:p>
        </p:txBody>
      </p:sp>
    </p:spTree>
    <p:extLst>
      <p:ext uri="{BB962C8B-B14F-4D97-AF65-F5344CB8AC3E}">
        <p14:creationId xmlns:p14="http://schemas.microsoft.com/office/powerpoint/2010/main" val="3329352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6DCD8-C395-4974-BCFD-B0F38252A920}"/>
              </a:ext>
            </a:extLst>
          </p:cNvPr>
          <p:cNvSpPr>
            <a:spLocks noGrp="1"/>
          </p:cNvSpPr>
          <p:nvPr>
            <p:ph type="title"/>
          </p:nvPr>
        </p:nvSpPr>
        <p:spPr/>
        <p:txBody>
          <a:bodyPr/>
          <a:lstStyle/>
          <a:p>
            <a:r>
              <a:rPr lang="en-US" dirty="0"/>
              <a:t>Facilitator Training </a:t>
            </a:r>
          </a:p>
        </p:txBody>
      </p:sp>
      <p:sp>
        <p:nvSpPr>
          <p:cNvPr id="3" name="Content Placeholder 2">
            <a:extLst>
              <a:ext uri="{FF2B5EF4-FFF2-40B4-BE49-F238E27FC236}">
                <a16:creationId xmlns:a16="http://schemas.microsoft.com/office/drawing/2014/main" id="{8FB86286-0402-4856-843C-929BD9B06555}"/>
              </a:ext>
            </a:extLst>
          </p:cNvPr>
          <p:cNvSpPr>
            <a:spLocks noGrp="1"/>
          </p:cNvSpPr>
          <p:nvPr>
            <p:ph idx="1"/>
          </p:nvPr>
        </p:nvSpPr>
        <p:spPr/>
        <p:txBody>
          <a:bodyPr/>
          <a:lstStyle/>
          <a:p>
            <a:r>
              <a:rPr lang="en-US" dirty="0"/>
              <a:t>For our Healthy Community Living program, we provide facilitator training and resources for each workshop specifically </a:t>
            </a:r>
          </a:p>
          <a:p>
            <a:r>
              <a:rPr lang="en-US" dirty="0"/>
              <a:t>We also offer a Facilitating Groups Training for individuals who are new to workshop facilitation or would like to brush up their skills </a:t>
            </a:r>
          </a:p>
          <a:p>
            <a:r>
              <a:rPr lang="en-US" dirty="0"/>
              <a:t>Whatever workshop you are providing, start by becoming familiar with the content you would like to discuss in your group </a:t>
            </a:r>
          </a:p>
        </p:txBody>
      </p:sp>
    </p:spTree>
    <p:extLst>
      <p:ext uri="{BB962C8B-B14F-4D97-AF65-F5344CB8AC3E}">
        <p14:creationId xmlns:p14="http://schemas.microsoft.com/office/powerpoint/2010/main" val="525178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7AC39-CFD4-DF48-CE9D-161BB814478A}"/>
              </a:ext>
            </a:extLst>
          </p:cNvPr>
          <p:cNvSpPr>
            <a:spLocks noGrp="1"/>
          </p:cNvSpPr>
          <p:nvPr>
            <p:ph type="title"/>
          </p:nvPr>
        </p:nvSpPr>
        <p:spPr/>
        <p:txBody>
          <a:bodyPr/>
          <a:lstStyle/>
          <a:p>
            <a:pPr algn="ctr"/>
            <a:r>
              <a:rPr lang="en-US" dirty="0"/>
              <a:t>Now Offering Live Facilitator Trainings </a:t>
            </a:r>
          </a:p>
        </p:txBody>
      </p:sp>
      <p:sp>
        <p:nvSpPr>
          <p:cNvPr id="3" name="Content Placeholder 2">
            <a:extLst>
              <a:ext uri="{FF2B5EF4-FFF2-40B4-BE49-F238E27FC236}">
                <a16:creationId xmlns:a16="http://schemas.microsoft.com/office/drawing/2014/main" id="{1BDFD86D-D872-2DB9-CBAA-52F4FD7E68BC}"/>
              </a:ext>
            </a:extLst>
          </p:cNvPr>
          <p:cNvSpPr>
            <a:spLocks noGrp="1"/>
          </p:cNvSpPr>
          <p:nvPr>
            <p:ph idx="1"/>
          </p:nvPr>
        </p:nvSpPr>
        <p:spPr>
          <a:xfrm>
            <a:off x="838200" y="1498060"/>
            <a:ext cx="10515600" cy="4678903"/>
          </a:xfrm>
        </p:spPr>
        <p:txBody>
          <a:bodyPr/>
          <a:lstStyle/>
          <a:p>
            <a:r>
              <a:rPr lang="en-US" dirty="0"/>
              <a:t>Facilitator trainings for all of our HCL programs will be conducted with a live trainer, Amy Lariviere </a:t>
            </a:r>
          </a:p>
          <a:p>
            <a:r>
              <a:rPr lang="en-US" dirty="0"/>
              <a:t>Trainings will be hosted on Zoom and include 4, 2-hour sessions </a:t>
            </a:r>
          </a:p>
          <a:p>
            <a:r>
              <a:rPr lang="en-US" dirty="0"/>
              <a:t>Trainings will provide an opportunity for facilitators to meet and connect with one another, and gain live feedback from our trainer </a:t>
            </a:r>
          </a:p>
          <a:p>
            <a:r>
              <a:rPr lang="en-US" dirty="0"/>
              <a:t>Trainings are new this year and will begin with the Living Well in the Community training </a:t>
            </a:r>
          </a:p>
          <a:p>
            <a:r>
              <a:rPr lang="en-US" dirty="0"/>
              <a:t>Please check our website for complete details </a:t>
            </a:r>
          </a:p>
          <a:p>
            <a:r>
              <a:rPr lang="en-US" dirty="0">
                <a:hlinkClick r:id="rId2"/>
              </a:rPr>
              <a:t>www.healthycommunityliving.com</a:t>
            </a:r>
            <a:r>
              <a:rPr lang="en-US" dirty="0"/>
              <a:t> </a:t>
            </a:r>
          </a:p>
        </p:txBody>
      </p:sp>
    </p:spTree>
    <p:extLst>
      <p:ext uri="{BB962C8B-B14F-4D97-AF65-F5344CB8AC3E}">
        <p14:creationId xmlns:p14="http://schemas.microsoft.com/office/powerpoint/2010/main" val="3471615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50AB1-6DBA-4C5E-AE18-9F7DE05291BC}"/>
              </a:ext>
            </a:extLst>
          </p:cNvPr>
          <p:cNvSpPr>
            <a:spLocks noGrp="1"/>
          </p:cNvSpPr>
          <p:nvPr>
            <p:ph type="title"/>
          </p:nvPr>
        </p:nvSpPr>
        <p:spPr>
          <a:xfrm>
            <a:off x="838200" y="213526"/>
            <a:ext cx="10515600" cy="1325563"/>
          </a:xfrm>
        </p:spPr>
        <p:txBody>
          <a:bodyPr/>
          <a:lstStyle/>
          <a:p>
            <a:r>
              <a:rPr lang="en-US" dirty="0"/>
              <a:t>Recruitment &amp; Outreach Strategies </a:t>
            </a:r>
          </a:p>
        </p:txBody>
      </p:sp>
      <p:sp>
        <p:nvSpPr>
          <p:cNvPr id="3" name="Content Placeholder 2">
            <a:extLst>
              <a:ext uri="{FF2B5EF4-FFF2-40B4-BE49-F238E27FC236}">
                <a16:creationId xmlns:a16="http://schemas.microsoft.com/office/drawing/2014/main" id="{F4983881-C80A-4389-B976-89CB7A16A990}"/>
              </a:ext>
            </a:extLst>
          </p:cNvPr>
          <p:cNvSpPr>
            <a:spLocks noGrp="1"/>
          </p:cNvSpPr>
          <p:nvPr>
            <p:ph idx="1"/>
          </p:nvPr>
        </p:nvSpPr>
        <p:spPr>
          <a:xfrm>
            <a:off x="838200" y="1459079"/>
            <a:ext cx="10515600" cy="4637874"/>
          </a:xfrm>
        </p:spPr>
        <p:txBody>
          <a:bodyPr>
            <a:normAutofit/>
          </a:bodyPr>
          <a:lstStyle/>
          <a:p>
            <a:r>
              <a:rPr lang="en-US" sz="3200" dirty="0"/>
              <a:t>Email flyers to current consumers and community partners </a:t>
            </a:r>
          </a:p>
          <a:p>
            <a:r>
              <a:rPr lang="en-US" sz="3200" dirty="0"/>
              <a:t>Let all the IL Staff in your organization know about the workshop as they may know individuals who will be interested </a:t>
            </a:r>
          </a:p>
          <a:p>
            <a:r>
              <a:rPr lang="en-US" sz="3200" dirty="0"/>
              <a:t>Contact other organizations or referral agencies and let them know about the workshop </a:t>
            </a:r>
          </a:p>
        </p:txBody>
      </p:sp>
    </p:spTree>
    <p:extLst>
      <p:ext uri="{BB962C8B-B14F-4D97-AF65-F5344CB8AC3E}">
        <p14:creationId xmlns:p14="http://schemas.microsoft.com/office/powerpoint/2010/main" val="39268657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3463</TotalTime>
  <Words>1270</Words>
  <Application>Microsoft Macintosh PowerPoint</Application>
  <PresentationFormat>Widescreen</PresentationFormat>
  <Paragraphs>172</Paragraphs>
  <Slides>45</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Calibri Light</vt:lpstr>
      <vt:lpstr>Roboto</vt:lpstr>
      <vt:lpstr>Office Theme</vt:lpstr>
      <vt:lpstr>Healthy Community Living</vt:lpstr>
      <vt:lpstr>Hosting Independent Living Workshops Online </vt:lpstr>
      <vt:lpstr>WELCOME</vt:lpstr>
      <vt:lpstr>Disclosure </vt:lpstr>
      <vt:lpstr>Today’s Presentation </vt:lpstr>
      <vt:lpstr>Hosting Workshops </vt:lpstr>
      <vt:lpstr>Facilitator Training </vt:lpstr>
      <vt:lpstr>Now Offering Live Facilitator Trainings </vt:lpstr>
      <vt:lpstr>Recruitment &amp; Outreach Strategies </vt:lpstr>
      <vt:lpstr>More Recruitment &amp; Outreach Strategies </vt:lpstr>
      <vt:lpstr>What is Healthy Community Living? </vt:lpstr>
      <vt:lpstr>What does Healthy Community Living  do for Participants? </vt:lpstr>
      <vt:lpstr>Healthy Community Living Includes  which Workshops and Trainings?  </vt:lpstr>
      <vt:lpstr>Who is Healthy Community Living For? </vt:lpstr>
      <vt:lpstr>Community Living Skills</vt:lpstr>
      <vt:lpstr>Community Living Skills Workshop Topics </vt:lpstr>
      <vt:lpstr>Living Well in the Community</vt:lpstr>
      <vt:lpstr>Living Well in the Community Workshop Topics</vt:lpstr>
      <vt:lpstr>Working Well with a Disability</vt:lpstr>
      <vt:lpstr>Working Well Workshop Topics </vt:lpstr>
      <vt:lpstr>Facilitating Groups Training</vt:lpstr>
      <vt:lpstr>Facilitating Groups Training Topics </vt:lpstr>
      <vt:lpstr>Living Well in the Community Demonstration of Orientation Session</vt:lpstr>
      <vt:lpstr>Living Well Orientation – Introduction Tab</vt:lpstr>
      <vt:lpstr>Disability &amp; Health Is a Healthy Lifestyle Important?</vt:lpstr>
      <vt:lpstr>Disability &amp; Health People with Disabilities Can be Healthy</vt:lpstr>
      <vt:lpstr>Disability &amp; Health The Healthier You are, The More You Are Able To Do</vt:lpstr>
      <vt:lpstr>Living Well Orientation – What is Health? Tab</vt:lpstr>
      <vt:lpstr>Health is… Quality of Life</vt:lpstr>
      <vt:lpstr>Health is… Quality of Life Continued</vt:lpstr>
      <vt:lpstr>Health is… A Means to an End</vt:lpstr>
      <vt:lpstr>Health is… Habits and Health</vt:lpstr>
      <vt:lpstr>Health is… Creating New Habits</vt:lpstr>
      <vt:lpstr>Health is… Habits Discussion</vt:lpstr>
      <vt:lpstr>Health is… Conscious Choices</vt:lpstr>
      <vt:lpstr>Living Well Orientation – Ready for Change? Tab</vt:lpstr>
      <vt:lpstr>Evaluating Your Readiness Are you Ready?</vt:lpstr>
      <vt:lpstr>Are You Ready? Importance and Confidence</vt:lpstr>
      <vt:lpstr>Are You Ready? Readiness</vt:lpstr>
      <vt:lpstr>Are You Ready? Becoming Confident</vt:lpstr>
      <vt:lpstr>What have participants said?</vt:lpstr>
      <vt:lpstr>Additional Resources Included</vt:lpstr>
      <vt:lpstr>APRIL Facilitator Interview Montage Video Description</vt:lpstr>
      <vt:lpstr>Video from Workshop Facilitators </vt:lpstr>
      <vt:lpstr>Questions or Comments?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Community Living</dc:title>
  <dc:creator>Fertaly, Kaitlin</dc:creator>
  <cp:lastModifiedBy>Rachel Kaplan She/Her</cp:lastModifiedBy>
  <cp:revision>142</cp:revision>
  <cp:lastPrinted>2019-10-22T13:24:57Z</cp:lastPrinted>
  <dcterms:created xsi:type="dcterms:W3CDTF">2019-10-08T14:41:57Z</dcterms:created>
  <dcterms:modified xsi:type="dcterms:W3CDTF">2022-09-16T16:29:36Z</dcterms:modified>
</cp:coreProperties>
</file>