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C458BE-24E0-A349-A1F2-3136FE6370E3}" v="1" dt="2022-09-16T18:11:43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5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7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5747-96B3-6747-984D-281F302AD8E2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B21C5-1C3D-2F42-BD81-B9DBE7B35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7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8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7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4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46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9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9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1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6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1C5-1C3D-2F42-BD81-B9DBE7B353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6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7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14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2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3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2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8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7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0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3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DC1B400-EEEF-4723-B5B2-103ADE5D319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B8F8412-32AD-40E0-9C4B-4677E5C5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61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4400" r:id="rId13"/>
    <p:sldLayoutId id="2147483674" r:id="rId14"/>
    <p:sldLayoutId id="2147484401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austin@wilr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rector@wilr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lipground.com/light-bulb-cartoon-clip-ar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1F05-0D66-C006-5E77-AE5C2C339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8773" y="-2244444"/>
            <a:ext cx="8825658" cy="1864799"/>
          </a:xfrm>
        </p:spPr>
        <p:txBody>
          <a:bodyPr/>
          <a:lstStyle/>
          <a:p>
            <a:r>
              <a:rPr lang="en-US" dirty="0"/>
              <a:t>Expanding,</a:t>
            </a:r>
            <a:r>
              <a:rPr lang="en-US" baseline="0" dirty="0"/>
              <a:t> Engaging &amp; Energizing Peer Support Groups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E40E5E-9624-EE5F-4CDC-DB7C5DD2983F}"/>
              </a:ext>
            </a:extLst>
          </p:cNvPr>
          <p:cNvSpPr txBox="1"/>
          <p:nvPr/>
        </p:nvSpPr>
        <p:spPr>
          <a:xfrm>
            <a:off x="7007145" y="1241266"/>
            <a:ext cx="4535926" cy="3153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Expanding, Engaging &amp; Energizing Peer Support Groups</a:t>
            </a:r>
          </a:p>
        </p:txBody>
      </p:sp>
      <p:grpSp>
        <p:nvGrpSpPr>
          <p:cNvPr id="30" name="Group 25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4" name="Picture 3" descr="Person with arms wide open over three mountain pitches. Also says Wyoming Independent Living (Wyoming Independent Living logo)">
            <a:extLst>
              <a:ext uri="{FF2B5EF4-FFF2-40B4-BE49-F238E27FC236}">
                <a16:creationId xmlns:a16="http://schemas.microsoft.com/office/drawing/2014/main" id="{8C08BE0D-4817-4304-8ECF-C693EE815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63" y="2791048"/>
            <a:ext cx="4983737" cy="12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1"/>
    </mc:Choice>
    <mc:Fallback xmlns="">
      <p:transition spd="slow" advTm="268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E4A63-9C47-9594-CDAF-EE830CACB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639" y="-1506624"/>
            <a:ext cx="8825658" cy="796228"/>
          </a:xfrm>
        </p:spPr>
        <p:txBody>
          <a:bodyPr/>
          <a:lstStyle/>
          <a:p>
            <a:r>
              <a:rPr lang="en-US" dirty="0"/>
              <a:t>Disability Connection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37210" y="113060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Disability Connection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A89608-0634-1DE9-35E5-95423314096E}"/>
              </a:ext>
            </a:extLst>
          </p:cNvPr>
          <p:cNvSpPr txBox="1"/>
          <p:nvPr/>
        </p:nvSpPr>
        <p:spPr>
          <a:xfrm>
            <a:off x="5483016" y="5899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change from Disability Peer Support Group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Changed from unstructured format to peer support through structured activities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Move it, Learn it, Do it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 knowledge &amp; support for adapting to and living with disabilities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“peer support” group creating a community of connection &amp; acceptance</a:t>
            </a: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6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97DF69-E204-B6E3-F323-2098335FF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002" y="-1359257"/>
            <a:ext cx="8825658" cy="1050999"/>
          </a:xfrm>
        </p:spPr>
        <p:txBody>
          <a:bodyPr/>
          <a:lstStyle/>
          <a:p>
            <a:r>
              <a:rPr lang="en-US" dirty="0"/>
              <a:t>Ammo for Advocating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37210" y="113060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Ammo for Advocating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A89608-0634-1DE9-35E5-95423314096E}"/>
              </a:ext>
            </a:extLst>
          </p:cNvPr>
          <p:cNvSpPr txBox="1"/>
          <p:nvPr/>
        </p:nvSpPr>
        <p:spPr>
          <a:xfrm>
            <a:off x="5483016" y="5899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change from Monthly Advocacy Peer Support Group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Moved from “talking” about change to specific educational topics on individual &amp; systems advocacy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Peers collaborate with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WyDPAC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discussions on how to move disability advocacy forward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7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780B1A-A87E-F733-0B82-85BA2D39D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456" y="-1471008"/>
            <a:ext cx="8825658" cy="1068732"/>
          </a:xfrm>
        </p:spPr>
        <p:txBody>
          <a:bodyPr/>
          <a:lstStyle/>
          <a:p>
            <a:r>
              <a:rPr lang="en-US" dirty="0"/>
              <a:t>Moving Forward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37210" y="113060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Moving Forward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A89608-0634-1DE9-35E5-95423314096E}"/>
              </a:ext>
            </a:extLst>
          </p:cNvPr>
          <p:cNvSpPr txBox="1"/>
          <p:nvPr/>
        </p:nvSpPr>
        <p:spPr>
          <a:xfrm>
            <a:off x="5483016" y="5899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Hybrid Structure</a:t>
            </a:r>
          </a:p>
          <a:p>
            <a:pPr lvl="2"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-Groups offered via Zoom and in person</a:t>
            </a:r>
          </a:p>
          <a:p>
            <a:pPr marL="0" lvl="1"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-OWL set up in all Centers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-Flexibility increases access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outreach &amp; public awareness 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Ongoing assessment of consumer/community needs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 other Peer Groups as needed</a:t>
            </a: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2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3625-8B80-4546-A7F9-D2E3D36E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375" y="2420762"/>
            <a:ext cx="8523111" cy="418947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Thank You! 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Wyoming Independent Living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1-800-735-8322 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wilr.org 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Joell Austin – </a:t>
            </a: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  <a:hlinkClick r:id="rId3"/>
              </a:rPr>
              <a:t>jaustin@wilr.org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Jenna Rector – </a:t>
            </a:r>
            <a: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  <a:hlinkClick r:id="rId4"/>
              </a:rPr>
              <a:t>jrector@wilr.org</a:t>
            </a: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3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85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97" name="Rectangle 89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8F1F0-8769-4CC2-B1A0-0ECD542C2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5" y="1241266"/>
            <a:ext cx="3161016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Wyoming Independent Living Service Area</a:t>
            </a:r>
          </a:p>
        </p:txBody>
      </p:sp>
      <p:grpSp>
        <p:nvGrpSpPr>
          <p:cNvPr id="98" name="Group 91">
            <a:extLst>
              <a:ext uri="{FF2B5EF4-FFF2-40B4-BE49-F238E27FC236}">
                <a16:creationId xmlns:a16="http://schemas.microsoft.com/office/drawing/2014/main" id="{25A657F0-42F3-40D3-BC75-7DA1F5C6A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2" y="396837"/>
            <a:ext cx="7906665" cy="6058999"/>
            <a:chOff x="423332" y="396837"/>
            <a:chExt cx="7906665" cy="6058999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E94FF68-7A60-47B7-AB98-1674FC7F2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42B4F8D7-4E9C-45EF-9072-1AF32CEF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3ECBDDDB-593C-40F0-8E80-AA75798EE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67" name="Content Placeholder 66" descr="A map of Eastern Wyoming counties WIL provides services for.  ">
            <a:extLst>
              <a:ext uri="{FF2B5EF4-FFF2-40B4-BE49-F238E27FC236}">
                <a16:creationId xmlns:a16="http://schemas.microsoft.com/office/drawing/2014/main" id="{83D225E5-E3CB-0AA1-5B06-ACADE3E3B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81" y="720090"/>
            <a:ext cx="7702242" cy="4983480"/>
          </a:xfrm>
        </p:spPr>
      </p:pic>
    </p:spTree>
    <p:extLst>
      <p:ext uri="{BB962C8B-B14F-4D97-AF65-F5344CB8AC3E}">
        <p14:creationId xmlns:p14="http://schemas.microsoft.com/office/powerpoint/2010/main" val="49647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9A01C-836C-1AB7-DF16-C9C21E8F0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-1232594"/>
            <a:ext cx="8825658" cy="911378"/>
          </a:xfrm>
        </p:spPr>
        <p:txBody>
          <a:bodyPr/>
          <a:lstStyle/>
          <a:p>
            <a:r>
              <a:rPr lang="en-US" dirty="0"/>
              <a:t>Perplexing</a:t>
            </a:r>
            <a:r>
              <a:rPr lang="en-US" baseline="0" dirty="0"/>
              <a:t> Pandemic</a:t>
            </a:r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994087" y="1130603"/>
            <a:ext cx="3342442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Perplexing Pandemic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</a:extLst>
          </p:cNvPr>
          <p:cNvSpPr txBox="1"/>
          <p:nvPr/>
        </p:nvSpPr>
        <p:spPr>
          <a:xfrm>
            <a:off x="5290077" y="437513"/>
            <a:ext cx="5502614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keep any type of peer group going when we can’t meet in person? </a:t>
            </a: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use this time to educate on disability and how our CIL can help?</a:t>
            </a: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get more consumers to be involved instead of losing consumers?</a:t>
            </a: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help consumers with social isolation?</a:t>
            </a: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we going to get through this and not only just survive but thrive? 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5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5368AA-0359-A500-C9CA-5E74C25CB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681" y="-1327008"/>
            <a:ext cx="8825658" cy="1050999"/>
          </a:xfrm>
        </p:spPr>
        <p:txBody>
          <a:bodyPr/>
          <a:lstStyle/>
          <a:p>
            <a:r>
              <a:rPr lang="en-US" dirty="0"/>
              <a:t>Pandemic Pluses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994087" y="1130603"/>
            <a:ext cx="3342442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Pandemic Pluses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</a:extLst>
          </p:cNvPr>
          <p:cNvSpPr txBox="1"/>
          <p:nvPr/>
        </p:nvSpPr>
        <p:spPr>
          <a:xfrm>
            <a:off x="5290077" y="437513"/>
            <a:ext cx="5502614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team weekly Zoom meeting</a:t>
            </a: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Cheyenne Advocacy Group into Eastern WY advocacy group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WyDPAC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Embraced Zoom</a:t>
            </a:r>
          </a:p>
          <a:p>
            <a:pPr>
              <a:spcBef>
                <a:spcPts val="1000"/>
              </a:spcBef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Specialist to Facilitator Lead </a:t>
            </a:r>
          </a:p>
          <a:p>
            <a:pPr marL="285750" indent="-285750">
              <a:spcBef>
                <a:spcPts val="1000"/>
              </a:spcBef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256A8A-E708-01E1-CFD3-6474FB827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0778" y="-1327991"/>
            <a:ext cx="8825658" cy="1033383"/>
          </a:xfrm>
        </p:spPr>
        <p:txBody>
          <a:bodyPr/>
          <a:lstStyle/>
          <a:p>
            <a:r>
              <a:rPr lang="en-US" dirty="0"/>
              <a:t>Change is HARD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994087" y="1130603"/>
            <a:ext cx="3342442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Change is HARD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Change to Peer Groups 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-Zoom only needed for a few 						months to “get by”.   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-Technical problems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-Awkward silences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-Inappropriate Conversations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-Attendance down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3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4A82-3F46-9E2A-1173-1A09AEB07D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9964" y="-1320354"/>
            <a:ext cx="8761413" cy="706964"/>
          </a:xfrm>
        </p:spPr>
        <p:txBody>
          <a:bodyPr/>
          <a:lstStyle/>
          <a:p>
            <a:r>
              <a:rPr lang="en-US" dirty="0"/>
              <a:t>Lightbulb Moment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</a:extLst>
          </p:cNvPr>
          <p:cNvSpPr txBox="1"/>
          <p:nvPr/>
        </p:nvSpPr>
        <p:spPr>
          <a:xfrm>
            <a:off x="38667" y="283941"/>
            <a:ext cx="6795282" cy="658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Zoom wasn’t going away &amp; needed to embrace it and learn how to navigate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 to become better facilitators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team needed to come together and decide what the goals of Peer Support should be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Attendance increased with  consistent message structure, engagement, and flexibility 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3" descr="Picture of a light bulb.  ">
            <a:extLst>
              <a:ext uri="{FF2B5EF4-FFF2-40B4-BE49-F238E27FC236}">
                <a16:creationId xmlns:a16="http://schemas.microsoft.com/office/drawing/2014/main" id="{1FFC76D2-19D1-0C49-493C-E717BF4A3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833949" y="0"/>
            <a:ext cx="5751455" cy="686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7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B9DDC-4688-CC6C-E95E-1200DC527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154" y="-1298624"/>
            <a:ext cx="8825658" cy="990600"/>
          </a:xfrm>
        </p:spPr>
        <p:txBody>
          <a:bodyPr/>
          <a:lstStyle/>
          <a:p>
            <a:r>
              <a:rPr lang="en-US" dirty="0"/>
              <a:t>Engage &amp; Energize: Facilitator Training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00126" y="108683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Engage &amp; Energize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Facilitator Training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-Healthy Community Living Facilitator 			Training (UMT, RTC)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-WIL Facilitator Training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	-Evidence Based videos 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-”How to avoid death By PowerPoint” 			(David JP Phillips,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TEDxStockholmSalon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-Zoom Training	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-Via Hope Peer Facilitator Training</a:t>
            </a:r>
          </a:p>
          <a:p>
            <a:pPr marL="342900" indent="-342900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Team Values </a:t>
            </a:r>
          </a:p>
          <a:p>
            <a:pPr>
              <a:buClr>
                <a:schemeClr val="tx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2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42B485-D419-6151-F320-E8CED2F2E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-803293"/>
            <a:ext cx="8825658" cy="482105"/>
          </a:xfrm>
        </p:spPr>
        <p:txBody>
          <a:bodyPr/>
          <a:lstStyle/>
          <a:p>
            <a:r>
              <a:rPr lang="en-US" dirty="0"/>
              <a:t>Engage &amp; Energize:</a:t>
            </a:r>
            <a:r>
              <a:rPr lang="en-US" baseline="0" dirty="0"/>
              <a:t> Peer Support Groups and Workshops</a:t>
            </a:r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37210" y="113060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Engage &amp; Energize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A89608-0634-1DE9-35E5-95423314096E}"/>
              </a:ext>
            </a:extLst>
          </p:cNvPr>
          <p:cNvSpPr txBox="1"/>
          <p:nvPr/>
        </p:nvSpPr>
        <p:spPr>
          <a:xfrm>
            <a:off x="5483016" y="5899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 Support Groups/Workshops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-Renamed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-Consistent Format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*Engaging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*Energizing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*Directly disability related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*Peer involvement in all decisions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-Two facilitators in different centers</a:t>
            </a:r>
          </a:p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3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E643C2-F162-C359-29C1-2DB6242D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5054" y="-1336245"/>
            <a:ext cx="8825658" cy="916332"/>
          </a:xfrm>
        </p:spPr>
        <p:txBody>
          <a:bodyPr/>
          <a:lstStyle/>
          <a:p>
            <a:r>
              <a:rPr lang="en-US" dirty="0"/>
              <a:t>Expand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B06EF-5C15-0CC7-654B-FB60325F08BE}"/>
              </a:ext>
            </a:extLst>
          </p:cNvPr>
          <p:cNvSpPr txBox="1"/>
          <p:nvPr/>
        </p:nvSpPr>
        <p:spPr>
          <a:xfrm>
            <a:off x="537210" y="1130603"/>
            <a:ext cx="4184523" cy="459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EBEBE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Expand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EBEBEB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C8789-2B59-4520-6884-636E1334C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30616" y="4375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A89608-0634-1DE9-35E5-95423314096E}"/>
              </a:ext>
            </a:extLst>
          </p:cNvPr>
          <p:cNvSpPr txBox="1"/>
          <p:nvPr/>
        </p:nvSpPr>
        <p:spPr>
          <a:xfrm>
            <a:off x="5483016" y="589913"/>
            <a:ext cx="6401878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65% increase in attendance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Average of 2-3 attendees in specific centers to 6-9 across eastern Wyoming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in referrals from other entities, case managers, transition coordinators, high schools &amp; colleges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Almost doubled new consumers requesting other services and completing goals  </a:t>
            </a: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Specialists are ready &amp; trained to develop new groups</a:t>
            </a:r>
          </a:p>
        </p:txBody>
      </p:sp>
    </p:spTree>
    <p:extLst>
      <p:ext uri="{BB962C8B-B14F-4D97-AF65-F5344CB8AC3E}">
        <p14:creationId xmlns:p14="http://schemas.microsoft.com/office/powerpoint/2010/main" val="384868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11814E764064E9F2B7B5411AADF6A" ma:contentTypeVersion="15" ma:contentTypeDescription="Create a new document." ma:contentTypeScope="" ma:versionID="04cc31622b9a0faf37f9947db9fbd0b9">
  <xsd:schema xmlns:xsd="http://www.w3.org/2001/XMLSchema" xmlns:xs="http://www.w3.org/2001/XMLSchema" xmlns:p="http://schemas.microsoft.com/office/2006/metadata/properties" xmlns:ns2="72a5a55c-1af3-4b78-80e7-271db3c0b246" xmlns:ns3="177869c1-ffde-4b63-afa9-a9d490a2fbd5" targetNamespace="http://schemas.microsoft.com/office/2006/metadata/properties" ma:root="true" ma:fieldsID="f777c602effcb2707c8c1d3d0b78f532" ns2:_="" ns3:_="">
    <xsd:import namespace="72a5a55c-1af3-4b78-80e7-271db3c0b246"/>
    <xsd:import namespace="177869c1-ffde-4b63-afa9-a9d490a2fb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5a55c-1af3-4b78-80e7-271db3c0b2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ffc39b8-732e-4843-bad0-e5d2449c3893}" ma:internalName="TaxCatchAll" ma:showField="CatchAllData" ma:web="72a5a55c-1af3-4b78-80e7-271db3c0b2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869c1-ffde-4b63-afa9-a9d490a2fb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57c511a3-b62b-4395-816c-e31a16f976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7869c1-ffde-4b63-afa9-a9d490a2fbd5">
      <Terms xmlns="http://schemas.microsoft.com/office/infopath/2007/PartnerControls"/>
    </lcf76f155ced4ddcb4097134ff3c332f>
    <TaxCatchAll xmlns="72a5a55c-1af3-4b78-80e7-271db3c0b24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F9A87F-7B60-4DF8-B35A-A4EA08BC4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a5a55c-1af3-4b78-80e7-271db3c0b246"/>
    <ds:schemaRef ds:uri="177869c1-ffde-4b63-afa9-a9d490a2fb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ED9C16-4E04-4850-B03D-0AED3122FCD6}">
  <ds:schemaRefs>
    <ds:schemaRef ds:uri="http://schemas.microsoft.com/office/2006/metadata/properties"/>
    <ds:schemaRef ds:uri="http://schemas.microsoft.com/office/infopath/2007/PartnerControls"/>
    <ds:schemaRef ds:uri="177869c1-ffde-4b63-afa9-a9d490a2fbd5"/>
    <ds:schemaRef ds:uri="72a5a55c-1af3-4b78-80e7-271db3c0b246"/>
  </ds:schemaRefs>
</ds:datastoreItem>
</file>

<file path=customXml/itemProps3.xml><?xml version="1.0" encoding="utf-8"?>
<ds:datastoreItem xmlns:ds="http://schemas.openxmlformats.org/officeDocument/2006/customXml" ds:itemID="{D57BE233-E13F-4636-82BF-393D1CFBFE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641</Words>
  <Application>Microsoft Macintosh PowerPoint</Application>
  <PresentationFormat>Widescreen</PresentationFormat>
  <Paragraphs>129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Ion Boardroom</vt:lpstr>
      <vt:lpstr>Expanding, Engaging &amp; Energizing Peer Support Groups</vt:lpstr>
      <vt:lpstr>Wyoming Independent Living Service Area</vt:lpstr>
      <vt:lpstr>Perplexing Pandemic</vt:lpstr>
      <vt:lpstr>Pandemic Pluses</vt:lpstr>
      <vt:lpstr>Change is HARD</vt:lpstr>
      <vt:lpstr>Lightbulb Moment</vt:lpstr>
      <vt:lpstr>Engage &amp; Energize: Facilitator Training</vt:lpstr>
      <vt:lpstr>Engage &amp; Energize: Peer Support Groups and Workshops</vt:lpstr>
      <vt:lpstr>Expand</vt:lpstr>
      <vt:lpstr>Disability Connection</vt:lpstr>
      <vt:lpstr>Ammo for Advocating</vt:lpstr>
      <vt:lpstr>Moving Forward</vt:lpstr>
      <vt:lpstr>Thank You!  Wyoming Independent Living   1-800-735-8322  wilr.org   Joell Austin – jaustin@wilr.org Jenna Rector – jrector@wilr.org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Schmidt</dc:creator>
  <cp:lastModifiedBy>Rachel Kaplan She/Her</cp:lastModifiedBy>
  <cp:revision>6</cp:revision>
  <dcterms:created xsi:type="dcterms:W3CDTF">2022-03-22T17:26:37Z</dcterms:created>
  <dcterms:modified xsi:type="dcterms:W3CDTF">2022-09-16T18:12:30Z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0x0101003BF11814E764064E9F2B7B5411AADF6A</vt:lpwstr>
  </property>
  <property fmtid="{D5CDD505-2E9C-101B-9397-08002B2CF9AE}" pid="3" name="MediaServiceImageTags">
    <vt:lpwstr/>
  </property>
</Properties>
</file>