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3"/>
  </p:sldMasterIdLst>
  <p:notesMasterIdLst>
    <p:notesMasterId r:id="rId27"/>
  </p:notesMasterIdLst>
  <p:handoutMasterIdLst>
    <p:handoutMasterId r:id="rId28"/>
  </p:handoutMasterIdLst>
  <p:sldIdLst>
    <p:sldId id="256" r:id="rId4"/>
    <p:sldId id="282" r:id="rId5"/>
    <p:sldId id="258" r:id="rId6"/>
    <p:sldId id="398" r:id="rId7"/>
    <p:sldId id="264" r:id="rId8"/>
    <p:sldId id="280" r:id="rId9"/>
    <p:sldId id="260" r:id="rId10"/>
    <p:sldId id="277" r:id="rId11"/>
    <p:sldId id="261" r:id="rId12"/>
    <p:sldId id="272" r:id="rId13"/>
    <p:sldId id="270" r:id="rId14"/>
    <p:sldId id="273" r:id="rId15"/>
    <p:sldId id="269" r:id="rId16"/>
    <p:sldId id="274" r:id="rId17"/>
    <p:sldId id="268" r:id="rId18"/>
    <p:sldId id="275" r:id="rId19"/>
    <p:sldId id="271" r:id="rId20"/>
    <p:sldId id="276" r:id="rId21"/>
    <p:sldId id="278" r:id="rId22"/>
    <p:sldId id="262" r:id="rId23"/>
    <p:sldId id="267" r:id="rId24"/>
    <p:sldId id="259" r:id="rId25"/>
    <p:sldId id="281" r:id="rId2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D58F3A-B35D-FAF4-82CE-E1CCE351E997}" name="Amy Gonzalez" initials="AG" userId="S::AmyMGonzalez@consultamg.llc::fc33d350-e401-45c8-8e3e-330dbe83d1fb" providerId="AD"/>
  <p188:author id="{0C525BAD-8606-B9B9-76A8-521219EF22A6}" name="Sandy Jordan" initials="SJ" userId="S::sjordan@able-sc.org::cd04d1e2-9f57-458f-898b-d3439a61bf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ycee Jones" initials="" lastIdx="1" clrIdx="9"/>
  <p:cmAuthor id="1" name="Huben, Amanda" initials="" lastIdx="10" clrIdx="0"/>
  <p:cmAuthor id="8" name="Chang, Rebecca" initials="RC" lastIdx="9" clrIdx="10">
    <p:extLst>
      <p:ext uri="{19B8F6BF-5375-455C-9EA6-DF929625EA0E}">
        <p15:presenceInfo xmlns:p15="http://schemas.microsoft.com/office/powerpoint/2012/main" userId="Chang, Rebecca" providerId="None"/>
      </p:ext>
    </p:extLst>
  </p:cmAuthor>
  <p:cmAuthor id="2" name="Klein, Kelly" initials="" lastIdx="5" clrIdx="1"/>
  <p:cmAuthor id="9" name="Maynard, Laura" initials="ML" lastIdx="6" clrIdx="11">
    <p:extLst>
      <p:ext uri="{19B8F6BF-5375-455C-9EA6-DF929625EA0E}">
        <p15:presenceInfo xmlns:p15="http://schemas.microsoft.com/office/powerpoint/2012/main" userId="S-1-5-21-602162358-1897051121-1417001333-22149" providerId="AD"/>
      </p:ext>
    </p:extLst>
  </p:cmAuthor>
  <p:cmAuthor id="3" name="Nir, Lauren" initials="" lastIdx="6" clrIdx="2"/>
  <p:cmAuthor id="10" name="Nur, Alana" initials="NA" lastIdx="5" clrIdx="12">
    <p:extLst>
      <p:ext uri="{19B8F6BF-5375-455C-9EA6-DF929625EA0E}">
        <p15:presenceInfo xmlns:p15="http://schemas.microsoft.com/office/powerpoint/2012/main" userId="Nur, Alana" providerId="None"/>
      </p:ext>
    </p:extLst>
  </p:cmAuthor>
  <p:cmAuthor id="4" name="Maynard, Laura" initials="" lastIdx="22" clrIdx="3"/>
  <p:cmAuthor id="11" name="Caldwell, Diana" initials="CD" lastIdx="6" clrIdx="13">
    <p:extLst>
      <p:ext uri="{19B8F6BF-5375-455C-9EA6-DF929625EA0E}">
        <p15:presenceInfo xmlns:p15="http://schemas.microsoft.com/office/powerpoint/2012/main" userId="S-1-5-21-602162358-1897051121-1417001333-21167" providerId="AD"/>
      </p:ext>
    </p:extLst>
  </p:cmAuthor>
  <p:cmAuthor id="5" name="Chang, Rebecca" initials="" lastIdx="8" clrIdx="7"/>
  <p:cmAuthor id="12" name="Boonchaisri, Natalie" initials="BN" lastIdx="7" clrIdx="14">
    <p:extLst>
      <p:ext uri="{19B8F6BF-5375-455C-9EA6-DF929625EA0E}">
        <p15:presenceInfo xmlns:p15="http://schemas.microsoft.com/office/powerpoint/2012/main" userId="S-1-5-21-602162358-1897051121-1417001333-22910" providerId="AD"/>
      </p:ext>
    </p:extLst>
  </p:cmAuthor>
  <p:cmAuthor id="6" name="Heller, Victoria" initials="" lastIdx="2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001"/>
    <a:srgbClr val="084A9C"/>
    <a:srgbClr val="1F497D"/>
    <a:srgbClr val="39C6F4"/>
    <a:srgbClr val="D3E6FD"/>
    <a:srgbClr val="000000"/>
    <a:srgbClr val="B9B9B9"/>
    <a:srgbClr val="9BBB59"/>
    <a:srgbClr val="477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8" autoAdjust="0"/>
    <p:restoredTop sz="93810" autoAdjust="0"/>
  </p:normalViewPr>
  <p:slideViewPr>
    <p:cSldViewPr>
      <p:cViewPr varScale="1">
        <p:scale>
          <a:sx n="101" d="100"/>
          <a:sy n="101" d="100"/>
        </p:scale>
        <p:origin x="200" y="5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7D5C6B0-1E60-49FF-A560-052FE473AC44}" type="datetimeFigureOut">
              <a:rPr lang="en-US"/>
              <a:pPr>
                <a:defRPr/>
              </a:pPr>
              <a:t>9/23/22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A631A98-7A27-4CD8-860A-CBBD494C84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F30D1C-49CC-4568-9586-0D3CB4CA5A23}" type="datetimeFigureOut">
              <a:rPr lang="en-US"/>
              <a:pPr>
                <a:defRPr/>
              </a:pPr>
              <a:t>9/23/22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3A4208-EF67-4908-8518-8931CA7D1A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A4208-EF67-4908-8518-8931CA7D1AA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311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A4208-EF67-4908-8518-8931CA7D1AAC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33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2224615" y="4927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-2224615" y="49276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229600" y="2435996"/>
            <a:ext cx="3759200" cy="53580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084A9C"/>
                </a:solidFill>
              </a:defRPr>
            </a:lvl1pPr>
          </a:lstStyle>
          <a:p>
            <a:pPr lvl="0"/>
            <a:r>
              <a:rPr lang="en-US" i="1" dirty="0"/>
              <a:t>Subtitle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181" y="2267552"/>
            <a:ext cx="8059019" cy="42744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549996"/>
            <a:ext cx="12192000" cy="149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699986"/>
            <a:ext cx="12210181" cy="1580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8991600" y="3276600"/>
            <a:ext cx="2235200" cy="457200"/>
          </a:xfrm>
        </p:spPr>
        <p:txBody>
          <a:bodyPr/>
          <a:lstStyle>
            <a:lvl1pPr marL="0" indent="0" algn="ctr">
              <a:buNone/>
              <a:defRPr sz="2400" i="1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8" name="Picture 17" descr="The Lewin Group logo has an orange arc with the words &quot;Lewin Group.&quot;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30" y="5112266"/>
            <a:ext cx="1567135" cy="345092"/>
          </a:xfrm>
          <a:prstGeom prst="rect">
            <a:avLst/>
          </a:prstGeom>
        </p:spPr>
      </p:pic>
      <p:pic>
        <p:nvPicPr>
          <p:cNvPr id="19" name="Picture 18" descr="The TASH logo is a hexagon with lines.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81" y="5206947"/>
            <a:ext cx="972249" cy="281053"/>
          </a:xfrm>
          <a:prstGeom prst="rect">
            <a:avLst/>
          </a:prstGeom>
        </p:spPr>
      </p:pic>
      <p:pic>
        <p:nvPicPr>
          <p:cNvPr id="23" name="Picture 22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228600" y="208332"/>
            <a:ext cx="2800934" cy="893915"/>
          </a:xfrm>
          <a:prstGeom prst="rect">
            <a:avLst/>
          </a:prstGeom>
        </p:spPr>
      </p:pic>
      <p:pic>
        <p:nvPicPr>
          <p:cNvPr id="1026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67" y="367851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077200" y="5573960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presentation was prepared by The Lewin Group/ TASH under the Administration for Community Living (ACL),</a:t>
            </a:r>
            <a:r>
              <a:rPr lang="en-US" sz="1400" i="1" baseline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Administration on Disabilities (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AoD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b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 HHSP233201500088I / 75P00120F37007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Title Placeholder 8"/>
          <p:cNvSpPr>
            <a:spLocks noGrp="1"/>
          </p:cNvSpPr>
          <p:nvPr>
            <p:ph type="title"/>
          </p:nvPr>
        </p:nvSpPr>
        <p:spPr bwMode="auto">
          <a:xfrm>
            <a:off x="18181" y="1149223"/>
            <a:ext cx="12192000" cy="93561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20" name="Picture 19" descr="https://acl.gov/sites/default/files/graphics/AODColorRGB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30207"/>
            <a:ext cx="1016984" cy="53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8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0972800" y="6223001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8E543D53-0FB8-4B50-BF62-AEE33EC22C86}" type="slidenum">
              <a:rPr lang="en-US" altLang="en-US" sz="1400" smtClean="0">
                <a:solidFill>
                  <a:srgbClr val="000000"/>
                </a:solidFill>
                <a:latin typeface="+mn-lt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67767"/>
            <a:ext cx="10972800" cy="4297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7" name="Picture 6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533400" y="6047804"/>
            <a:ext cx="2062887" cy="658368"/>
          </a:xfrm>
          <a:prstGeom prst="rect">
            <a:avLst/>
          </a:prstGeom>
        </p:spPr>
      </p:pic>
      <p:pic>
        <p:nvPicPr>
          <p:cNvPr id="8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67" y="6173386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85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12" name="Picture 11" descr="https://acl.gov/sites/default/files/graphics/AODColor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69816"/>
            <a:ext cx="990600" cy="51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21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10099"/>
            <a:ext cx="52832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99200" y="1610099"/>
            <a:ext cx="52832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10972800" y="6223001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8E543D53-0FB8-4B50-BF62-AEE33EC22C86}" type="slidenum">
              <a:rPr lang="en-US" altLang="en-US" sz="1400" smtClean="0">
                <a:solidFill>
                  <a:srgbClr val="000000"/>
                </a:solidFill>
                <a:latin typeface="+mn-lt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Picture 1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533400" y="6047804"/>
            <a:ext cx="2062887" cy="658368"/>
          </a:xfrm>
          <a:prstGeom prst="rect">
            <a:avLst/>
          </a:prstGeom>
        </p:spPr>
      </p:pic>
      <p:pic>
        <p:nvPicPr>
          <p:cNvPr id="7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67" y="6173386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385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pic>
        <p:nvPicPr>
          <p:cNvPr id="10" name="Picture 9" descr="https://acl.gov/sites/default/files/graphics/AODColor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6169816"/>
            <a:ext cx="990600" cy="51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55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04002" y="609600"/>
            <a:ext cx="5026527" cy="54864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1899448"/>
            <a:ext cx="5791200" cy="245903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>
                <a:solidFill>
                  <a:srgbClr val="084A9C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4495800"/>
            <a:ext cx="5791200" cy="685800"/>
          </a:xfrm>
        </p:spPr>
        <p:txBody>
          <a:bodyPr/>
          <a:lstStyle>
            <a:lvl1pPr marL="0" indent="0" algn="l">
              <a:buNone/>
              <a:defRPr i="1" baseline="0"/>
            </a:lvl1pPr>
          </a:lstStyle>
          <a:p>
            <a:r>
              <a:rPr lang="en-US" sz="2400" b="1" dirty="0"/>
              <a:t>Subtitle (if needed)</a:t>
            </a:r>
          </a:p>
        </p:txBody>
      </p:sp>
      <p:sp>
        <p:nvSpPr>
          <p:cNvPr id="11" name="TextBox 4"/>
          <p:cNvSpPr txBox="1">
            <a:spLocks noChangeArrowheads="1"/>
          </p:cNvSpPr>
          <p:nvPr userDrawn="1"/>
        </p:nvSpPr>
        <p:spPr bwMode="auto">
          <a:xfrm>
            <a:off x="10972800" y="6223001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fld id="{8E543D53-0FB8-4B50-BF62-AEE33EC22C86}" type="slidenum">
              <a:rPr lang="en-US" altLang="en-US" sz="1400" smtClean="0">
                <a:solidFill>
                  <a:srgbClr val="000000"/>
                </a:solidFill>
                <a:latin typeface="+mn-lt"/>
              </a:rPr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" name="Picture 9" descr="Logo of the Disability Employment TA Center. On the left, there is a symbol of three people with outstretched arms that are colored in red, blue, and yellow. To the right of the logo is the TA Center name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6" t="38551" r="4735" b="31649"/>
          <a:stretch/>
        </p:blipFill>
        <p:spPr>
          <a:xfrm>
            <a:off x="533400" y="6047804"/>
            <a:ext cx="2062887" cy="658368"/>
          </a:xfrm>
          <a:prstGeom prst="rect">
            <a:avLst/>
          </a:prstGeom>
        </p:spPr>
      </p:pic>
      <p:pic>
        <p:nvPicPr>
          <p:cNvPr id="12" name="Picture 2" descr="The Administration for Community Living (A C L) logo has three people with outstretched arms colored in blue, red, and yellow with the organization's letters.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36910"/>
            <a:ext cx="1241800" cy="5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cl.gov/sites/default/files/graphics/AODColorRGB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133340"/>
            <a:ext cx="990600" cy="51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16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27" name="Title Placeholder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76200" dir="5639981" algn="tl" rotWithShape="0">
              <a:srgbClr val="084A9C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63200" y="6324603"/>
            <a:ext cx="132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0493B5F-0DAC-4937-92CC-1AA868B9AF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27" r:id="rId1"/>
    <p:sldLayoutId id="2147487537" r:id="rId2"/>
    <p:sldLayoutId id="2147487549" r:id="rId3"/>
    <p:sldLayoutId id="2147487544" r:id="rId4"/>
    <p:sldLayoutId id="2147487542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oddisabilityemploymenttacenter.com/wp-content/uploads/2022/04/AoD_Disability_Employment_TA_Center_Overview_Year_Two-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oddisabilityemploymenttacenter.com/wp-content/uploads/2021/09/DETAC-CIL-4-Resource_Final_508.pdf" TargetMode="External"/><Relationship Id="rId2" Type="http://schemas.openxmlformats.org/officeDocument/2006/relationships/hyperlink" Target="https://aoddisabilityemploymenttacenter.com/category/community-of-practice/detac-publications/cil-publication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oddisabilityemploymenttacenter.com/wp-content/uploads/2021/09/DETAC-CIL-3-Resource_Final_508.pdf" TargetMode="External"/><Relationship Id="rId5" Type="http://schemas.openxmlformats.org/officeDocument/2006/relationships/hyperlink" Target="https://aoddisabilityemploymenttacenter.com/wp-content/uploads/2021/09/DETAC-CIL-2-Resource_Final_508.pdf" TargetMode="External"/><Relationship Id="rId4" Type="http://schemas.openxmlformats.org/officeDocument/2006/relationships/hyperlink" Target="https://aoddisabilityemploymenttacenter.com/wp-content/uploads/2021/09/DETAC-CIL-1-Resource_Final_508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jordan@able-sc.or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hogan@leapinfo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aoddisabilityemploymenttacenter.com/wp-content/uploads/2021/09/DETAC-CIL-4-Resource_Final_50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" y="1143000"/>
            <a:ext cx="12192000" cy="935614"/>
          </a:xfrm>
        </p:spPr>
        <p:txBody>
          <a:bodyPr/>
          <a:lstStyle/>
          <a:p>
            <a:r>
              <a:rPr lang="en-US" sz="3600" i="1" spc="-10" dirty="0">
                <a:latin typeface="Calibri" panose="020F0502020204030204" pitchFamily="34" charset="0"/>
                <a:ea typeface="Calibri" panose="020F0502020204030204" pitchFamily="34" charset="0"/>
              </a:rPr>
              <a:t>Dive into DETAC’s CIL Employment Program Readiness Assessment Tool </a:t>
            </a:r>
            <a:r>
              <a:rPr lang="en-US" sz="3600" i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  <p:pic>
        <p:nvPicPr>
          <p:cNvPr id="7" name="Picture Placeholder 6" descr="Picture of individuals with various disabilities gathered around a table&#10;">
            <a:extLst>
              <a:ext uri="{FF2B5EF4-FFF2-40B4-BE49-F238E27FC236}">
                <a16:creationId xmlns:a16="http://schemas.microsoft.com/office/drawing/2014/main" id="{31650463-8355-4730-BC57-708D91D18E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5" r="35"/>
          <a:stretch>
            <a:fillRect/>
          </a:stretch>
        </p:blipFill>
        <p:spPr>
          <a:xfrm>
            <a:off x="18181" y="2202438"/>
            <a:ext cx="8124758" cy="435076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10814" y="2895600"/>
            <a:ext cx="3452586" cy="1835023"/>
          </a:xfrm>
        </p:spPr>
        <p:txBody>
          <a:bodyPr>
            <a:normAutofit/>
          </a:bodyPr>
          <a:lstStyle/>
          <a:p>
            <a:r>
              <a:rPr lang="en-US" sz="2400" i="1" dirty="0"/>
              <a:t>APRIL Conference</a:t>
            </a:r>
          </a:p>
          <a:p>
            <a:r>
              <a:rPr lang="en-US" sz="2400" i="1" dirty="0"/>
              <a:t>October 12, 2022</a:t>
            </a:r>
          </a:p>
        </p:txBody>
      </p:sp>
    </p:spTree>
    <p:extLst>
      <p:ext uri="{BB962C8B-B14F-4D97-AF65-F5344CB8AC3E}">
        <p14:creationId xmlns:p14="http://schemas.microsoft.com/office/powerpoint/2010/main" val="212577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E43BB-18FE-4A20-BCCF-94787891E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3543"/>
            <a:ext cx="12192000" cy="957943"/>
          </a:xfrm>
        </p:spPr>
        <p:txBody>
          <a:bodyPr/>
          <a:lstStyle/>
          <a:p>
            <a:pPr fontAlgn="t">
              <a:lnSpc>
                <a:spcPts val="1200"/>
              </a:lnSpc>
              <a:spcBef>
                <a:spcPts val="200"/>
              </a:spcBef>
              <a:spcAft>
                <a:spcPts val="600"/>
              </a:spcAft>
            </a:pPr>
            <a:br>
              <a:rPr lang="en-US" sz="2400" b="1" i="0" u="none" strike="noStrike" kern="1200" spc="-10" dirty="0">
                <a:effectLst/>
                <a:latin typeface="+mn-lt"/>
              </a:rPr>
            </a:br>
            <a:r>
              <a:rPr lang="en-US" sz="3200" b="1" i="1" spc="-10" dirty="0">
                <a:effectLst/>
                <a:latin typeface="+mn-lt"/>
                <a:cs typeface="Times New Roman" panose="02020603050405020304" pitchFamily="18" charset="0"/>
              </a:rPr>
              <a:t> Part 1: Organizational Investment in Employment Services </a:t>
            </a:r>
            <a:endParaRPr lang="en-US" sz="3200" dirty="0">
              <a:latin typeface="+mn-lt"/>
            </a:endParaRPr>
          </a:p>
        </p:txBody>
      </p:sp>
      <p:pic>
        <p:nvPicPr>
          <p:cNvPr id="10" name="Content Placeholder 9" descr="Rating scale from 1-5&#10;1. no capacity&#10;2. beginning level of capacity&#10;3. Basic level of capacity&#10;4. Moderate level of capacity&#10;5. High level of capacity">
            <a:extLst>
              <a:ext uri="{FF2B5EF4-FFF2-40B4-BE49-F238E27FC236}">
                <a16:creationId xmlns:a16="http://schemas.microsoft.com/office/drawing/2014/main" id="{18C05753-2FA4-4543-873A-30A690C3F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074" y="609600"/>
            <a:ext cx="11000248" cy="532263"/>
          </a:xfrm>
        </p:spPr>
      </p:pic>
      <p:pic>
        <p:nvPicPr>
          <p:cNvPr id="11" name="Picture 10" descr="Organizational Assessment Chart in Employment Services&#10;&#10;This chart contains an assessment with the following categories: 1A. agency board and leadership, 1B. agency mission, vision and goals, 1C. financial model, 1D. fundraising and development.&#10;&#10;Participants should rate based on score from 1-5.">
            <a:extLst>
              <a:ext uri="{FF2B5EF4-FFF2-40B4-BE49-F238E27FC236}">
                <a16:creationId xmlns:a16="http://schemas.microsoft.com/office/drawing/2014/main" id="{1E830E3E-49BF-41FC-984E-62CE596ED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9" y="1141862"/>
            <a:ext cx="11988282" cy="4725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ED27DC-68AC-4656-A77B-0F7DA1C6AE67}"/>
              </a:ext>
            </a:extLst>
          </p:cNvPr>
          <p:cNvSpPr txBox="1"/>
          <p:nvPr/>
        </p:nvSpPr>
        <p:spPr>
          <a:xfrm>
            <a:off x="8095862" y="541634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1800"/>
              </a:spcBef>
              <a:spcAft>
                <a:spcPts val="1200"/>
              </a:spcAft>
            </a:pPr>
            <a:r>
              <a:rPr lang="en-US" sz="18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 Part 1 total: ___11__</a:t>
            </a:r>
            <a:endParaRPr lang="en-US" sz="18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12F07-5BF0-46B9-9CC1-0B58A731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5093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4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Components of the CIL’s Current </a:t>
            </a:r>
            <a:r>
              <a:rPr lang="en-US" sz="3400" spc="-1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4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 and Capacity - Support for Employment Services </a:t>
            </a:r>
            <a:r>
              <a:rPr lang="en-US" sz="3400" spc="-10" dirty="0">
                <a:latin typeface="Calibri" panose="020F0502020204030204" pitchFamily="34" charset="0"/>
                <a:ea typeface="Calibri" panose="020F0502020204030204" pitchFamily="34" charset="0"/>
              </a:rPr>
              <a:t>within</a:t>
            </a:r>
            <a:r>
              <a:rPr lang="en-US" sz="34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Social Service Programs</a:t>
            </a:r>
            <a:endParaRPr lang="en-US" sz="3400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EB772-8819-434A-92ED-C07517C8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85093"/>
            <a:ext cx="11658600" cy="4863307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Breakout </a:t>
            </a:r>
            <a:r>
              <a:rPr lang="en-US" sz="3600" b="1" spc="-10" dirty="0">
                <a:solidFill>
                  <a:srgbClr val="000000"/>
                </a:solidFill>
                <a:ea typeface="Calibri" panose="020F0502020204030204" pitchFamily="34" charset="0"/>
              </a:rPr>
              <a:t>room #1</a:t>
            </a:r>
            <a:endParaRPr lang="en-US" sz="1400" u="none" strike="noStrike" spc="-1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Consumer satisfaction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 O</a:t>
            </a: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utcome measurement</a:t>
            </a:r>
          </a:p>
          <a:p>
            <a:pPr marL="2176463" lvl="4" indent="-3476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E</a:t>
            </a: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mployment is integrated across agency services and  programs</a:t>
            </a:r>
            <a:b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en-US" sz="1200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176463" lvl="4" indent="-3476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Employment is integrated into program procedures and operations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8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87B0F16-72A1-4C8C-8101-BCE63C96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4300"/>
          </a:xfrm>
        </p:spPr>
        <p:txBody>
          <a:bodyPr/>
          <a:lstStyle/>
          <a:p>
            <a:pPr marL="0" marR="0" algn="ctr">
              <a:spcBef>
                <a:spcPts val="2400"/>
              </a:spcBef>
              <a:spcAft>
                <a:spcPts val="1200"/>
              </a:spcAft>
            </a:pPr>
            <a:r>
              <a:rPr lang="en-US" sz="2400" b="1" i="1" spc="-10" dirty="0">
                <a:solidFill>
                  <a:srgbClr val="FFC000"/>
                </a:solidFill>
                <a:effectLst/>
                <a:latin typeface="+mn-lt"/>
                <a:cs typeface="Times New Roman" panose="02020603050405020304" pitchFamily="18" charset="0"/>
              </a:rPr>
              <a:t>Breakout Room # 1: </a:t>
            </a:r>
            <a:r>
              <a:rPr lang="en-US" sz="2400" b="1" i="1" spc="-10" dirty="0">
                <a:effectLst/>
                <a:latin typeface="+mn-lt"/>
                <a:cs typeface="Times New Roman" panose="02020603050405020304" pitchFamily="18" charset="0"/>
              </a:rPr>
              <a:t>Part 2: Organizational Support for Employment Services within Social Service Programs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8A7625-F4EA-4738-B6D2-FCD62E4AF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436251"/>
              </p:ext>
            </p:extLst>
          </p:nvPr>
        </p:nvGraphicFramePr>
        <p:xfrm>
          <a:off x="597158" y="1157126"/>
          <a:ext cx="10985240" cy="30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7048">
                  <a:extLst>
                    <a:ext uri="{9D8B030D-6E8A-4147-A177-3AD203B41FA5}">
                      <a16:colId xmlns:a16="http://schemas.microsoft.com/office/drawing/2014/main" val="4259814489"/>
                    </a:ext>
                  </a:extLst>
                </a:gridCol>
                <a:gridCol w="2197048">
                  <a:extLst>
                    <a:ext uri="{9D8B030D-6E8A-4147-A177-3AD203B41FA5}">
                      <a16:colId xmlns:a16="http://schemas.microsoft.com/office/drawing/2014/main" val="1214051181"/>
                    </a:ext>
                  </a:extLst>
                </a:gridCol>
                <a:gridCol w="2197048">
                  <a:extLst>
                    <a:ext uri="{9D8B030D-6E8A-4147-A177-3AD203B41FA5}">
                      <a16:colId xmlns:a16="http://schemas.microsoft.com/office/drawing/2014/main" val="3327079424"/>
                    </a:ext>
                  </a:extLst>
                </a:gridCol>
                <a:gridCol w="2197048">
                  <a:extLst>
                    <a:ext uri="{9D8B030D-6E8A-4147-A177-3AD203B41FA5}">
                      <a16:colId xmlns:a16="http://schemas.microsoft.com/office/drawing/2014/main" val="2051882222"/>
                    </a:ext>
                  </a:extLst>
                </a:gridCol>
                <a:gridCol w="2197048">
                  <a:extLst>
                    <a:ext uri="{9D8B030D-6E8A-4147-A177-3AD203B41FA5}">
                      <a16:colId xmlns:a16="http://schemas.microsoft.com/office/drawing/2014/main" val="1492353733"/>
                    </a:ext>
                  </a:extLst>
                </a:gridCol>
              </a:tblGrid>
              <a:tr h="30791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100" spc="-10" dirty="0">
                          <a:effectLst/>
                        </a:rPr>
                        <a:t>1 = No current capacity in place</a:t>
                      </a:r>
                      <a:endParaRPr lang="en-US" sz="1100" spc="-10" dirty="0">
                        <a:solidFill>
                          <a:srgbClr val="264E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100" spc="-10">
                          <a:effectLst/>
                        </a:rPr>
                        <a:t>2 = Beginning level of capacity in place</a:t>
                      </a:r>
                      <a:endParaRPr lang="en-US" sz="1100" spc="-10">
                        <a:solidFill>
                          <a:srgbClr val="264E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100" spc="-10" dirty="0">
                          <a:effectLst/>
                        </a:rPr>
                        <a:t>3 = Basic level of capacity in place</a:t>
                      </a:r>
                      <a:endParaRPr lang="en-US" sz="1100" spc="-10" dirty="0">
                        <a:solidFill>
                          <a:srgbClr val="264E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100" spc="-10">
                          <a:effectLst/>
                        </a:rPr>
                        <a:t>4 = Moderate level of capacity in place</a:t>
                      </a:r>
                      <a:endParaRPr lang="en-US" sz="1100" spc="-10">
                        <a:solidFill>
                          <a:srgbClr val="264E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US" sz="1100" spc="-10" dirty="0">
                          <a:effectLst/>
                        </a:rPr>
                        <a:t>5 = High level of capacity in place</a:t>
                      </a:r>
                      <a:endParaRPr lang="en-US" sz="1100" spc="-10" dirty="0">
                        <a:solidFill>
                          <a:srgbClr val="264E94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078493"/>
                  </a:ext>
                </a:extLst>
              </a:tr>
            </a:tbl>
          </a:graphicData>
        </a:graphic>
      </p:graphicFrame>
      <p:pic>
        <p:nvPicPr>
          <p:cNvPr id="8" name="Picture 7" descr="Organizational Assessment Chart in Employment Services&#10;&#10;This chart contains an assessment with the following categories: &#10;2A. Client satisfaction,&#10;2B. outcome measurement,&#10;2C. Employment is integrated across agency services and programs, &#10;2D.Employment is integrated into program procedure and operations&#10;&#10;Participants should rate based on score from 1-5.">
            <a:extLst>
              <a:ext uri="{FF2B5EF4-FFF2-40B4-BE49-F238E27FC236}">
                <a16:creationId xmlns:a16="http://schemas.microsoft.com/office/drawing/2014/main" id="{B77B4A45-A83E-43B1-9052-91353835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11726618" cy="47071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54A205-877B-4371-983F-1C497A66D8B5}"/>
              </a:ext>
            </a:extLst>
          </p:cNvPr>
          <p:cNvSpPr txBox="1"/>
          <p:nvPr/>
        </p:nvSpPr>
        <p:spPr>
          <a:xfrm>
            <a:off x="8409587" y="5892610"/>
            <a:ext cx="3505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1800"/>
              </a:spcBef>
              <a:spcAft>
                <a:spcPts val="1200"/>
              </a:spcAft>
            </a:pPr>
            <a:r>
              <a:rPr lang="en-US" sz="16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 Part 2 total: ___7____</a:t>
            </a:r>
            <a:endParaRPr lang="en-US" sz="16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4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12F07-5BF0-46B9-9CC1-0B58A731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Components of the CIL’s Current 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 and Capacity - Approach to Employment Services</a:t>
            </a:r>
            <a:endParaRPr lang="en-US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EB772-8819-434A-92ED-C07517C8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297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Breakout room #2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Employment service models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 C</a:t>
            </a: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ollaborations with federal, state, local employment   systems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Partnerships with employment programs and services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Local labor market and workforce needs</a:t>
            </a:r>
          </a:p>
        </p:txBody>
      </p:sp>
    </p:spTree>
    <p:extLst>
      <p:ext uri="{BB962C8B-B14F-4D97-AF65-F5344CB8AC3E}">
        <p14:creationId xmlns:p14="http://schemas.microsoft.com/office/powerpoint/2010/main" val="195108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D4097BD-FA69-4730-A588-3DEFFB12D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3314"/>
          </a:xfrm>
        </p:spPr>
        <p:txBody>
          <a:bodyPr/>
          <a:lstStyle/>
          <a:p>
            <a:r>
              <a:rPr lang="en-US" sz="2800" i="1" spc="-1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sz="2800" b="1" i="1" spc="-10" dirty="0">
                <a:solidFill>
                  <a:srgbClr val="FFC000"/>
                </a:solidFill>
                <a:effectLst/>
                <a:latin typeface="+mn-lt"/>
                <a:cs typeface="Times New Roman" panose="02020603050405020304" pitchFamily="18" charset="0"/>
              </a:rPr>
              <a:t>reakout </a:t>
            </a:r>
            <a:r>
              <a:rPr lang="en-US" sz="2800" i="1" spc="-10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R</a:t>
            </a:r>
            <a:r>
              <a:rPr lang="en-US" sz="2800" b="1" i="1" spc="-10" dirty="0">
                <a:solidFill>
                  <a:srgbClr val="FFC000"/>
                </a:solidFill>
                <a:effectLst/>
                <a:latin typeface="+mn-lt"/>
                <a:cs typeface="Times New Roman" panose="02020603050405020304" pitchFamily="18" charset="0"/>
              </a:rPr>
              <a:t>oom #2 </a:t>
            </a:r>
            <a:r>
              <a:rPr lang="en-US" sz="2800" b="1" i="1" spc="-10" dirty="0">
                <a:effectLst/>
                <a:latin typeface="+mn-lt"/>
                <a:cs typeface="Times New Roman" panose="02020603050405020304" pitchFamily="18" charset="0"/>
              </a:rPr>
              <a:t> Part 3: Organizational Approach to Employment Services</a:t>
            </a:r>
            <a:endParaRPr lang="en-US" sz="2800" dirty="0">
              <a:latin typeface="+mn-lt"/>
            </a:endParaRPr>
          </a:p>
        </p:txBody>
      </p:sp>
      <p:pic>
        <p:nvPicPr>
          <p:cNvPr id="7" name="Content Placeholder 6" descr="Rating scale from 1-5&#10;1. no capacity&#10;2. beginning level of capacity&#10;3. Basic level of capacity&#10;4. Moderate level of capacity&#10;5. High level of capacity">
            <a:extLst>
              <a:ext uri="{FF2B5EF4-FFF2-40B4-BE49-F238E27FC236}">
                <a16:creationId xmlns:a16="http://schemas.microsoft.com/office/drawing/2014/main" id="{A606506A-27FF-4C21-A7F1-BC8536227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643314"/>
            <a:ext cx="11582400" cy="454925"/>
          </a:xfr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CEB5FA-DDB2-48AF-9F0F-7A4A6857B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19532"/>
              </p:ext>
            </p:extLst>
          </p:nvPr>
        </p:nvGraphicFramePr>
        <p:xfrm>
          <a:off x="152401" y="1098239"/>
          <a:ext cx="11582398" cy="4794081"/>
        </p:xfrm>
        <a:graphic>
          <a:graphicData uri="http://schemas.openxmlformats.org/drawingml/2006/table">
            <a:tbl>
              <a:tblPr firstRow="1" firstCol="1" bandRow="1"/>
              <a:tblGrid>
                <a:gridCol w="792236">
                  <a:extLst>
                    <a:ext uri="{9D8B030D-6E8A-4147-A177-3AD203B41FA5}">
                      <a16:colId xmlns:a16="http://schemas.microsoft.com/office/drawing/2014/main" val="3997002622"/>
                    </a:ext>
                  </a:extLst>
                </a:gridCol>
                <a:gridCol w="1593737">
                  <a:extLst>
                    <a:ext uri="{9D8B030D-6E8A-4147-A177-3AD203B41FA5}">
                      <a16:colId xmlns:a16="http://schemas.microsoft.com/office/drawing/2014/main" val="2539929575"/>
                    </a:ext>
                  </a:extLst>
                </a:gridCol>
                <a:gridCol w="2863169">
                  <a:extLst>
                    <a:ext uri="{9D8B030D-6E8A-4147-A177-3AD203B41FA5}">
                      <a16:colId xmlns:a16="http://schemas.microsoft.com/office/drawing/2014/main" val="2336177162"/>
                    </a:ext>
                  </a:extLst>
                </a:gridCol>
                <a:gridCol w="2863169">
                  <a:extLst>
                    <a:ext uri="{9D8B030D-6E8A-4147-A177-3AD203B41FA5}">
                      <a16:colId xmlns:a16="http://schemas.microsoft.com/office/drawing/2014/main" val="749109899"/>
                    </a:ext>
                  </a:extLst>
                </a:gridCol>
                <a:gridCol w="2863169">
                  <a:extLst>
                    <a:ext uri="{9D8B030D-6E8A-4147-A177-3AD203B41FA5}">
                      <a16:colId xmlns:a16="http://schemas.microsoft.com/office/drawing/2014/main" val="269889776"/>
                    </a:ext>
                  </a:extLst>
                </a:gridCol>
                <a:gridCol w="606918">
                  <a:extLst>
                    <a:ext uri="{9D8B030D-6E8A-4147-A177-3AD203B41FA5}">
                      <a16:colId xmlns:a16="http://schemas.microsoft.com/office/drawing/2014/main" val="412182028"/>
                    </a:ext>
                  </a:extLst>
                </a:gridCol>
              </a:tblGrid>
              <a:tr h="36295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 Number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264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64E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(No current capacity in place)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(Basic level of capacity in place)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(High level of capacity in place)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(1-5)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10310"/>
                  </a:ext>
                </a:extLst>
              </a:tr>
              <a:tr h="149720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 services model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does not have a model for addressing employment services. Agency does not offer direct services or refer to local partners.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is aware of basic service models (supported employment, transitional jobs, career pathways) and addresses employment services with a combination of referral options and direct services</a:t>
                      </a: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Direct service staff may incorporate employment into case management services based on consumer need. Agency model or approach does not consistently make available a full range of services.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has a clear model that addresses consumer employment needs through a combination of direct services and referrals to local partners. A full continuum of services is available to consumers provided either by the agency or via partnership. Agency can connect consumers to a variety of options (supported employment, transitional jobs, career pathways). 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641472"/>
                  </a:ext>
                </a:extLst>
              </a:tr>
              <a:tr h="127035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Collaboration with local, state, and federal mainstream employment systems (State VR; Ticket to Work; TANF, WIA; VA, One-Stop)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does not collaborate with local employment systems. Agency is not informed about mainstream services systems.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has a general awareness of local mainstream employment systems. Agency can match most clients to appropriate service. Relationships, referral agreements, and partnerships related to employment programs and/or services exist but are limited. </a:t>
                      </a:r>
                      <a:endParaRPr lang="en-US" sz="1000" spc="-1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understands mainstream employment services and has employment related relationships, referral agreements, and partnerships in place. Consumers are able to access mainstream services and are matched to the correct service.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936994"/>
                  </a:ext>
                </a:extLst>
              </a:tr>
              <a:tr h="83178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with employment programs and/or services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does not maintain partnerships or referral agreements with any local employment programs or service providers. 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is aware of local employment programs and/or services. A few referral agreements related to employment (formal and/or informal) are in place</a:t>
                      </a: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Agency can meet the service needs of most consumers via referral but not all.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maintains a full range of referral agreements and partnerships including point of contact or liaisons (including written agreements). Agency can meet a diverse range of consumer service needs though referral relationships.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810873"/>
                  </a:ext>
                </a:extLst>
              </a:tr>
              <a:tr h="83178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Local labor market and workforce needs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42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2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is not aware of the local labor market and workforce needs.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has basic awareness of the local labor market and employment opportunities for consumers. There are some efforts to connect consumers with services that match with the local workforce needs. </a:t>
                      </a:r>
                      <a:endParaRPr lang="en-US" sz="1000" spc="-1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 has up to date awareness of the local labor market and employment opportunities for consumers. Agency makes on-going efforts to connect consumers with services that match with the local workforce needs. 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1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spc="-1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610" marR="5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4796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F750322-6230-4246-8CE4-533352CA50AC}"/>
              </a:ext>
            </a:extLst>
          </p:cNvPr>
          <p:cNvSpPr txBox="1"/>
          <p:nvPr/>
        </p:nvSpPr>
        <p:spPr>
          <a:xfrm>
            <a:off x="7848600" y="5876132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1800"/>
              </a:spcBef>
              <a:spcAft>
                <a:spcPts val="1200"/>
              </a:spcAft>
            </a:pPr>
            <a:r>
              <a:rPr lang="en-US" sz="1600" b="1" spc="-1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Assessment Part 3 total: __12__</a:t>
            </a:r>
            <a:endParaRPr lang="en-US" sz="1600" spc="-1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0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12F07-5BF0-46B9-9CC1-0B58A731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Components of the CIL’s Current </a:t>
            </a:r>
            <a:r>
              <a:rPr lang="en-US" sz="3600" spc="-1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6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 and Capacity - Organizational Delivery of Employment Services</a:t>
            </a:r>
            <a:endParaRPr lang="en-US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EB772-8819-434A-92ED-C07517C8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5093"/>
            <a:ext cx="11582400" cy="4297363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Breakout room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spc="-1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1262063" lvl="2" indent="-3476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Vocational and career planning</a:t>
            </a:r>
          </a:p>
          <a:p>
            <a:pPr marL="1262063" lvl="2" indent="-3476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en-US" sz="2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ccess to GED/HS diploma</a:t>
            </a:r>
          </a:p>
          <a:p>
            <a:pPr marL="1262063" lvl="2" indent="-3476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O</a:t>
            </a:r>
            <a:r>
              <a:rPr lang="en-US" sz="2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ccupational training, post-secondary education, employment  preparation and/or job readiness skills </a:t>
            </a:r>
          </a:p>
          <a:p>
            <a:pPr marL="1262063" lvl="2" indent="-3476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J</a:t>
            </a:r>
            <a:r>
              <a:rPr lang="en-US" sz="2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ob search or job placement services </a:t>
            </a:r>
          </a:p>
          <a:p>
            <a:pPr marL="1262063" lvl="2" indent="-3476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E</a:t>
            </a:r>
            <a:r>
              <a:rPr lang="en-US" sz="2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mployer partnerships, job development and marketing to the business community</a:t>
            </a:r>
          </a:p>
          <a:p>
            <a:pPr marL="1262063" lvl="2" indent="-347663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Job retention and support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1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3B7713-9342-4DBC-BC55-A4097D85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2" y="-76199"/>
            <a:ext cx="12192000" cy="708680"/>
          </a:xfrm>
        </p:spPr>
        <p:txBody>
          <a:bodyPr/>
          <a:lstStyle/>
          <a:p>
            <a:r>
              <a:rPr lang="en-US" sz="2400" b="1" i="1" spc="-1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Breakout </a:t>
            </a:r>
            <a:r>
              <a:rPr lang="en-US" sz="2400" i="1" spc="-10" dirty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400" b="1" i="1" spc="-1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oom #3 </a:t>
            </a:r>
            <a:r>
              <a:rPr lang="en-US" sz="2400" b="1" i="1" spc="-10" dirty="0"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- Part 4: Organizational Delivery of Employment Services</a:t>
            </a:r>
            <a:endParaRPr lang="en-US" sz="2400" dirty="0"/>
          </a:p>
        </p:txBody>
      </p:sp>
      <p:pic>
        <p:nvPicPr>
          <p:cNvPr id="9" name="Picture 8" descr="Organizational Assessment Chart in Employment Services&#10;&#10;This chart contains an assessment with the following categories: &#10;4a Vocational and career planning&#10;4b&#10;Access to GED, occupational training, and post-secondary education&#10;4c&#10;Employment preparation and/or job &#10;readiness services,&#10;4d Job search or placement services,&#10;4e&#10;Employer &#10;partnerships, job development and marketing to business community,&#10;4f Job retention and support&#10;&#10;Participants should rate based on score from 1-5.">
            <a:extLst>
              <a:ext uri="{FF2B5EF4-FFF2-40B4-BE49-F238E27FC236}">
                <a16:creationId xmlns:a16="http://schemas.microsoft.com/office/drawing/2014/main" id="{1768CCD4-CDC0-4E9A-935E-03B8A160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4705"/>
            <a:ext cx="9330612" cy="6635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B114A-BB46-4C90-9147-D2B8059221DA}"/>
              </a:ext>
            </a:extLst>
          </p:cNvPr>
          <p:cNvSpPr txBox="1"/>
          <p:nvPr/>
        </p:nvSpPr>
        <p:spPr>
          <a:xfrm>
            <a:off x="10626012" y="5177776"/>
            <a:ext cx="1316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1800"/>
              </a:spcBef>
              <a:spcAft>
                <a:spcPts val="1200"/>
              </a:spcAft>
            </a:pPr>
            <a:r>
              <a:rPr lang="en-US" sz="14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 Part 4 total: ___10____</a:t>
            </a:r>
            <a:endParaRPr lang="en-US" sz="1400" spc="-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49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12F07-5BF0-46B9-9CC1-0B58A731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Components of the CIL’s Current </a:t>
            </a:r>
            <a:r>
              <a:rPr lang="en-US" sz="3600" spc="-1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600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 and Capacity - Organizational Approach to Benefit Access and Planning</a:t>
            </a:r>
            <a:endParaRPr lang="en-US" sz="3600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EB772-8819-434A-92ED-C07517C8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11049000" cy="42973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914400" marR="0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Partnerships with state and federal agencies offering benefits and entitlements</a:t>
            </a:r>
          </a:p>
          <a:p>
            <a:pPr marL="914400" marR="0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Knowledge of work incentives and the impact of paid employment on benefits and/or entitlements</a:t>
            </a:r>
          </a:p>
          <a:p>
            <a:pPr marL="914400" marR="0"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Benefit planning and/or asset building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6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0DA33D-EBE0-4C61-BF02-38DB409D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71" y="-227462"/>
            <a:ext cx="12192000" cy="1141862"/>
          </a:xfrm>
        </p:spPr>
        <p:txBody>
          <a:bodyPr/>
          <a:lstStyle/>
          <a:p>
            <a:r>
              <a:rPr lang="en-US" sz="2800" b="1" i="1" spc="-10" dirty="0">
                <a:effectLst/>
                <a:latin typeface="+mn-lt"/>
                <a:cs typeface="Times New Roman" panose="02020603050405020304" pitchFamily="18" charset="0"/>
              </a:rPr>
              <a:t>Part 5: Organizational Approach to Benefit Access and Planning</a:t>
            </a:r>
            <a:endParaRPr lang="en-US" sz="2800" dirty="0">
              <a:latin typeface="+mn-lt"/>
            </a:endParaRPr>
          </a:p>
        </p:txBody>
      </p:sp>
      <p:pic>
        <p:nvPicPr>
          <p:cNvPr id="8" name="Content Placeholder 7" descr="Rating scale from 1-5&#10;1. no capacity&#10;2. beginning level of capacity&#10;3. Basic level of capacity&#10;4. Moderate level of capacity&#10;5. High level of capacity">
            <a:extLst>
              <a:ext uri="{FF2B5EF4-FFF2-40B4-BE49-F238E27FC236}">
                <a16:creationId xmlns:a16="http://schemas.microsoft.com/office/drawing/2014/main" id="{26FCB4A3-F0D6-404C-A360-3071DA22A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0"/>
            <a:ext cx="10972800" cy="454925"/>
          </a:xfrm>
        </p:spPr>
      </p:pic>
      <p:pic>
        <p:nvPicPr>
          <p:cNvPr id="9" name="Picture 8" descr="Organizational Assessment Chart in Employment Services&#10;&#10;This chart contains an assessment with the following categories: &#10;5a Partnerships with state and &#10;federal agencies offering benefits &#10;and entitlements,&#10;5b Knowledge of work incentives &#10;and the impact of paid &#10;employment on benefits and/or &#10;entitlements,&#10;5c Benefit planning and/or asset &#10;building&#10;&#10;&#10;Participants should rate based on score from 1-5.">
            <a:extLst>
              <a:ext uri="{FF2B5EF4-FFF2-40B4-BE49-F238E27FC236}">
                <a16:creationId xmlns:a16="http://schemas.microsoft.com/office/drawing/2014/main" id="{A753F750-41A0-4E47-81C3-E6424361B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365250"/>
            <a:ext cx="10622280" cy="4425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C4F7B5-CF8C-4743-B4E6-163DAC6152BC}"/>
              </a:ext>
            </a:extLst>
          </p:cNvPr>
          <p:cNvSpPr txBox="1"/>
          <p:nvPr/>
        </p:nvSpPr>
        <p:spPr>
          <a:xfrm>
            <a:off x="8001000" y="530808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1800"/>
              </a:spcBef>
              <a:spcAft>
                <a:spcPts val="1200"/>
              </a:spcAft>
            </a:pPr>
            <a:r>
              <a:rPr lang="en-US" sz="1800" b="1" spc="-1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Assessment Part 5 total: __7_____</a:t>
            </a:r>
            <a:endParaRPr lang="en-US" sz="1800" spc="-1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6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6A03A-A124-E8EF-828C-8CCD168E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4A5BCA-440C-D1A4-EA34-D48FD2733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Breakout Rooms</a:t>
            </a:r>
          </a:p>
          <a:p>
            <a:pPr lvl="1"/>
            <a:r>
              <a:rPr lang="en-US" dirty="0"/>
              <a:t>Section 2</a:t>
            </a:r>
          </a:p>
          <a:p>
            <a:pPr lvl="1"/>
            <a:r>
              <a:rPr lang="en-US" dirty="0"/>
              <a:t>Section 3</a:t>
            </a:r>
          </a:p>
          <a:p>
            <a:pPr lvl="1"/>
            <a:r>
              <a:rPr lang="en-US" dirty="0"/>
              <a:t>Section 4</a:t>
            </a:r>
          </a:p>
          <a:p>
            <a:endParaRPr lang="en-US" dirty="0"/>
          </a:p>
          <a:p>
            <a:r>
              <a:rPr lang="en-US" dirty="0"/>
              <a:t>Brief report out</a:t>
            </a:r>
          </a:p>
        </p:txBody>
      </p:sp>
    </p:spTree>
    <p:extLst>
      <p:ext uri="{BB962C8B-B14F-4D97-AF65-F5344CB8AC3E}">
        <p14:creationId xmlns:p14="http://schemas.microsoft.com/office/powerpoint/2010/main" val="23558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Disability Employment TA Center (DETAC)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67767"/>
            <a:ext cx="11582400" cy="429963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Established in October 2020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hlinkClick r:id="rId3"/>
              </a:rPr>
              <a:t>Mission</a:t>
            </a:r>
            <a:r>
              <a:rPr lang="en-US" sz="2400" dirty="0"/>
              <a:t> to provide TA to AoD grantees focused on improving competitive integrated employment (CIE) and economic outcomes for all people with disabilities across America.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Focus on improving partnerships within the grantee network to increase CIE.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Grantees: Centers for Independent Living (CILs), State Councils on Developmental Disabilities (DD Councils), University Centers for Excellence in Developmental Disabilities (UCEDDs), State Protection &amp; Advocacy Systems (P&amp;As), Traumatic Brain Injury State Partnership Programs (TBIs) and Projects of National Significance.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16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8C58BB-1992-46BB-9DA1-2F9B640C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Identify Existing Capacity - Example</a:t>
            </a:r>
            <a:endParaRPr lang="en-US" dirty="0"/>
          </a:p>
        </p:txBody>
      </p:sp>
      <p:pic>
        <p:nvPicPr>
          <p:cNvPr id="5" name="Content Placeholder 4" descr="This slide shows the score of each of the previous assessment sections. The examples provides result in a score of 56 out of a possible score of 105">
            <a:extLst>
              <a:ext uri="{FF2B5EF4-FFF2-40B4-BE49-F238E27FC236}">
                <a16:creationId xmlns:a16="http://schemas.microsoft.com/office/drawing/2014/main" id="{9CBFC3C2-E2B3-49DD-BC71-DEB9AE080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41824" y="1603872"/>
            <a:ext cx="15875647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974A8-D3B5-44C2-85FD-88E5ED77ACF6}"/>
              </a:ext>
            </a:extLst>
          </p:cNvPr>
          <p:cNvSpPr txBox="1"/>
          <p:nvPr/>
        </p:nvSpPr>
        <p:spPr>
          <a:xfrm>
            <a:off x="3124200" y="5772786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Assessment total score: ____</a:t>
            </a:r>
            <a:r>
              <a:rPr lang="en-US" sz="2000" u="sng" dirty="0">
                <a:solidFill>
                  <a:prstClr val="black"/>
                </a:solidFill>
                <a:latin typeface="Calibri"/>
              </a:rPr>
              <a:t>56/105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_________</a:t>
            </a:r>
          </a:p>
        </p:txBody>
      </p:sp>
    </p:spTree>
    <p:extLst>
      <p:ext uri="{BB962C8B-B14F-4D97-AF65-F5344CB8AC3E}">
        <p14:creationId xmlns:p14="http://schemas.microsoft.com/office/powerpoint/2010/main" val="165536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23625F-CB14-4BFE-B44D-3D1853BF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800"/>
          </a:xfrm>
        </p:spPr>
        <p:txBody>
          <a:bodyPr/>
          <a:lstStyle/>
          <a:p>
            <a:r>
              <a:rPr lang="en-US" sz="4000" u="none" strike="noStrike" spc="-10" dirty="0">
                <a:effectLst/>
                <a:latin typeface="+mn-lt"/>
                <a:ea typeface="Calibri" panose="020F0502020204030204" pitchFamily="34" charset="0"/>
              </a:rPr>
              <a:t>Capacity Building Example</a:t>
            </a:r>
            <a:endParaRPr lang="en-US" sz="4000" dirty="0">
              <a:latin typeface="+mn-lt"/>
            </a:endParaRPr>
          </a:p>
        </p:txBody>
      </p:sp>
      <p:pic>
        <p:nvPicPr>
          <p:cNvPr id="5" name="Content Placeholder 4" descr="This slide shows the result s of the highest areas of capacity:&#10;1. Agency board and leadership&#10;2. Agency mission, vision, and goals&#10;3. Local labor market and workforce needs&#10;4. Awareness of employment services models&#10;5. Individual staff help consumers make employment related connections and referrals&#10;6. Staff have knowledge of benefits planning and make referrals to increase consumer self-sufficiency and &#10;financial stability. &#10;">
            <a:extLst>
              <a:ext uri="{FF2B5EF4-FFF2-40B4-BE49-F238E27FC236}">
                <a16:creationId xmlns:a16="http://schemas.microsoft.com/office/drawing/2014/main" id="{26A1DA0C-5873-490A-A949-25BEF80F8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16596" y="1143000"/>
            <a:ext cx="14825189" cy="3031752"/>
          </a:xfrm>
          <a:prstGeom prst="rect">
            <a:avLst/>
          </a:prstGeom>
        </p:spPr>
      </p:pic>
      <p:pic>
        <p:nvPicPr>
          <p:cNvPr id="6" name="Picture 5" descr="This slide shows teh 6 priority areas chosen to increase teh agency's employment capacity: &#10;1. include employment int eh agency's financia model&#10;2. integrate employment into the programs procedures and operations&#10;3. Build capacity to offer job search and placement services&#10;4. Build relationships and partnerships related to employment programs and/or services with State systems (i.e. VR, WIOA)&#10;5. Provide training opportunities for staff to build skills in benefits counseling&#10;6. Develop partnerships with employers">
            <a:extLst>
              <a:ext uri="{FF2B5EF4-FFF2-40B4-BE49-F238E27FC236}">
                <a16:creationId xmlns:a16="http://schemas.microsoft.com/office/drawing/2014/main" id="{13D37362-7AEF-41A4-B9A6-DE7A3AC46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4848" y="3596554"/>
            <a:ext cx="14825189" cy="30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2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46881"/>
            <a:ext cx="5791200" cy="2459037"/>
          </a:xfrm>
        </p:spPr>
        <p:txBody>
          <a:bodyPr/>
          <a:lstStyle/>
          <a:p>
            <a:r>
              <a:rPr lang="en-US" dirty="0"/>
              <a:t>Supplemental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36D5D-C2A1-4AAA-9AF8-CE00FFA87CA6}"/>
              </a:ext>
            </a:extLst>
          </p:cNvPr>
          <p:cNvSpPr txBox="1"/>
          <p:nvPr/>
        </p:nvSpPr>
        <p:spPr>
          <a:xfrm>
            <a:off x="0" y="3166986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hlinkClick r:id="rId2"/>
              </a:rPr>
              <a:t>https://aoddisabilityemploymenttacenter.com/category/community-of-practice/detac-publications/cil-publications/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4BD3E-620D-4D09-9871-01B8D2BA61D2}"/>
              </a:ext>
            </a:extLst>
          </p:cNvPr>
          <p:cNvSpPr txBox="1"/>
          <p:nvPr/>
        </p:nvSpPr>
        <p:spPr>
          <a:xfrm>
            <a:off x="3733800" y="161772"/>
            <a:ext cx="8077200" cy="60104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 dirty="0">
                <a:effectLst/>
                <a:latin typeface="+mn-lt"/>
                <a:ea typeface="Times New Roman" panose="02020603050405020304" pitchFamily="18" charset="0"/>
              </a:rPr>
              <a:t>CIL –</a:t>
            </a:r>
            <a:r>
              <a:rPr lang="en-US" sz="2800" spc="-1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spc="-1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Employment Program Readiness Assessment </a:t>
            </a: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Tool</a:t>
            </a: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Guiding Principles for Embedding Employment into CIL Core Services</a:t>
            </a: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hlinkClick r:id="rId5"/>
              </a:rPr>
              <a:t>How CIL’s can Promote Competitive, Integrated Employment: Developing Successful Strategic Partnerships</a:t>
            </a: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1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hlinkClick r:id="rId6"/>
              </a:rPr>
              <a:t>Ways CIL’s can Engage with the Workforce System to Support Jobseekers with Disabilities Attain Employment</a:t>
            </a:r>
            <a:endParaRPr lang="en-US" sz="2800" spc="-10" dirty="0">
              <a:solidFill>
                <a:schemeClr val="bg1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24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8509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b="1" kern="1200" dirty="0">
                <a:latin typeface="+mj-lt"/>
                <a:ea typeface="+mj-ea"/>
                <a:cs typeface="+mj-cs"/>
              </a:rPr>
              <a:t>Let’s Connect!</a:t>
            </a:r>
          </a:p>
        </p:txBody>
      </p:sp>
      <p:pic>
        <p:nvPicPr>
          <p:cNvPr id="6" name="Picture 5" descr="An illustration of two people talking with &quot;bubbles&quot; of thought above them. The bubble contain images of items like spreadsheets, tasks lists, and email. ">
            <a:extLst>
              <a:ext uri="{FF2B5EF4-FFF2-40B4-BE49-F238E27FC236}">
                <a16:creationId xmlns:a16="http://schemas.microsoft.com/office/drawing/2014/main" id="{8311FF2D-DBF9-419C-B1D5-11C27911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38" y="1610099"/>
            <a:ext cx="4114724" cy="429736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AD44-67F3-4F54-824D-950854A78520}"/>
              </a:ext>
            </a:extLst>
          </p:cNvPr>
          <p:cNvSpPr txBox="1"/>
          <p:nvPr/>
        </p:nvSpPr>
        <p:spPr bwMode="auto">
          <a:xfrm>
            <a:off x="5562600" y="1752600"/>
            <a:ext cx="6096000" cy="42973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Sandy Jordan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Director of Employment Programs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Able South Carolina 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Email: </a:t>
            </a:r>
            <a:r>
              <a:rPr lang="en-US" sz="3200" b="1" dirty="0">
                <a:latin typeface="+mn-lt"/>
                <a:cs typeface="+mn-cs"/>
                <a:hlinkClick r:id="rId3"/>
              </a:rPr>
              <a:t>sjordan@able-sc.org</a:t>
            </a:r>
            <a:r>
              <a:rPr lang="en-US" sz="3200" b="1" dirty="0">
                <a:latin typeface="+mn-lt"/>
                <a:cs typeface="+mn-cs"/>
              </a:rPr>
              <a:t>   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endParaRPr lang="en-US" sz="3200" b="1" dirty="0">
              <a:latin typeface="+mn-lt"/>
              <a:cs typeface="+mn-cs"/>
            </a:endParaRP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Melanie Hogan, Executive Director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Linking Employment, Abilities and Potential (LEAP)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</a:rPr>
              <a:t>Cleveland, OH</a:t>
            </a:r>
          </a:p>
          <a:p>
            <a:pPr defTabSz="914400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sz="3200" b="1" dirty="0">
                <a:latin typeface="+mn-lt"/>
                <a:cs typeface="+mn-cs"/>
                <a:hlinkClick r:id="rId4"/>
              </a:rPr>
              <a:t>mhogan@leapinfo.org</a:t>
            </a:r>
            <a:r>
              <a:rPr lang="en-US" sz="3200" b="1" dirty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424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5F29-D93B-4081-8348-D72957CF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7FAD7-2ADF-4322-8936-6FA692885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600200"/>
            <a:ext cx="11658600" cy="419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Systems Change</a:t>
            </a:r>
            <a:r>
              <a:rPr lang="en-US" sz="2800" dirty="0"/>
              <a:t>: Building professional competencies through e-learning, skill expansion, peer-to-peer mentoring, and resource dissemination.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Innovation</a:t>
            </a:r>
            <a:r>
              <a:rPr lang="en-US" sz="2800" dirty="0"/>
              <a:t>: Build network capacity through identification, development, scalability, and sustainability of evidence-based practices.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800" b="1" dirty="0"/>
              <a:t>Collaboration</a:t>
            </a:r>
            <a:r>
              <a:rPr lang="en-US" sz="2800" dirty="0"/>
              <a:t>: Leverage unique talents &amp; contributions of the grantee network through partnership development that leads to CIE improvements at individual and state levels. </a:t>
            </a:r>
          </a:p>
        </p:txBody>
      </p:sp>
    </p:spTree>
    <p:extLst>
      <p:ext uri="{BB962C8B-B14F-4D97-AF65-F5344CB8AC3E}">
        <p14:creationId xmlns:p14="http://schemas.microsoft.com/office/powerpoint/2010/main" val="78128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E4A73E-732C-4738-86C9-C789176B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Technical Assistance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9341F9-DE46-4E88-8D3C-9E25439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7767"/>
            <a:ext cx="11353800" cy="4297363"/>
          </a:xfrm>
        </p:spPr>
        <p:txBody>
          <a:bodyPr/>
          <a:lstStyle/>
          <a:p>
            <a:r>
              <a:rPr lang="en-US" dirty="0"/>
              <a:t>National Community of Practice</a:t>
            </a:r>
          </a:p>
          <a:p>
            <a:pPr lvl="1"/>
            <a:r>
              <a:rPr lang="en-US" dirty="0"/>
              <a:t>National Webinars </a:t>
            </a:r>
          </a:p>
          <a:p>
            <a:pPr lvl="1"/>
            <a:r>
              <a:rPr lang="en-US" dirty="0"/>
              <a:t>Technical Assistance Briefs </a:t>
            </a:r>
          </a:p>
          <a:p>
            <a:pPr lvl="1"/>
            <a:r>
              <a:rPr lang="en-US" dirty="0"/>
              <a:t>Podcasts</a:t>
            </a:r>
          </a:p>
          <a:p>
            <a:pPr lvl="1"/>
            <a:r>
              <a:rPr lang="en-US" dirty="0"/>
              <a:t>Newsletters </a:t>
            </a:r>
          </a:p>
          <a:p>
            <a:r>
              <a:rPr lang="en-US" dirty="0"/>
              <a:t>Results &amp; Innovation in Systems Excellence (RISE) eLearning Communities</a:t>
            </a:r>
          </a:p>
          <a:p>
            <a:pPr lvl="1"/>
            <a:r>
              <a:rPr lang="en-US" dirty="0"/>
              <a:t>High-impact, SMEs and peer-to-peer engagement, achieve 1 goal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E3747C-909F-4404-899C-A405564F6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446881"/>
            <a:ext cx="5791200" cy="2459037"/>
          </a:xfrm>
        </p:spPr>
        <p:txBody>
          <a:bodyPr/>
          <a:lstStyle/>
          <a:p>
            <a:r>
              <a:rPr lang="en-US" dirty="0"/>
              <a:t>Introduction #1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416145-6354-4245-8944-463379031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" y="2971800"/>
            <a:ext cx="5943600" cy="914400"/>
          </a:xfrm>
        </p:spPr>
        <p:txBody>
          <a:bodyPr/>
          <a:lstStyle/>
          <a:p>
            <a:pPr algn="ctr"/>
            <a:r>
              <a:rPr lang="en-US" sz="2800" dirty="0"/>
              <a:t>Presented by Melanie Hogan M.Ed.</a:t>
            </a:r>
          </a:p>
          <a:p>
            <a:pPr algn="ctr"/>
            <a:r>
              <a:rPr lang="en-US" sz="2800" dirty="0"/>
              <a:t>Executive Director of</a:t>
            </a:r>
          </a:p>
          <a:p>
            <a:pPr algn="ctr"/>
            <a:r>
              <a:rPr lang="en-US" sz="2800" dirty="0"/>
              <a:t>Linking Employment, Abilities and Potential (LEAP)</a:t>
            </a:r>
          </a:p>
        </p:txBody>
      </p:sp>
      <p:pic>
        <p:nvPicPr>
          <p:cNvPr id="6" name="Picture 5" descr="Picture of Melanie Hogan, white female, with shoulder length hair wearing a black, grey and blue patch sweater">
            <a:extLst>
              <a:ext uri="{FF2B5EF4-FFF2-40B4-BE49-F238E27FC236}">
                <a16:creationId xmlns:a16="http://schemas.microsoft.com/office/drawing/2014/main" id="{52E40001-1A60-4621-AB33-4BE04AD51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545020"/>
            <a:ext cx="2514600" cy="37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8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E3747C-909F-4404-899C-A405564F6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5" y="446881"/>
            <a:ext cx="4619625" cy="1000919"/>
          </a:xfrm>
        </p:spPr>
        <p:txBody>
          <a:bodyPr/>
          <a:lstStyle/>
          <a:p>
            <a:r>
              <a:rPr lang="en-US" dirty="0"/>
              <a:t>Introduction #2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416145-6354-4245-8944-463379031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2743200"/>
            <a:ext cx="5791200" cy="1676400"/>
          </a:xfrm>
        </p:spPr>
        <p:txBody>
          <a:bodyPr/>
          <a:lstStyle/>
          <a:p>
            <a:r>
              <a:rPr lang="en-US" dirty="0"/>
              <a:t>Sandy Jordan</a:t>
            </a:r>
          </a:p>
          <a:p>
            <a:r>
              <a:rPr lang="en-US" dirty="0"/>
              <a:t>Director of Employment Programs</a:t>
            </a:r>
          </a:p>
          <a:p>
            <a:r>
              <a:rPr lang="en-US" dirty="0"/>
              <a:t>Able South Carolina</a:t>
            </a:r>
          </a:p>
        </p:txBody>
      </p:sp>
      <p:pic>
        <p:nvPicPr>
          <p:cNvPr id="3" name="Picture 2" descr="Headshot of Sandy Jordan, a white woman with long brown hair and glasses wearing a teal blouse. ">
            <a:extLst>
              <a:ext uri="{FF2B5EF4-FFF2-40B4-BE49-F238E27FC236}">
                <a16:creationId xmlns:a16="http://schemas.microsoft.com/office/drawing/2014/main" id="{155E4820-8987-4D5E-996E-6E1DDD253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2" y="14478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6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A80C9F-E3DB-42A9-B2E6-31D3ED5E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Evaluating and Developing Employment Services </a:t>
            </a:r>
            <a:endParaRPr lang="en-US" spc="-1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6A2CC2-6355-4026-802F-3B14F2AE8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Purpose: To evaluate a CIL’s current knowledge, skills, and activities, gauge organizational commitment, and assess organizational capacity. </a:t>
            </a:r>
          </a:p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The tool described in this lesson will assist participants in evaluating their CIL’s readiness and capacity needs, in order to build an effective employment program. </a:t>
            </a:r>
          </a:p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Resource: </a:t>
            </a:r>
            <a:r>
              <a:rPr lang="en-US" u="none" strike="noStrike" spc="-10" dirty="0">
                <a:solidFill>
                  <a:srgbClr val="1155CC"/>
                </a:solidFill>
                <a:effectLst/>
                <a:ea typeface="Calibri" panose="020F0502020204030204" pitchFamily="34" charset="0"/>
                <a:hlinkClick r:id="rId2"/>
              </a:rPr>
              <a:t>Employment Program Readiness Assessment Tool</a:t>
            </a:r>
            <a:endParaRPr lang="en-US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325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FEBF0E-71CE-450D-BBC8-2D557C7B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Program Readiness Assessment Tool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6A23D2-69F6-4DBA-A2F9-21B2875D8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297363"/>
          </a:xfrm>
        </p:spPr>
        <p:txBody>
          <a:bodyPr/>
          <a:lstStyle/>
          <a:p>
            <a:pPr marL="0" indent="0">
              <a:buNone/>
            </a:pPr>
            <a:r>
              <a:rPr lang="en-US" spc="-10" dirty="0">
                <a:solidFill>
                  <a:srgbClr val="000000"/>
                </a:solidFill>
                <a:ea typeface="Calibri" panose="020F0502020204030204" pitchFamily="34" charset="0"/>
              </a:rPr>
              <a:t>Five</a:t>
            </a: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Parts to the Assessment: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Organizational Investment in Employment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Support for Employment Services within Social Service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Approach to Employment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u="none" strike="noStrike" spc="-1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Organizational Delivery of Employment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Organizational Approach to Benefit Access and Planning</a:t>
            </a:r>
            <a:endParaRPr lang="en-US" sz="3200" u="none" strike="noStrike" spc="-1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sz="3200" u="none" strike="noStrike" spc="-1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5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B12F07-5BF0-46B9-9CC1-0B58A731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Components of the CIL’s Current </a:t>
            </a:r>
            <a:r>
              <a:rPr lang="en-US" spc="-10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u="none" strike="noStrike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odel and Capacity – </a:t>
            </a:r>
            <a:r>
              <a:rPr lang="en-US" sz="4400" b="1" u="none" strike="noStrike" spc="-10" dirty="0">
                <a:effectLst/>
                <a:ea typeface="Calibri" panose="020F0502020204030204" pitchFamily="34" charset="0"/>
              </a:rPr>
              <a:t>Investment in Employment Services</a:t>
            </a:r>
            <a:endParaRPr lang="en-US" u="none" strike="noStrike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FEB772-8819-434A-92ED-C07517C8C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524000"/>
            <a:ext cx="11658600" cy="4297363"/>
          </a:xfrm>
        </p:spPr>
        <p:txBody>
          <a:bodyPr/>
          <a:lstStyle/>
          <a:p>
            <a:pPr marL="2228850" lvl="4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Board and leadership</a:t>
            </a:r>
          </a:p>
          <a:p>
            <a:pPr marL="211455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Mission</a:t>
            </a:r>
          </a:p>
          <a:p>
            <a:pPr marL="211455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Vision and goals</a:t>
            </a:r>
          </a:p>
          <a:p>
            <a:pPr marL="211455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 F</a:t>
            </a: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inancial model</a:t>
            </a:r>
          </a:p>
          <a:p>
            <a:pPr marL="2114550" lvl="4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spc="-10" dirty="0">
                <a:solidFill>
                  <a:srgbClr val="000000"/>
                </a:solidFill>
                <a:ea typeface="Times New Roman" panose="02020603050405020304" pitchFamily="18" charset="0"/>
              </a:rPr>
              <a:t> F</a:t>
            </a:r>
            <a:r>
              <a:rPr lang="en-US" sz="3200" spc="-1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undraising and development</a:t>
            </a:r>
          </a:p>
          <a:p>
            <a:pPr marL="85725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u="none" strike="noStrike" spc="-1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091816"/>
      </p:ext>
    </p:extLst>
  </p:cSld>
  <p:clrMapOvr>
    <a:masterClrMapping/>
  </p:clrMapOvr>
</p:sld>
</file>

<file path=ppt/theme/theme1.xml><?xml version="1.0" encoding="utf-8"?>
<a:theme xmlns:a="http://schemas.openxmlformats.org/drawingml/2006/main" name="AoD_TA_Center_Template">
  <a:themeElements>
    <a:clrScheme name="AC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4E94"/>
      </a:accent1>
      <a:accent2>
        <a:srgbClr val="BE1E2D"/>
      </a:accent2>
      <a:accent3>
        <a:srgbClr val="FAA21B"/>
      </a:accent3>
      <a:accent4>
        <a:srgbClr val="757070"/>
      </a:accent4>
      <a:accent5>
        <a:srgbClr val="757070"/>
      </a:accent5>
      <a:accent6>
        <a:srgbClr val="757070"/>
      </a:accent6>
      <a:hlink>
        <a:srgbClr val="0563C1"/>
      </a:hlink>
      <a:folHlink>
        <a:srgbClr val="7570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sp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dirty="0">
            <a:solidFill>
              <a:prstClr val="black"/>
            </a:solidFill>
            <a:latin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oD_TA_Center_Slide_Deck_Template_v2" id="{AFBBCCED-7832-4094-B7E4-601002899997}" vid="{19574470-12CA-4BC4-98A0-97C851BA1C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mo_Document_Upload" ma:contentTypeID="0x010100C81616C23D101D448628C79DA1A7A83500DBB5D4F7D633864AAE5D6179D275E2F5" ma:contentTypeVersion="3" ma:contentTypeDescription="" ma:contentTypeScope="" ma:versionID="b4783188a954ee308f830e62aad78ab7">
  <xsd:schema xmlns:xsd="http://www.w3.org/2001/XMLSchema" xmlns:xs="http://www.w3.org/2001/XMLSchema" xmlns:p="http://schemas.microsoft.com/office/2006/metadata/properties" xmlns:ns2="b5c30c5a-817e-47fa-84d6-e9536c2e16e0" targetNamespace="http://schemas.microsoft.com/office/2006/metadata/properties" ma:root="true" ma:fieldsID="bbc6258ca789ec8a510ca077ba5d7c4d" ns2:_="">
    <xsd:import namespace="b5c30c5a-817e-47fa-84d6-e9536c2e16e0"/>
    <xsd:element name="properties">
      <xsd:complexType>
        <xsd:sequence>
          <xsd:element name="documentManagement">
            <xsd:complexType>
              <xsd:all>
                <xsd:element ref="ns2:Updated_x0020_Name" minOccurs="0"/>
                <xsd:element ref="ns2:Document_x0020_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30c5a-817e-47fa-84d6-e9536c2e16e0" elementFormDefault="qualified">
    <xsd:import namespace="http://schemas.microsoft.com/office/2006/documentManagement/types"/>
    <xsd:import namespace="http://schemas.microsoft.com/office/infopath/2007/PartnerControls"/>
    <xsd:element name="Updated_x0020_Name" ma:index="1" nillable="true" ma:displayName="Updated Name" ma:internalName="Updated_x0020_Name">
      <xsd:simpleType>
        <xsd:restriction base="dms:Text">
          <xsd:maxLength value="255"/>
        </xsd:restriction>
      </xsd:simpleType>
    </xsd:element>
    <xsd:element name="Document_x0020_Tag" ma:index="2" nillable="true" ma:displayName="Document Tag" ma:format="Dropdown" ma:internalName="Document_x0020_Tag">
      <xsd:simpleType>
        <xsd:union memberTypes="dms:Text">
          <xsd:simpleType>
            <xsd:restriction base="dms:Choice">
              <xsd:enumeration value="Communications"/>
              <xsd:enumeration value="Concept Paper"/>
              <xsd:enumeration value="Contract Document"/>
              <xsd:enumeration value="Correspondence"/>
              <xsd:enumeration value="Dashboard"/>
              <xsd:enumeration value="Decision Memo"/>
              <xsd:enumeration value="DUA"/>
              <xsd:enumeration value="FedRegNotice"/>
              <xsd:enumeration value="Financial"/>
              <xsd:enumeration value="FOIA"/>
              <xsd:enumeration value="ICIP"/>
              <xsd:enumeration value="IGCE"/>
              <xsd:enumeration value="Legislation"/>
              <xsd:enumeration value="Meeting Document"/>
              <xsd:enumeration value="NOA"/>
              <xsd:enumeration value="Panel"/>
              <xsd:enumeration value="Program Report"/>
              <xsd:enumeration value="Project Management Document"/>
              <xsd:enumeration value="Report to Congress"/>
              <xsd:enumeration value="RFI"/>
              <xsd:enumeration value="Rider"/>
              <xsd:enumeration value="Solicitation"/>
              <xsd:enumeration value="SOP"/>
              <xsd:enumeration value="SOW"/>
              <xsd:enumeration value="T&amp;C"/>
              <xsd:enumeration value="WC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pdated_x0020_Name xmlns="b5c30c5a-817e-47fa-84d6-e9536c2e16e0" xsi:nil="true"/>
    <Document_x0020_Tag xmlns="b5c30c5a-817e-47fa-84d6-e9536c2e16e0" xsi:nil="true"/>
  </documentManagement>
</p:properties>
</file>

<file path=customXml/itemProps1.xml><?xml version="1.0" encoding="utf-8"?>
<ds:datastoreItem xmlns:ds="http://schemas.openxmlformats.org/officeDocument/2006/customXml" ds:itemID="{77463A71-109D-4725-9775-8C578831C0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30c5a-817e-47fa-84d6-e9536c2e16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A1DDE9-0F09-4CE8-A729-DFA507909540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b5c30c5a-817e-47fa-84d6-e9536c2e16e0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AoD_TA_Center_Slide_Deck_Template_v2</Template>
  <TotalTime>11209</TotalTime>
  <Words>1365</Words>
  <Application>Microsoft Macintosh PowerPoint</Application>
  <PresentationFormat>Widescreen</PresentationFormat>
  <Paragraphs>151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AoD_TA_Center_Template</vt:lpstr>
      <vt:lpstr>Dive into DETAC’s CIL Employment Program Readiness Assessment Tool  </vt:lpstr>
      <vt:lpstr>About the Disability Employment TA Center (DETAC) </vt:lpstr>
      <vt:lpstr>Technical Assistance Themes</vt:lpstr>
      <vt:lpstr>Modes of Technical Assistance</vt:lpstr>
      <vt:lpstr>Introduction #1</vt:lpstr>
      <vt:lpstr>Introduction #2</vt:lpstr>
      <vt:lpstr>Evaluating and Developing Employment Services </vt:lpstr>
      <vt:lpstr>Employment Program Readiness Assessment Tool</vt:lpstr>
      <vt:lpstr>1. Components of the CIL’s Current Model and Capacity – Investment in Employment Services</vt:lpstr>
      <vt:lpstr>  Part 1: Organizational Investment in Employment Services </vt:lpstr>
      <vt:lpstr>2. Components of the CIL’s Current Model and Capacity - Support for Employment Services within Social Service Programs</vt:lpstr>
      <vt:lpstr>Breakout Room # 1: Part 2: Organizational Support for Employment Services within Social Service Programs</vt:lpstr>
      <vt:lpstr>3. Components of the CIL’s Current Model and Capacity - Approach to Employment Services</vt:lpstr>
      <vt:lpstr>Breakout Room #2  Part 3: Organizational Approach to Employment Services</vt:lpstr>
      <vt:lpstr>4. Components of the CIL’s Current Model and Capacity - Organizational Delivery of Employment Services</vt:lpstr>
      <vt:lpstr>Breakout Room #3 - Part 4: Organizational Delivery of Employment Services</vt:lpstr>
      <vt:lpstr>5. Components of the CIL’s Current Model and Capacity - Organizational Approach to Benefit Access and Planning</vt:lpstr>
      <vt:lpstr>Part 5: Organizational Approach to Benefit Access and Planning</vt:lpstr>
      <vt:lpstr>Breakout rooms</vt:lpstr>
      <vt:lpstr>Identify Existing Capacity - Example</vt:lpstr>
      <vt:lpstr>Capacity Building Example</vt:lpstr>
      <vt:lpstr>Supplemental Information</vt:lpstr>
      <vt:lpstr>Let’s Connect!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Comprehensive Care for Joint Replacement Model</dc:subject>
  <dc:creator>Amy Gonzalez</dc:creator>
  <cp:keywords>CJR, All-Participant Webinar, Strategies and Innovations, Advanced Discharge Planning and Coordination, Discharge Planning, Care Coordination, February, 2019</cp:keywords>
  <cp:lastModifiedBy>Rachel Kaplan She/Her</cp:lastModifiedBy>
  <cp:revision>24</cp:revision>
  <cp:lastPrinted>2022-02-19T16:11:00Z</cp:lastPrinted>
  <dcterms:created xsi:type="dcterms:W3CDTF">2021-09-23T14:58:03Z</dcterms:created>
  <dcterms:modified xsi:type="dcterms:W3CDTF">2022-09-23T19:01:01Z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0x010100C81616C23D101D448628C79DA1A7A83500DBB5D4F7D633864AAE5D6179D275E2F5</vt:lpwstr>
  </property>
</Properties>
</file>