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October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7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Tuesday, October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9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Tuesday, October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8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October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1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Tuesday, October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9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Tuesday, October 25,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4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Tuesday, October 25,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Tuesday, October 25,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0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Tuesday, October 25,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9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Tuesday, October 25,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0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Tuesday, October 25,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October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4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96A65-275C-2EFA-A0CE-20F5F87EE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62400"/>
            <a:ext cx="11293200" cy="1000800"/>
          </a:xfrm>
        </p:spPr>
        <p:txBody>
          <a:bodyPr anchor="ctr">
            <a:normAutofit/>
          </a:bodyPr>
          <a:lstStyle/>
          <a:p>
            <a:r>
              <a:rPr lang="en-US" sz="5000"/>
              <a:t>CHANGING THE LANDSCAPE OF 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20E0C-0004-08AF-06E1-BAAD2D138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52400"/>
            <a:ext cx="11293200" cy="98488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500"/>
              <a:t>Building an Organization for Everyone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lourful leaves in a forest">
            <a:extLst>
              <a:ext uri="{FF2B5EF4-FFF2-40B4-BE49-F238E27FC236}">
                <a16:creationId xmlns:a16="http://schemas.microsoft.com/office/drawing/2014/main" id="{4B4CE2F2-262C-7100-63A0-43C0FEA6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18" b="9559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B9FA-CB3C-193B-F7D4-BBFB996F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Hiring Staff</a:t>
            </a:r>
          </a:p>
        </p:txBody>
      </p:sp>
      <p:pic>
        <p:nvPicPr>
          <p:cNvPr id="9" name="Content Placeholder 8" descr="People in a job interview">
            <a:extLst>
              <a:ext uri="{FF2B5EF4-FFF2-40B4-BE49-F238E27FC236}">
                <a16:creationId xmlns:a16="http://schemas.microsoft.com/office/drawing/2014/main" id="{DBBD2E7D-C885-F748-6405-175ECC8E6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53" y="1735138"/>
            <a:ext cx="5674518" cy="3783012"/>
          </a:xfrm>
        </p:spPr>
      </p:pic>
    </p:spTree>
    <p:extLst>
      <p:ext uri="{BB962C8B-B14F-4D97-AF65-F5344CB8AC3E}">
        <p14:creationId xmlns:p14="http://schemas.microsoft.com/office/powerpoint/2010/main" val="104379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A912-7B80-850C-D128-95184DB6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Benefits of Hiring People Withing Minority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41793-2A69-4116-A938-E7387D30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 Minority populations your organization considers them worthy</a:t>
            </a:r>
          </a:p>
          <a:p>
            <a:r>
              <a:rPr lang="en-US" dirty="0"/>
              <a:t>Respects the culture and value </a:t>
            </a:r>
          </a:p>
          <a:p>
            <a:r>
              <a:rPr lang="en-US" dirty="0"/>
              <a:t>Removes language barriers</a:t>
            </a:r>
          </a:p>
          <a:p>
            <a:r>
              <a:rPr lang="en-US" dirty="0"/>
              <a:t>Improves access to community</a:t>
            </a:r>
          </a:p>
        </p:txBody>
      </p:sp>
    </p:spTree>
    <p:extLst>
      <p:ext uri="{BB962C8B-B14F-4D97-AF65-F5344CB8AC3E}">
        <p14:creationId xmlns:p14="http://schemas.microsoft.com/office/powerpoint/2010/main" val="316127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BDA7-4696-C316-8610-4D3F042D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BARRIERS TO EMPLOYMENT FOR PEOPLE OF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1A1D-28D5-CA3A-A663-BB649BEDA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Seen as less qualified</a:t>
            </a:r>
          </a:p>
          <a:p>
            <a:r>
              <a:rPr lang="en-US" dirty="0"/>
              <a:t>Racism</a:t>
            </a:r>
          </a:p>
          <a:p>
            <a:r>
              <a:rPr lang="en-US" dirty="0"/>
              <a:t>Have to be more qualified</a:t>
            </a:r>
          </a:p>
          <a:p>
            <a:r>
              <a:rPr lang="en-US" dirty="0"/>
              <a:t>Assumed to be less dependable</a:t>
            </a:r>
          </a:p>
        </p:txBody>
      </p:sp>
    </p:spTree>
    <p:extLst>
      <p:ext uri="{BB962C8B-B14F-4D97-AF65-F5344CB8AC3E}">
        <p14:creationId xmlns:p14="http://schemas.microsoft.com/office/powerpoint/2010/main" val="412631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56AA-2B3C-AA51-DCB3-CF37C357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ATTRACTING DIVERSE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B96F-A0B6-594D-73E8-DB7F4064C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consumer base</a:t>
            </a:r>
          </a:p>
          <a:p>
            <a:r>
              <a:rPr lang="en-US" dirty="0"/>
              <a:t>Job descriptions</a:t>
            </a:r>
          </a:p>
          <a:p>
            <a:r>
              <a:rPr lang="en-US" dirty="0"/>
              <a:t>Focus on lived experience versus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594A-252A-915E-C9AE-EE38B998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SUSTAINING STAFF</a:t>
            </a:r>
          </a:p>
        </p:txBody>
      </p:sp>
      <p:pic>
        <p:nvPicPr>
          <p:cNvPr id="7" name="Picture 6" descr="Smiling office colleagues">
            <a:extLst>
              <a:ext uri="{FF2B5EF4-FFF2-40B4-BE49-F238E27FC236}">
                <a16:creationId xmlns:a16="http://schemas.microsoft.com/office/drawing/2014/main" id="{3A097F65-08E6-88EF-6E76-FF4D0586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1312077"/>
            <a:ext cx="8007927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1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DEA5-09F1-CBC1-31C3-B85DDD0B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EDUCATING STAFF ON DIFFERENT 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C0CF-827E-22CA-936C-7FAB68B54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sharing culture</a:t>
            </a:r>
          </a:p>
          <a:p>
            <a:r>
              <a:rPr lang="en-US" dirty="0"/>
              <a:t>Integrating different culture into workplace</a:t>
            </a:r>
          </a:p>
          <a:p>
            <a:r>
              <a:rPr lang="en-US" dirty="0"/>
              <a:t>In Service training</a:t>
            </a:r>
          </a:p>
        </p:txBody>
      </p:sp>
    </p:spTree>
    <p:extLst>
      <p:ext uri="{BB962C8B-B14F-4D97-AF65-F5344CB8AC3E}">
        <p14:creationId xmlns:p14="http://schemas.microsoft.com/office/powerpoint/2010/main" val="357182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2F48-FE00-8262-73A1-B13054BA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MOVING ON UP!</a:t>
            </a:r>
            <a:br>
              <a:rPr lang="en-US" sz="4000" dirty="0"/>
            </a:br>
            <a:r>
              <a:rPr lang="en-US" sz="4000" dirty="0"/>
              <a:t>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9C514-7773-0B5B-A068-0B8305C13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 internally</a:t>
            </a:r>
          </a:p>
          <a:p>
            <a:r>
              <a:rPr lang="en-US" dirty="0"/>
              <a:t>Leadership is more </a:t>
            </a:r>
            <a:r>
              <a:rPr lang="en-US"/>
              <a:t>than Management</a:t>
            </a:r>
          </a:p>
        </p:txBody>
      </p:sp>
    </p:spTree>
    <p:extLst>
      <p:ext uri="{BB962C8B-B14F-4D97-AF65-F5344CB8AC3E}">
        <p14:creationId xmlns:p14="http://schemas.microsoft.com/office/powerpoint/2010/main" val="2811683928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LightSeed_2SEEDS">
      <a:dk1>
        <a:srgbClr val="000000"/>
      </a:dk1>
      <a:lt1>
        <a:srgbClr val="FFFFFF"/>
      </a:lt1>
      <a:dk2>
        <a:srgbClr val="393620"/>
      </a:dk2>
      <a:lt2>
        <a:srgbClr val="E8E5E2"/>
      </a:lt2>
      <a:accent1>
        <a:srgbClr val="539EE5"/>
      </a:accent1>
      <a:accent2>
        <a:srgbClr val="3CB1BA"/>
      </a:accent2>
      <a:accent3>
        <a:srgbClr val="737DEA"/>
      </a:accent3>
      <a:accent4>
        <a:srgbClr val="E56953"/>
      </a:accent4>
      <a:accent5>
        <a:srgbClr val="DD9230"/>
      </a:accent5>
      <a:accent6>
        <a:srgbClr val="A9A73D"/>
      </a:accent6>
      <a:hlink>
        <a:srgbClr val="9D7D5E"/>
      </a:hlink>
      <a:folHlink>
        <a:srgbClr val="7F7F7F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106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Sagona Book</vt:lpstr>
      <vt:lpstr>Univers</vt:lpstr>
      <vt:lpstr>ThinLineVTI</vt:lpstr>
      <vt:lpstr>CHANGING THE LANDSCAPE OF IL</vt:lpstr>
      <vt:lpstr>Hiring Staff</vt:lpstr>
      <vt:lpstr>Benefits of Hiring People Withing Minority Communities</vt:lpstr>
      <vt:lpstr>BARRIERS TO EMPLOYMENT FOR PEOPLE OF COLOR</vt:lpstr>
      <vt:lpstr>ATTRACTING DIVERSE APPLICANTS</vt:lpstr>
      <vt:lpstr>SUSTAINING STAFF</vt:lpstr>
      <vt:lpstr>EDUCATING STAFF ON DIFFERENT CULTURES</vt:lpstr>
      <vt:lpstr>MOVING ON UP! LEADERSHIP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THE LANDSCAPE OF IL</dc:title>
  <dc:creator>Benny Esanu</dc:creator>
  <cp:lastModifiedBy>Rachel Kaplan She/Her</cp:lastModifiedBy>
  <cp:revision>3</cp:revision>
  <dcterms:created xsi:type="dcterms:W3CDTF">2022-10-24T14:11:29Z</dcterms:created>
  <dcterms:modified xsi:type="dcterms:W3CDTF">2022-10-25T23:18:17Z</dcterms:modified>
</cp:coreProperties>
</file>