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0" r:id="rId3"/>
    <p:sldId id="268" r:id="rId4"/>
    <p:sldId id="269" r:id="rId5"/>
    <p:sldId id="270"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5008" autoAdjust="0"/>
    <p:restoredTop sz="86395"/>
  </p:normalViewPr>
  <p:slideViewPr>
    <p:cSldViewPr snapToGrid="0">
      <p:cViewPr varScale="1">
        <p:scale>
          <a:sx n="80" d="100"/>
          <a:sy n="80" d="100"/>
        </p:scale>
        <p:origin x="224" y="82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3BF55A-7DC8-405C-B614-E587254BBA2E}" type="datetimeFigureOut">
              <a:rPr lang="en-US" smtClean="0"/>
              <a:t>10/25/22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C314FC-2E34-46A7-AC49-AFDE74F298D0}" type="slidenum">
              <a:rPr lang="en-US" smtClean="0"/>
              <a:t>‹#›</a:t>
            </a:fld>
            <a:endParaRPr lang="en-US"/>
          </a:p>
        </p:txBody>
      </p:sp>
    </p:spTree>
    <p:extLst>
      <p:ext uri="{BB962C8B-B14F-4D97-AF65-F5344CB8AC3E}">
        <p14:creationId xmlns:p14="http://schemas.microsoft.com/office/powerpoint/2010/main" val="1221776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C314FC-2E34-46A7-AC49-AFDE74F298D0}" type="slidenum">
              <a:rPr lang="en-US" smtClean="0"/>
              <a:t>1</a:t>
            </a:fld>
            <a:endParaRPr lang="en-US"/>
          </a:p>
        </p:txBody>
      </p:sp>
    </p:spTree>
    <p:extLst>
      <p:ext uri="{BB962C8B-B14F-4D97-AF65-F5344CB8AC3E}">
        <p14:creationId xmlns:p14="http://schemas.microsoft.com/office/powerpoint/2010/main" val="2271198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C314FC-2E34-46A7-AC49-AFDE74F298D0}" type="slidenum">
              <a:rPr lang="en-US" smtClean="0"/>
              <a:t>2</a:t>
            </a:fld>
            <a:endParaRPr lang="en-US"/>
          </a:p>
        </p:txBody>
      </p:sp>
    </p:spTree>
    <p:extLst>
      <p:ext uri="{BB962C8B-B14F-4D97-AF65-F5344CB8AC3E}">
        <p14:creationId xmlns:p14="http://schemas.microsoft.com/office/powerpoint/2010/main" val="1618314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C314FC-2E34-46A7-AC49-AFDE74F298D0}" type="slidenum">
              <a:rPr lang="en-US" smtClean="0"/>
              <a:t>3</a:t>
            </a:fld>
            <a:endParaRPr lang="en-US"/>
          </a:p>
        </p:txBody>
      </p:sp>
    </p:spTree>
    <p:extLst>
      <p:ext uri="{BB962C8B-B14F-4D97-AF65-F5344CB8AC3E}">
        <p14:creationId xmlns:p14="http://schemas.microsoft.com/office/powerpoint/2010/main" val="926931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C314FC-2E34-46A7-AC49-AFDE74F298D0}" type="slidenum">
              <a:rPr lang="en-US" smtClean="0"/>
              <a:t>4</a:t>
            </a:fld>
            <a:endParaRPr lang="en-US"/>
          </a:p>
        </p:txBody>
      </p:sp>
    </p:spTree>
    <p:extLst>
      <p:ext uri="{BB962C8B-B14F-4D97-AF65-F5344CB8AC3E}">
        <p14:creationId xmlns:p14="http://schemas.microsoft.com/office/powerpoint/2010/main" val="3472259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D1AF19-0838-4A25-9D66-A8759750AE7A}" type="slidenum">
              <a:rPr lang="en-US"/>
              <a:pPr/>
              <a:t>5</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34720" y="4415790"/>
            <a:ext cx="5140960" cy="4183380"/>
          </a:xfrm>
        </p:spPr>
        <p:txBody>
          <a:bodyPr/>
          <a:lstStyle/>
          <a:p>
            <a:endParaRPr lang="en-US" dirty="0"/>
          </a:p>
        </p:txBody>
      </p:sp>
    </p:spTree>
    <p:extLst>
      <p:ext uri="{BB962C8B-B14F-4D97-AF65-F5344CB8AC3E}">
        <p14:creationId xmlns:p14="http://schemas.microsoft.com/office/powerpoint/2010/main" val="2804180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C314FC-2E34-46A7-AC49-AFDE74F298D0}" type="slidenum">
              <a:rPr lang="en-US" smtClean="0"/>
              <a:t>6</a:t>
            </a:fld>
            <a:endParaRPr lang="en-US"/>
          </a:p>
        </p:txBody>
      </p:sp>
    </p:spTree>
    <p:extLst>
      <p:ext uri="{BB962C8B-B14F-4D97-AF65-F5344CB8AC3E}">
        <p14:creationId xmlns:p14="http://schemas.microsoft.com/office/powerpoint/2010/main" val="94567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E8AEDE9-5FF7-41A9-9AAB-5AB8A117E600}" type="datetimeFigureOut">
              <a:rPr lang="en-US" smtClean="0"/>
              <a:t>10/25/22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425322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8AEDE9-5FF7-41A9-9AAB-5AB8A117E600}" type="datetimeFigureOut">
              <a:rPr lang="en-US" smtClean="0"/>
              <a:t>10/25/22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3256017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8AEDE9-5FF7-41A9-9AAB-5AB8A117E600}" type="datetimeFigureOut">
              <a:rPr lang="en-US" smtClean="0"/>
              <a:t>10/25/22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134243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8AEDE9-5FF7-41A9-9AAB-5AB8A117E600}" type="datetimeFigureOut">
              <a:rPr lang="en-US" smtClean="0"/>
              <a:t>10/25/22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413374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8AEDE9-5FF7-41A9-9AAB-5AB8A117E600}" type="datetimeFigureOut">
              <a:rPr lang="en-US" smtClean="0"/>
              <a:t>10/25/22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2466711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8AEDE9-5FF7-41A9-9AAB-5AB8A117E600}" type="datetimeFigureOut">
              <a:rPr lang="en-US" smtClean="0"/>
              <a:t>10/25/22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276404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8AEDE9-5FF7-41A9-9AAB-5AB8A117E600}" type="datetimeFigureOut">
              <a:rPr lang="en-US" smtClean="0"/>
              <a:t>10/25/22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22089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8AEDE9-5FF7-41A9-9AAB-5AB8A117E600}" type="datetimeFigureOut">
              <a:rPr lang="en-US" smtClean="0"/>
              <a:t>10/25/22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408596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AEDE9-5FF7-41A9-9AAB-5AB8A117E600}" type="datetimeFigureOut">
              <a:rPr lang="en-US" smtClean="0"/>
              <a:t>10/25/22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2893916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8AEDE9-5FF7-41A9-9AAB-5AB8A117E600}" type="datetimeFigureOut">
              <a:rPr lang="en-US" smtClean="0"/>
              <a:t>10/25/22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487863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8AEDE9-5FF7-41A9-9AAB-5AB8A117E600}" type="datetimeFigureOut">
              <a:rPr lang="en-US" smtClean="0"/>
              <a:t>10/25/22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6BF38-5204-4C88-AFE0-5A8584C494FA}" type="slidenum">
              <a:rPr lang="en-US" smtClean="0"/>
              <a:t>‹#›</a:t>
            </a:fld>
            <a:endParaRPr lang="en-US"/>
          </a:p>
        </p:txBody>
      </p:sp>
    </p:spTree>
    <p:extLst>
      <p:ext uri="{BB962C8B-B14F-4D97-AF65-F5344CB8AC3E}">
        <p14:creationId xmlns:p14="http://schemas.microsoft.com/office/powerpoint/2010/main" val="882436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AEDE9-5FF7-41A9-9AAB-5AB8A117E600}" type="datetimeFigureOut">
              <a:rPr lang="en-US" smtClean="0"/>
              <a:t>10/25/22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6BF38-5204-4C88-AFE0-5A8584C494FA}" type="slidenum">
              <a:rPr lang="en-US" smtClean="0"/>
              <a:t>‹#›</a:t>
            </a:fld>
            <a:endParaRPr lang="en-US"/>
          </a:p>
        </p:txBody>
      </p:sp>
    </p:spTree>
    <p:extLst>
      <p:ext uri="{BB962C8B-B14F-4D97-AF65-F5344CB8AC3E}">
        <p14:creationId xmlns:p14="http://schemas.microsoft.com/office/powerpoint/2010/main" val="2261415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aadinitiative.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s://asiancentersemi.org/" TargetMode="External"/><Relationship Id="rId4" Type="http://schemas.openxmlformats.org/officeDocument/2006/relationships/hyperlink" Target="https://www.apidisabilitie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ASIAN CULTURES </a:t>
            </a:r>
          </a:p>
        </p:txBody>
      </p:sp>
      <p:sp>
        <p:nvSpPr>
          <p:cNvPr id="3" name="Subtitle 2"/>
          <p:cNvSpPr>
            <a:spLocks noGrp="1"/>
          </p:cNvSpPr>
          <p:nvPr>
            <p:ph type="subTitle" idx="1"/>
          </p:nvPr>
        </p:nvSpPr>
        <p:spPr/>
        <p:txBody>
          <a:bodyPr/>
          <a:lstStyle/>
          <a:p>
            <a:r>
              <a:rPr lang="en-US" b="1" dirty="0"/>
              <a:t>How Disability Might Be Perceived </a:t>
            </a:r>
          </a:p>
        </p:txBody>
      </p:sp>
    </p:spTree>
    <p:extLst>
      <p:ext uri="{BB962C8B-B14F-4D97-AF65-F5344CB8AC3E}">
        <p14:creationId xmlns:p14="http://schemas.microsoft.com/office/powerpoint/2010/main" val="131461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D064D-5FA8-2FD0-5816-E27E49D71B3B}"/>
              </a:ext>
            </a:extLst>
          </p:cNvPr>
          <p:cNvSpPr>
            <a:spLocks noGrp="1"/>
          </p:cNvSpPr>
          <p:nvPr>
            <p:ph type="title" idx="4294967295"/>
          </p:nvPr>
        </p:nvSpPr>
        <p:spPr>
          <a:xfrm>
            <a:off x="838200" y="-1656180"/>
            <a:ext cx="10515600" cy="1325563"/>
          </a:xfrm>
        </p:spPr>
        <p:txBody>
          <a:bodyPr/>
          <a:lstStyle/>
          <a:p>
            <a:r>
              <a:rPr lang="en-US" dirty="0"/>
              <a:t>Map of the Five Regions of Asia</a:t>
            </a:r>
          </a:p>
        </p:txBody>
      </p:sp>
      <p:pic>
        <p:nvPicPr>
          <p:cNvPr id="1026" name="Picture 2" descr="Map of The Five Regions of Asia -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4235" y="238539"/>
            <a:ext cx="7612966" cy="5703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24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A3A05-B9D6-FA13-960E-DF1978C1DC1B}"/>
              </a:ext>
            </a:extLst>
          </p:cNvPr>
          <p:cNvSpPr>
            <a:spLocks noGrp="1"/>
          </p:cNvSpPr>
          <p:nvPr>
            <p:ph type="title" idx="4294967295"/>
          </p:nvPr>
        </p:nvSpPr>
        <p:spPr>
          <a:xfrm>
            <a:off x="966537" y="-1511801"/>
            <a:ext cx="10515600" cy="1325563"/>
          </a:xfrm>
        </p:spPr>
        <p:txBody>
          <a:bodyPr/>
          <a:lstStyle/>
          <a:p>
            <a:r>
              <a:rPr lang="en-US" dirty="0"/>
              <a:t>Adults with Disabilities: Ethnicity and Race</a:t>
            </a:r>
          </a:p>
        </p:txBody>
      </p:sp>
      <p:pic>
        <p:nvPicPr>
          <p:cNvPr id="2050" name="Picture 2" descr="Infographic from the CDC on Adults with Disabilities. Ethnicity and Race. When it comes to the health of people with disabilities, it’s important to know the health differences among racial and ethnic groups. Approximate number of adults with a disability by ethnicity and race.&#10;3 in 10 American Indian / Alaska Natives have a disability. 1 in 4 Black Americans have a disability. 1 in 5 White Americans have a disability&#10;1 in 6 Native Hawaiian / Pacific Islanders have a disability. 1 in 6 Hispanic Americans have a disability. 1 in 10 Asian Americans have a disability."/>
          <p:cNvPicPr>
            <a:picLocks noChangeAspect="1" noChangeArrowheads="1"/>
          </p:cNvPicPr>
          <p:nvPr/>
        </p:nvPicPr>
        <p:blipFill rotWithShape="1">
          <a:blip r:embed="rId3">
            <a:extLst>
              <a:ext uri="{28A0092B-C50C-407E-A947-70E740481C1C}">
                <a14:useLocalDpi xmlns:a14="http://schemas.microsoft.com/office/drawing/2010/main" val="0"/>
              </a:ext>
            </a:extLst>
          </a:blip>
          <a:srcRect b="53520"/>
          <a:stretch/>
        </p:blipFill>
        <p:spPr bwMode="auto">
          <a:xfrm>
            <a:off x="397536" y="1792020"/>
            <a:ext cx="10668029" cy="2789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70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4928E8-52DD-2D4F-E9D3-C84DC88FBEC2}"/>
              </a:ext>
            </a:extLst>
          </p:cNvPr>
          <p:cNvSpPr>
            <a:spLocks noGrp="1"/>
          </p:cNvSpPr>
          <p:nvPr>
            <p:ph type="title" idx="4294967295"/>
          </p:nvPr>
        </p:nvSpPr>
        <p:spPr>
          <a:xfrm>
            <a:off x="1030705" y="-1543886"/>
            <a:ext cx="10515600" cy="1325563"/>
          </a:xfrm>
        </p:spPr>
        <p:txBody>
          <a:bodyPr/>
          <a:lstStyle/>
          <a:p>
            <a:r>
              <a:rPr lang="en-US" dirty="0"/>
              <a:t>Cultural Stigma</a:t>
            </a:r>
          </a:p>
        </p:txBody>
      </p:sp>
      <p:sp>
        <p:nvSpPr>
          <p:cNvPr id="2" name="TextBox 1"/>
          <p:cNvSpPr txBox="1"/>
          <p:nvPr/>
        </p:nvSpPr>
        <p:spPr>
          <a:xfrm>
            <a:off x="768626" y="2882348"/>
            <a:ext cx="2545249" cy="461665"/>
          </a:xfrm>
          <a:prstGeom prst="rect">
            <a:avLst/>
          </a:prstGeom>
          <a:noFill/>
        </p:spPr>
        <p:txBody>
          <a:bodyPr wrap="none" rtlCol="0">
            <a:spAutoFit/>
          </a:bodyPr>
          <a:lstStyle/>
          <a:p>
            <a:r>
              <a:rPr lang="en-US" sz="2400" dirty="0"/>
              <a:t>CULTURAL STIGMA</a:t>
            </a:r>
          </a:p>
        </p:txBody>
      </p:sp>
      <p:sp>
        <p:nvSpPr>
          <p:cNvPr id="3" name="TextBox 2"/>
          <p:cNvSpPr txBox="1"/>
          <p:nvPr/>
        </p:nvSpPr>
        <p:spPr>
          <a:xfrm>
            <a:off x="4684644" y="2130648"/>
            <a:ext cx="6270454" cy="2308324"/>
          </a:xfrm>
          <a:prstGeom prst="rect">
            <a:avLst/>
          </a:prstGeom>
          <a:noFill/>
        </p:spPr>
        <p:txBody>
          <a:bodyPr wrap="square" rtlCol="0">
            <a:spAutoFit/>
          </a:bodyPr>
          <a:lstStyle/>
          <a:p>
            <a:pPr marL="285750" indent="-285750">
              <a:buFont typeface="Wingdings" panose="05000000000000000000" pitchFamily="2" charset="2"/>
              <a:buChar char="v"/>
            </a:pPr>
            <a:r>
              <a:rPr lang="en-US" dirty="0"/>
              <a:t>Taboo</a:t>
            </a:r>
            <a:r>
              <a:rPr lang="en-US" b="1" dirty="0">
                <a:solidFill>
                  <a:srgbClr val="000000"/>
                </a:solidFill>
                <a:latin typeface="-apple-system"/>
              </a:rPr>
              <a:t> </a:t>
            </a:r>
            <a:r>
              <a:rPr lang="en-US" dirty="0"/>
              <a:t>subject</a:t>
            </a:r>
          </a:p>
          <a:p>
            <a:pPr marL="285750" indent="-285750">
              <a:buFont typeface="Wingdings" panose="05000000000000000000" pitchFamily="2" charset="2"/>
              <a:buChar char="v"/>
            </a:pPr>
            <a:r>
              <a:rPr lang="en-US" dirty="0"/>
              <a:t>Something to hide, be ashamed of or to get rid of through finding a possible cure</a:t>
            </a:r>
          </a:p>
          <a:p>
            <a:pPr marL="285750" indent="-285750">
              <a:buFont typeface="Wingdings" panose="05000000000000000000" pitchFamily="2" charset="2"/>
              <a:buChar char="v"/>
            </a:pPr>
            <a:r>
              <a:rPr lang="en-US" dirty="0"/>
              <a:t>Traditional views often rely on superstitions that disability is a form of punishment</a:t>
            </a:r>
          </a:p>
          <a:p>
            <a:pPr marL="742950" lvl="1" indent="-285750">
              <a:buFont typeface="Wingdings" panose="05000000000000000000" pitchFamily="2" charset="2"/>
              <a:buChar char="q"/>
            </a:pPr>
            <a:r>
              <a:rPr lang="en-US" dirty="0"/>
              <a:t>Karma </a:t>
            </a:r>
          </a:p>
          <a:p>
            <a:pPr marL="742950" lvl="1" indent="-285750">
              <a:buFont typeface="Wingdings" panose="05000000000000000000" pitchFamily="2" charset="2"/>
              <a:buChar char="q"/>
            </a:pPr>
            <a:r>
              <a:rPr lang="en-US" dirty="0"/>
              <a:t>Shame and Blame</a:t>
            </a:r>
          </a:p>
          <a:p>
            <a:endParaRPr lang="en-US" dirty="0"/>
          </a:p>
        </p:txBody>
      </p:sp>
    </p:spTree>
    <p:extLst>
      <p:ext uri="{BB962C8B-B14F-4D97-AF65-F5344CB8AC3E}">
        <p14:creationId xmlns:p14="http://schemas.microsoft.com/office/powerpoint/2010/main" val="213007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NTC_BKG_3"/>
          <p:cNvPicPr>
            <a:picLocks noChangeAspect="1" noChangeArrowheads="1"/>
          </p:cNvPicPr>
          <p:nvPr/>
        </p:nvPicPr>
        <p:blipFill>
          <a:blip r:embed="rId3" cstate="print"/>
          <a:srcRect/>
          <a:stretch>
            <a:fillRect/>
          </a:stretch>
        </p:blipFill>
        <p:spPr bwMode="auto">
          <a:xfrm>
            <a:off x="0" y="-1588"/>
            <a:ext cx="12192000" cy="6859588"/>
          </a:xfrm>
          <a:prstGeom prst="rect">
            <a:avLst/>
          </a:prstGeom>
          <a:noFill/>
        </p:spPr>
      </p:pic>
      <p:sp>
        <p:nvSpPr>
          <p:cNvPr id="6" name="Title 5"/>
          <p:cNvSpPr txBox="1">
            <a:spLocks noGrp="1"/>
          </p:cNvSpPr>
          <p:nvPr>
            <p:ph type="title" idx="4294967295"/>
          </p:nvPr>
        </p:nvSpPr>
        <p:spPr>
          <a:xfrm>
            <a:off x="1731607" y="609601"/>
            <a:ext cx="9066008" cy="76944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n-lt"/>
                <a:ea typeface="+mn-ea"/>
                <a:cs typeface="+mn-cs"/>
              </a:rPr>
              <a:t>Individualistic – Collectivistic Cultures  </a:t>
            </a:r>
            <a:r>
              <a:rPr kumimoji="0" lang="en-US" sz="1800" b="0" i="0" u="none" strike="noStrike" kern="1200" cap="none" spc="0" normalizeH="0" baseline="0" noProof="0" dirty="0">
                <a:ln>
                  <a:noFill/>
                </a:ln>
                <a:solidFill>
                  <a:schemeClr val="tx1"/>
                </a:solidFill>
                <a:effectLst/>
                <a:uLnTx/>
                <a:uFillTx/>
                <a:latin typeface="+mn-lt"/>
                <a:ea typeface="+mn-ea"/>
                <a:cs typeface="+mn-cs"/>
              </a:rPr>
              <a:t> </a:t>
            </a:r>
          </a:p>
        </p:txBody>
      </p:sp>
      <p:sp>
        <p:nvSpPr>
          <p:cNvPr id="7" name="TextBox 6"/>
          <p:cNvSpPr txBox="1"/>
          <p:nvPr/>
        </p:nvSpPr>
        <p:spPr>
          <a:xfrm>
            <a:off x="914400" y="2526268"/>
            <a:ext cx="11198087" cy="738664"/>
          </a:xfrm>
          <a:prstGeom prst="rect">
            <a:avLst/>
          </a:prstGeom>
          <a:noFill/>
        </p:spPr>
        <p:txBody>
          <a:bodyPr wrap="square" rtlCol="0">
            <a:spAutoFit/>
          </a:bodyPr>
          <a:lstStyle/>
          <a:p>
            <a:r>
              <a:rPr lang="en-US" sz="1400" dirty="0"/>
              <a:t>U.S                     Denmark       Germany          UK         Poland                                France       Italy        Mexico          Brazil            Saudi Arabia</a:t>
            </a:r>
          </a:p>
          <a:p>
            <a:r>
              <a:rPr lang="en-US" sz="1400" dirty="0"/>
              <a:t>    Netherlands            Finland                                                                 Spain               Russia                              Thailand                         India</a:t>
            </a:r>
          </a:p>
          <a:p>
            <a:r>
              <a:rPr lang="en-US" sz="1400" dirty="0"/>
              <a:t>                    Australia                                     Austria                                                                        Japan   Turkey       China        Nigeria</a:t>
            </a:r>
          </a:p>
        </p:txBody>
      </p:sp>
      <p:cxnSp>
        <p:nvCxnSpPr>
          <p:cNvPr id="11" name="Straight Arrow Connector 10">
            <a:extLst>
              <a:ext uri="{C183D7F6-B498-43B3-948B-1728B52AA6E4}">
                <adec:decorative xmlns:adec="http://schemas.microsoft.com/office/drawing/2017/decorative" val="1"/>
              </a:ext>
            </a:extLst>
          </p:cNvPr>
          <p:cNvCxnSpPr/>
          <p:nvPr/>
        </p:nvCxnSpPr>
        <p:spPr>
          <a:xfrm>
            <a:off x="651013" y="4350027"/>
            <a:ext cx="10855187" cy="298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6539" y="4507468"/>
            <a:ext cx="1523815" cy="369332"/>
          </a:xfrm>
          <a:prstGeom prst="rect">
            <a:avLst/>
          </a:prstGeom>
          <a:noFill/>
        </p:spPr>
        <p:txBody>
          <a:bodyPr wrap="none" rtlCol="0">
            <a:spAutoFit/>
          </a:bodyPr>
          <a:lstStyle/>
          <a:p>
            <a:r>
              <a:rPr lang="en-US" dirty="0"/>
              <a:t>Individualistic </a:t>
            </a:r>
          </a:p>
        </p:txBody>
      </p:sp>
      <p:sp>
        <p:nvSpPr>
          <p:cNvPr id="13" name="TextBox 12"/>
          <p:cNvSpPr txBox="1"/>
          <p:nvPr/>
        </p:nvSpPr>
        <p:spPr>
          <a:xfrm>
            <a:off x="9533929" y="4507468"/>
            <a:ext cx="1972271" cy="369332"/>
          </a:xfrm>
          <a:prstGeom prst="rect">
            <a:avLst/>
          </a:prstGeom>
          <a:noFill/>
        </p:spPr>
        <p:txBody>
          <a:bodyPr wrap="square" rtlCol="0">
            <a:spAutoFit/>
          </a:bodyPr>
          <a:lstStyle/>
          <a:p>
            <a:r>
              <a:rPr lang="en-US" dirty="0"/>
              <a:t>Collectivistic</a:t>
            </a:r>
          </a:p>
        </p:txBody>
      </p:sp>
      <p:sp>
        <p:nvSpPr>
          <p:cNvPr id="10" name="Footer Placeholder 9"/>
          <p:cNvSpPr>
            <a:spLocks noGrp="1"/>
          </p:cNvSpPr>
          <p:nvPr>
            <p:ph type="ftr" sz="quarter" idx="11"/>
          </p:nvPr>
        </p:nvSpPr>
        <p:spPr/>
        <p:txBody>
          <a:bodyPr/>
          <a:lstStyle/>
          <a:p>
            <a:r>
              <a:rPr lang="en-US"/>
              <a:t>Meyer, The Culture Map; Breaking through the Invisible Boundaries of Global Business</a:t>
            </a:r>
          </a:p>
        </p:txBody>
      </p:sp>
      <p:sp>
        <p:nvSpPr>
          <p:cNvPr id="3" name="TextBox 2"/>
          <p:cNvSpPr txBox="1"/>
          <p:nvPr/>
        </p:nvSpPr>
        <p:spPr>
          <a:xfrm>
            <a:off x="8153400" y="5247243"/>
            <a:ext cx="2761910" cy="369332"/>
          </a:xfrm>
          <a:prstGeom prst="rect">
            <a:avLst/>
          </a:prstGeom>
          <a:solidFill>
            <a:schemeClr val="bg1">
              <a:lumMod val="85000"/>
            </a:schemeClr>
          </a:solidFill>
        </p:spPr>
        <p:txBody>
          <a:bodyPr wrap="none" rtlCol="0">
            <a:spAutoFit/>
          </a:bodyPr>
          <a:lstStyle/>
          <a:p>
            <a:r>
              <a:rPr lang="en-US" b="1" dirty="0"/>
              <a:t>The concept of Face-Saving</a:t>
            </a:r>
          </a:p>
        </p:txBody>
      </p:sp>
    </p:spTree>
    <p:extLst>
      <p:ext uri="{BB962C8B-B14F-4D97-AF65-F5344CB8AC3E}">
        <p14:creationId xmlns:p14="http://schemas.microsoft.com/office/powerpoint/2010/main" val="7355204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0CD2-65B8-B2AC-BA19-E455036157BE}"/>
              </a:ext>
            </a:extLst>
          </p:cNvPr>
          <p:cNvSpPr>
            <a:spLocks noGrp="1"/>
          </p:cNvSpPr>
          <p:nvPr>
            <p:ph type="title" idx="4294967295"/>
          </p:nvPr>
        </p:nvSpPr>
        <p:spPr>
          <a:xfrm>
            <a:off x="1062790" y="-1543885"/>
            <a:ext cx="10515600" cy="1325563"/>
          </a:xfrm>
        </p:spPr>
        <p:txBody>
          <a:bodyPr/>
          <a:lstStyle/>
          <a:p>
            <a:r>
              <a:rPr lang="en-US" dirty="0"/>
              <a:t>Recommendations</a:t>
            </a:r>
            <a:r>
              <a:rPr lang="en-US" baseline="0" dirty="0"/>
              <a:t> and Resources</a:t>
            </a:r>
            <a:endParaRPr lang="en-US" dirty="0"/>
          </a:p>
        </p:txBody>
      </p:sp>
      <p:sp>
        <p:nvSpPr>
          <p:cNvPr id="3" name="Rectangle 2"/>
          <p:cNvSpPr>
            <a:spLocks/>
          </p:cNvSpPr>
          <p:nvPr/>
        </p:nvSpPr>
        <p:spPr>
          <a:xfrm>
            <a:off x="1318590" y="1014442"/>
            <a:ext cx="8640417" cy="258532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C2D30"/>
                </a:solidFill>
                <a:effectLst/>
                <a:uLnTx/>
                <a:uFillTx/>
                <a:latin typeface="Proxima Nova Semi Bold"/>
                <a:ea typeface="+mn-ea"/>
                <a:cs typeface="+mn-cs"/>
              </a:rPr>
              <a:t>RECOMMENDATIONS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C2D30"/>
              </a:solidFill>
              <a:effectLst/>
              <a:uLnTx/>
              <a:uFillTx/>
              <a:latin typeface="Proxima Nova Semi Bold"/>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srgbClr val="2C2D30"/>
                </a:solidFill>
                <a:effectLst/>
                <a:uLnTx/>
                <a:uFillTx/>
                <a:latin typeface="Proxima Nova Regular"/>
                <a:ea typeface="+mn-ea"/>
                <a:cs typeface="+mn-cs"/>
              </a:rPr>
              <a:t>Provide resources for Asian Americans on how to have conversations about disability with their families and in their community.</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srgbClr val="2C2D30"/>
                </a:solidFill>
                <a:effectLst/>
                <a:uLnTx/>
                <a:uFillTx/>
                <a:latin typeface="Proxima Nova Regular"/>
                <a:ea typeface="+mn-ea"/>
                <a:cs typeface="+mn-cs"/>
              </a:rPr>
              <a:t>Train staff to be culturally sensitive when interacting with disabled Asian Americans.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srgbClr val="2C2D30"/>
                </a:solidFill>
                <a:effectLst/>
                <a:uLnTx/>
                <a:uFillTx/>
                <a:latin typeface="Proxima Nova Regular"/>
                <a:ea typeface="+mn-ea"/>
                <a:cs typeface="+mn-cs"/>
              </a:rPr>
              <a:t>Make handouts and readings accessible in the person’s desired language.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srgbClr val="2C2D30"/>
                </a:solidFill>
                <a:effectLst/>
                <a:uLnTx/>
                <a:uFillTx/>
                <a:latin typeface="Proxima Nova Regular"/>
                <a:ea typeface="+mn-ea"/>
                <a:cs typeface="+mn-cs"/>
              </a:rPr>
              <a:t>Conduct more research on the unique struggles of disabled Asian Americans as a product of both disability and Asian American identities.</a:t>
            </a:r>
          </a:p>
        </p:txBody>
      </p:sp>
      <p:sp>
        <p:nvSpPr>
          <p:cNvPr id="4" name="Rectangle 3"/>
          <p:cNvSpPr/>
          <p:nvPr/>
        </p:nvSpPr>
        <p:spPr>
          <a:xfrm>
            <a:off x="1318590" y="4354133"/>
            <a:ext cx="9031356" cy="1754326"/>
          </a:xfrm>
          <a:prstGeom prst="rect">
            <a:avLst/>
          </a:prstGeom>
        </p:spPr>
        <p:txBody>
          <a:bodyPr wrap="square">
            <a:spAutoFit/>
          </a:bodyPr>
          <a:lstStyle/>
          <a:p>
            <a:r>
              <a:rPr lang="en-US" b="0" i="0" dirty="0">
                <a:solidFill>
                  <a:srgbClr val="2C2D30"/>
                </a:solidFill>
                <a:effectLst/>
                <a:latin typeface="Proxima Nova Regular"/>
              </a:rPr>
              <a:t>RESOURCES  </a:t>
            </a:r>
          </a:p>
          <a:p>
            <a:endParaRPr lang="en-US" b="0" i="0" dirty="0">
              <a:solidFill>
                <a:srgbClr val="2C2D30"/>
              </a:solidFill>
              <a:effectLst/>
              <a:latin typeface="Proxima Nova Regular"/>
            </a:endParaRPr>
          </a:p>
          <a:p>
            <a:pPr marL="285750" indent="-285750">
              <a:buFont typeface="Wingdings" panose="05000000000000000000" pitchFamily="2" charset="2"/>
              <a:buChar char="Ø"/>
            </a:pPr>
            <a:r>
              <a:rPr lang="en-US" dirty="0">
                <a:solidFill>
                  <a:srgbClr val="2C2D30"/>
                </a:solidFill>
                <a:latin typeface="Proxima Nova Regular"/>
                <a:hlinkClick r:id="rId3"/>
              </a:rPr>
              <a:t>Asian Americans with Disabilities Initiative</a:t>
            </a:r>
            <a:r>
              <a:rPr lang="en-US" dirty="0">
                <a:solidFill>
                  <a:srgbClr val="2C2D30"/>
                </a:solidFill>
                <a:latin typeface="Proxima Nova Regular"/>
              </a:rPr>
              <a:t> (AADI)</a:t>
            </a:r>
          </a:p>
          <a:p>
            <a:pPr marL="285750" indent="-285750">
              <a:buFont typeface="Wingdings" panose="05000000000000000000" pitchFamily="2" charset="2"/>
              <a:buChar char="Ø"/>
            </a:pPr>
            <a:r>
              <a:rPr lang="en-US" dirty="0">
                <a:solidFill>
                  <a:srgbClr val="2C2D30"/>
                </a:solidFill>
                <a:latin typeface="Proxima Nova Regular"/>
                <a:hlinkClick r:id="rId4"/>
              </a:rPr>
              <a:t>Asians and Pacific Islanders with Disabilities of California</a:t>
            </a:r>
            <a:r>
              <a:rPr lang="en-US" dirty="0">
                <a:solidFill>
                  <a:srgbClr val="2C2D30"/>
                </a:solidFill>
                <a:latin typeface="Proxima Nova Regular"/>
              </a:rPr>
              <a:t> (APIDC)</a:t>
            </a:r>
          </a:p>
          <a:p>
            <a:pPr marL="285750" indent="-285750">
              <a:buFont typeface="Wingdings" panose="05000000000000000000" pitchFamily="2" charset="2"/>
              <a:buChar char="Ø"/>
            </a:pPr>
            <a:r>
              <a:rPr lang="en-US" dirty="0">
                <a:solidFill>
                  <a:srgbClr val="2C2D30"/>
                </a:solidFill>
                <a:latin typeface="Proxima Nova Regular"/>
                <a:hlinkClick r:id="rId5"/>
              </a:rPr>
              <a:t>Asian Center Southeast Michigan</a:t>
            </a:r>
            <a:r>
              <a:rPr lang="en-US" dirty="0">
                <a:solidFill>
                  <a:srgbClr val="2C2D30"/>
                </a:solidFill>
                <a:latin typeface="Proxima Nova Regular"/>
              </a:rPr>
              <a:t> (AC-SE MI).</a:t>
            </a:r>
          </a:p>
          <a:p>
            <a:pPr marL="285750" indent="-285750">
              <a:buFont typeface="Wingdings" panose="05000000000000000000" pitchFamily="2" charset="2"/>
              <a:buChar char="Ø"/>
            </a:pPr>
            <a:endParaRPr lang="en-US" dirty="0">
              <a:solidFill>
                <a:srgbClr val="2C2D30"/>
              </a:solidFill>
              <a:latin typeface="Proxima Nova Regular"/>
            </a:endParaRPr>
          </a:p>
        </p:txBody>
      </p:sp>
    </p:spTree>
    <p:extLst>
      <p:ext uri="{BB962C8B-B14F-4D97-AF65-F5344CB8AC3E}">
        <p14:creationId xmlns:p14="http://schemas.microsoft.com/office/powerpoint/2010/main" val="323859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TotalTime>
  <Words>216</Words>
  <Application>Microsoft Macintosh PowerPoint</Application>
  <PresentationFormat>Widescreen</PresentationFormat>
  <Paragraphs>37</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-apple-system</vt:lpstr>
      <vt:lpstr>Arial</vt:lpstr>
      <vt:lpstr>Calibri</vt:lpstr>
      <vt:lpstr>Calibri Light</vt:lpstr>
      <vt:lpstr>Proxima Nova Regular</vt:lpstr>
      <vt:lpstr>Proxima Nova Semi Bold</vt:lpstr>
      <vt:lpstr>Wingdings</vt:lpstr>
      <vt:lpstr>Office Theme</vt:lpstr>
      <vt:lpstr>ASIAN CULTURES </vt:lpstr>
      <vt:lpstr>Map of the Five Regions of Asia</vt:lpstr>
      <vt:lpstr>Adults with Disabilities: Ethnicity and Race</vt:lpstr>
      <vt:lpstr>Cultural Stigma</vt:lpstr>
      <vt:lpstr>Individualistic – Collectivistic Cultures   </vt:lpstr>
      <vt:lpstr>Recommendations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Ansuyah Naiken</dc:creator>
  <cp:lastModifiedBy>Rachel Kaplan She/Her</cp:lastModifiedBy>
  <cp:revision>18</cp:revision>
  <dcterms:created xsi:type="dcterms:W3CDTF">2022-10-20T11:15:38Z</dcterms:created>
  <dcterms:modified xsi:type="dcterms:W3CDTF">2022-10-25T23:17:18Z</dcterms:modified>
</cp:coreProperties>
</file>