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2" r:id="rId5"/>
    <p:sldMasterId id="2147483717" r:id="rId6"/>
    <p:sldMasterId id="2147483685" r:id="rId7"/>
    <p:sldMasterId id="2147483729" r:id="rId8"/>
    <p:sldMasterId id="2147483648" r:id="rId9"/>
  </p:sldMasterIdLst>
  <p:notesMasterIdLst>
    <p:notesMasterId r:id="rId60"/>
  </p:notesMasterIdLst>
  <p:sldIdLst>
    <p:sldId id="256" r:id="rId10"/>
    <p:sldId id="322" r:id="rId11"/>
    <p:sldId id="317" r:id="rId12"/>
    <p:sldId id="295" r:id="rId13"/>
    <p:sldId id="296" r:id="rId14"/>
    <p:sldId id="320" r:id="rId15"/>
    <p:sldId id="298" r:id="rId16"/>
    <p:sldId id="299" r:id="rId17"/>
    <p:sldId id="300" r:id="rId18"/>
    <p:sldId id="301" r:id="rId19"/>
    <p:sldId id="303" r:id="rId20"/>
    <p:sldId id="304" r:id="rId21"/>
    <p:sldId id="305" r:id="rId22"/>
    <p:sldId id="302" r:id="rId23"/>
    <p:sldId id="308" r:id="rId24"/>
    <p:sldId id="307" r:id="rId25"/>
    <p:sldId id="306" r:id="rId26"/>
    <p:sldId id="323" r:id="rId27"/>
    <p:sldId id="294" r:id="rId28"/>
    <p:sldId id="318" r:id="rId29"/>
    <p:sldId id="349" r:id="rId30"/>
    <p:sldId id="348" r:id="rId31"/>
    <p:sldId id="347" r:id="rId32"/>
    <p:sldId id="346" r:id="rId33"/>
    <p:sldId id="345" r:id="rId34"/>
    <p:sldId id="344" r:id="rId35"/>
    <p:sldId id="343" r:id="rId36"/>
    <p:sldId id="342" r:id="rId37"/>
    <p:sldId id="341" r:id="rId38"/>
    <p:sldId id="340" r:id="rId39"/>
    <p:sldId id="338" r:id="rId40"/>
    <p:sldId id="319" r:id="rId41"/>
    <p:sldId id="334" r:id="rId42"/>
    <p:sldId id="333" r:id="rId43"/>
    <p:sldId id="332" r:id="rId44"/>
    <p:sldId id="331" r:id="rId45"/>
    <p:sldId id="330" r:id="rId46"/>
    <p:sldId id="329" r:id="rId47"/>
    <p:sldId id="328" r:id="rId48"/>
    <p:sldId id="327" r:id="rId49"/>
    <p:sldId id="326" r:id="rId50"/>
    <p:sldId id="325" r:id="rId51"/>
    <p:sldId id="321" r:id="rId52"/>
    <p:sldId id="316" r:id="rId53"/>
    <p:sldId id="315" r:id="rId54"/>
    <p:sldId id="314" r:id="rId55"/>
    <p:sldId id="313" r:id="rId56"/>
    <p:sldId id="312" r:id="rId57"/>
    <p:sldId id="311" r:id="rId58"/>
    <p:sldId id="33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8A07"/>
    <a:srgbClr val="F7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23BA7A-B369-2B4F-88C6-E9F2AADC24A5}" v="2472" dt="2022-11-16T21:19:56.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5454"/>
    <p:restoredTop sz="86395"/>
  </p:normalViewPr>
  <p:slideViewPr>
    <p:cSldViewPr snapToGrid="0">
      <p:cViewPr varScale="1">
        <p:scale>
          <a:sx n="85" d="100"/>
          <a:sy n="85" d="100"/>
        </p:scale>
        <p:origin x="176" y="712"/>
      </p:cViewPr>
      <p:guideLst/>
    </p:cSldViewPr>
  </p:slideViewPr>
  <p:outlineViewPr>
    <p:cViewPr>
      <p:scale>
        <a:sx n="33" d="100"/>
        <a:sy n="33" d="100"/>
      </p:scale>
      <p:origin x="0" y="-358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iagrams/_rels/data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C8E74-D95F-4747-8C9A-80433797A0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5632AF9-C0EF-423C-B520-BC1BD944836E}">
      <dgm:prSet/>
      <dgm:spPr/>
      <dgm:t>
        <a:bodyPr/>
        <a:lstStyle/>
        <a:p>
          <a:r>
            <a:rPr lang="en-US" dirty="0"/>
            <a:t>Improving engagement with state agencies implementing the rule</a:t>
          </a:r>
        </a:p>
      </dgm:t>
      <dgm:extLst>
        <a:ext uri="{E40237B7-FDA0-4F09-8148-C483321AD2D9}">
          <dgm14:cNvPr xmlns:dgm14="http://schemas.microsoft.com/office/drawing/2010/diagram" id="0" name="" descr="Improving engagement with state agencies implementing the rule&#13;&#10;Reviewing state drafts of transition plans and setting specific heightened scrutiny packages and submitting public comments, including the review of and comment on state settings assessment tools&#13;&#10;Building community-level awareness of the rule and its implications for individuals receiving HCBS&#13;&#10;Raising setting-specific issues with ACL and creating a better pathway to surface issues the individuals are experiencing in each state.&#13;&#10;With support from ACL, HSRI is collecting and organizing existing informational and training resources related to the HCBS final rule based on assessed needs of subcontractors.&#13;&#10;"/>
        </a:ext>
      </dgm:extLst>
    </dgm:pt>
    <dgm:pt modelId="{DF881646-F803-470E-A059-17ADE35FE8EC}" type="parTrans" cxnId="{86EC1FFD-B908-465E-B8DA-72FD89FD89CE}">
      <dgm:prSet/>
      <dgm:spPr/>
      <dgm:t>
        <a:bodyPr/>
        <a:lstStyle/>
        <a:p>
          <a:endParaRPr lang="en-US"/>
        </a:p>
      </dgm:t>
    </dgm:pt>
    <dgm:pt modelId="{2A861639-2CC6-46C4-BEC0-E39EF454B199}" type="sibTrans" cxnId="{86EC1FFD-B908-465E-B8DA-72FD89FD89CE}">
      <dgm:prSet/>
      <dgm:spPr/>
      <dgm:t>
        <a:bodyPr/>
        <a:lstStyle/>
        <a:p>
          <a:endParaRPr lang="en-US"/>
        </a:p>
      </dgm:t>
    </dgm:pt>
    <dgm:pt modelId="{408D8FD8-118D-4BB9-B8D0-50E19854FE9F}">
      <dgm:prSet/>
      <dgm:spPr/>
      <dgm:t>
        <a:bodyPr/>
        <a:lstStyle/>
        <a:p>
          <a:r>
            <a:rPr lang="en-US" dirty="0"/>
            <a:t>Reviewing state drafts of transition plans and setting specific heightened scrutiny packages and submitting public comments, including the review of and comment on state settings assessment tools</a:t>
          </a:r>
        </a:p>
      </dgm:t>
      <dgm:extLst>
        <a:ext uri="{E40237B7-FDA0-4F09-8148-C483321AD2D9}">
          <dgm14:cNvPr xmlns:dgm14="http://schemas.microsoft.com/office/drawing/2010/diagram" id="0" name="" descr="Improving engagement with state agencies implementing the rule&#13;&#10;Reviewing state drafts of transition plans and setting specific heightened scrutiny packages and submitting public comments, including the review of and comment on state settings assessment tools&#13;&#10;Building community-level awareness of the rule and its implications for individuals receiving HCBS&#13;&#10;Raising setting-specific issues with ACL and creating a better pathway to surface issues the individuals are experiencing in each state.&#13;&#10;With support from ACL, HSRI is collecting and organizing existing informational and training resources related to the HCBS final rule based on assessed needs of subcontractors.&#13;&#10;"/>
        </a:ext>
      </dgm:extLst>
    </dgm:pt>
    <dgm:pt modelId="{3DEA1FF7-BDDB-470A-88F2-221078533704}" type="parTrans" cxnId="{AC2029F7-DD4E-4669-93C9-DE38648E8A24}">
      <dgm:prSet/>
      <dgm:spPr/>
      <dgm:t>
        <a:bodyPr/>
        <a:lstStyle/>
        <a:p>
          <a:endParaRPr lang="en-US"/>
        </a:p>
      </dgm:t>
    </dgm:pt>
    <dgm:pt modelId="{ACC57666-B2F4-4E0D-827B-75F5E2B923FA}" type="sibTrans" cxnId="{AC2029F7-DD4E-4669-93C9-DE38648E8A24}">
      <dgm:prSet/>
      <dgm:spPr/>
      <dgm:t>
        <a:bodyPr/>
        <a:lstStyle/>
        <a:p>
          <a:endParaRPr lang="en-US"/>
        </a:p>
      </dgm:t>
    </dgm:pt>
    <dgm:pt modelId="{E159E5AD-AEFC-420C-A000-E058BB0716BA}">
      <dgm:prSet/>
      <dgm:spPr/>
      <dgm:t>
        <a:bodyPr/>
        <a:lstStyle/>
        <a:p>
          <a:r>
            <a:rPr lang="en-US" dirty="0"/>
            <a:t>Building community-level awareness of the rule and its implications for individuals receiving HCBS</a:t>
          </a:r>
        </a:p>
      </dgm:t>
      <dgm:extLst>
        <a:ext uri="{E40237B7-FDA0-4F09-8148-C483321AD2D9}">
          <dgm14:cNvPr xmlns:dgm14="http://schemas.microsoft.com/office/drawing/2010/diagram" id="0" name="" descr="Improving engagement with state agencies implementing the rule&#13;&#10;Reviewing state drafts of transition plans and setting specific heightened scrutiny packages and submitting public comments, including the review of and comment on state settings assessment tools&#13;&#10;Building community-level awareness of the rule and its implications for individuals receiving HCBS&#13;&#10;Raising setting-specific issues with ACL and creating a better pathway to surface issues the individuals are experiencing in each state.&#13;&#10;With support from ACL, HSRI is collecting and organizing existing informational and training resources related to the HCBS final rule based on assessed needs of subcontractors.&#13;&#10;"/>
        </a:ext>
      </dgm:extLst>
    </dgm:pt>
    <dgm:pt modelId="{293DC97D-46AC-4C9C-B62B-563290C7E324}" type="parTrans" cxnId="{49BEC9D0-33FC-4785-8F40-B20A4DFDAB1C}">
      <dgm:prSet/>
      <dgm:spPr/>
      <dgm:t>
        <a:bodyPr/>
        <a:lstStyle/>
        <a:p>
          <a:endParaRPr lang="en-US"/>
        </a:p>
      </dgm:t>
    </dgm:pt>
    <dgm:pt modelId="{98482467-E684-4768-B4DC-1014741D5629}" type="sibTrans" cxnId="{49BEC9D0-33FC-4785-8F40-B20A4DFDAB1C}">
      <dgm:prSet/>
      <dgm:spPr/>
      <dgm:t>
        <a:bodyPr/>
        <a:lstStyle/>
        <a:p>
          <a:endParaRPr lang="en-US"/>
        </a:p>
      </dgm:t>
    </dgm:pt>
    <dgm:pt modelId="{2CD07D10-DE40-4E18-8453-9141F97BD956}">
      <dgm:prSet/>
      <dgm:spPr/>
      <dgm:t>
        <a:bodyPr/>
        <a:lstStyle/>
        <a:p>
          <a:r>
            <a:rPr lang="en-US" dirty="0"/>
            <a:t>Raising setting-specific issues with ACL and creating a better pathway to surface issues the individuals are experiencing in each state.</a:t>
          </a:r>
        </a:p>
      </dgm:t>
      <dgm:extLst>
        <a:ext uri="{E40237B7-FDA0-4F09-8148-C483321AD2D9}">
          <dgm14:cNvPr xmlns:dgm14="http://schemas.microsoft.com/office/drawing/2010/diagram" id="0" name="" descr="Improving engagement with state agencies implementing the rule&#13;&#10;Reviewing state drafts of transition plans and setting specific heightened scrutiny packages and submitting public comments, including the review of and comment on state settings assessment tools&#13;&#10;Building community-level awareness of the rule and its implications for individuals receiving HCBS&#13;&#10;Raising setting-specific issues with ACL and creating a better pathway to surface issues the individuals are experiencing in each state.&#13;&#10;With support from ACL, HSRI is collecting and organizing existing informational and training resources related to the HCBS final rule based on assessed needs of subcontractors.&#13;&#10;"/>
        </a:ext>
      </dgm:extLst>
    </dgm:pt>
    <dgm:pt modelId="{A5B0611A-7F2E-4193-A41D-2215AA768E80}" type="parTrans" cxnId="{2BBC228A-9277-4E91-9901-B835EBEE707C}">
      <dgm:prSet/>
      <dgm:spPr/>
      <dgm:t>
        <a:bodyPr/>
        <a:lstStyle/>
        <a:p>
          <a:endParaRPr lang="en-US"/>
        </a:p>
      </dgm:t>
    </dgm:pt>
    <dgm:pt modelId="{D139D38C-9D6F-4F11-967B-DFC0ABB2504F}" type="sibTrans" cxnId="{2BBC228A-9277-4E91-9901-B835EBEE707C}">
      <dgm:prSet/>
      <dgm:spPr/>
      <dgm:t>
        <a:bodyPr/>
        <a:lstStyle/>
        <a:p>
          <a:endParaRPr lang="en-US"/>
        </a:p>
      </dgm:t>
    </dgm:pt>
    <dgm:pt modelId="{23017075-BDAD-4576-A5DB-366494D22917}">
      <dgm:prSet/>
      <dgm:spPr/>
      <dgm:t>
        <a:bodyPr/>
        <a:lstStyle/>
        <a:p>
          <a:r>
            <a:rPr lang="en-US" dirty="0"/>
            <a:t>With support from ACL, HSRI is collecting and organizing existing informational and training resources related to the HCBS final rule based on assessed needs of subcontractors.</a:t>
          </a:r>
        </a:p>
      </dgm:t>
      <dgm:extLst>
        <a:ext uri="{E40237B7-FDA0-4F09-8148-C483321AD2D9}">
          <dgm14:cNvPr xmlns:dgm14="http://schemas.microsoft.com/office/drawing/2010/diagram" id="0" name="" descr="Improving engagement with state agencies implementing the rule&#13;&#10;Reviewing state drafts of transition plans and setting specific heightened scrutiny packages and submitting public comments, including the review of and comment on state settings assessment tools&#13;&#10;Building community-level awareness of the rule and its implications for individuals receiving HCBS&#13;&#10;Raising setting-specific issues with ACL and creating a better pathway to surface issues the individuals are experiencing in each state.&#13;&#10;With support from ACL, HSRI is collecting and organizing existing informational and training resources related to the HCBS final rule based on assessed needs of subcontractors.&#13;&#10;"/>
        </a:ext>
      </dgm:extLst>
    </dgm:pt>
    <dgm:pt modelId="{A9F96FE6-841C-4165-AAF3-76558FC7D844}" type="parTrans" cxnId="{BA5FE4F3-CF0F-4E8E-A2A4-77A9DB821EBA}">
      <dgm:prSet/>
      <dgm:spPr/>
      <dgm:t>
        <a:bodyPr/>
        <a:lstStyle/>
        <a:p>
          <a:endParaRPr lang="en-US"/>
        </a:p>
      </dgm:t>
    </dgm:pt>
    <dgm:pt modelId="{ABEF2748-B21E-4755-A4A8-ED9A8AA4C565}" type="sibTrans" cxnId="{BA5FE4F3-CF0F-4E8E-A2A4-77A9DB821EBA}">
      <dgm:prSet/>
      <dgm:spPr/>
      <dgm:t>
        <a:bodyPr/>
        <a:lstStyle/>
        <a:p>
          <a:endParaRPr lang="en-US"/>
        </a:p>
      </dgm:t>
    </dgm:pt>
    <dgm:pt modelId="{8A747588-5E7E-4E57-B6A9-6E854C6292DA}" type="pres">
      <dgm:prSet presAssocID="{687C8E74-D95F-4747-8C9A-80433797A041}" presName="diagram" presStyleCnt="0">
        <dgm:presLayoutVars>
          <dgm:dir/>
          <dgm:resizeHandles val="exact"/>
        </dgm:presLayoutVars>
      </dgm:prSet>
      <dgm:spPr/>
    </dgm:pt>
    <dgm:pt modelId="{FD5A23C4-B356-4991-9AD9-C490E2D278EE}" type="pres">
      <dgm:prSet presAssocID="{D5632AF9-C0EF-423C-B520-BC1BD944836E}" presName="node" presStyleLbl="node1" presStyleIdx="0" presStyleCnt="5">
        <dgm:presLayoutVars>
          <dgm:bulletEnabled val="1"/>
        </dgm:presLayoutVars>
      </dgm:prSet>
      <dgm:spPr/>
    </dgm:pt>
    <dgm:pt modelId="{0114FF38-3F47-4872-98A1-BCB2AAC79A8C}" type="pres">
      <dgm:prSet presAssocID="{2A861639-2CC6-46C4-BEC0-E39EF454B199}" presName="sibTrans" presStyleCnt="0"/>
      <dgm:spPr/>
    </dgm:pt>
    <dgm:pt modelId="{5D232117-F106-4E29-A1F6-9D2074D04E3F}" type="pres">
      <dgm:prSet presAssocID="{408D8FD8-118D-4BB9-B8D0-50E19854FE9F}" presName="node" presStyleLbl="node1" presStyleIdx="1" presStyleCnt="5">
        <dgm:presLayoutVars>
          <dgm:bulletEnabled val="1"/>
        </dgm:presLayoutVars>
      </dgm:prSet>
      <dgm:spPr/>
    </dgm:pt>
    <dgm:pt modelId="{A7284951-4C0F-43F7-9892-2983CAD1876B}" type="pres">
      <dgm:prSet presAssocID="{ACC57666-B2F4-4E0D-827B-75F5E2B923FA}" presName="sibTrans" presStyleCnt="0"/>
      <dgm:spPr/>
    </dgm:pt>
    <dgm:pt modelId="{13C58373-E856-4031-80B4-D8A4511E0B11}" type="pres">
      <dgm:prSet presAssocID="{E159E5AD-AEFC-420C-A000-E058BB0716BA}" presName="node" presStyleLbl="node1" presStyleIdx="2" presStyleCnt="5">
        <dgm:presLayoutVars>
          <dgm:bulletEnabled val="1"/>
        </dgm:presLayoutVars>
      </dgm:prSet>
      <dgm:spPr/>
    </dgm:pt>
    <dgm:pt modelId="{1EBFA4E1-862B-43A4-AAFF-247964A2475C}" type="pres">
      <dgm:prSet presAssocID="{98482467-E684-4768-B4DC-1014741D5629}" presName="sibTrans" presStyleCnt="0"/>
      <dgm:spPr/>
    </dgm:pt>
    <dgm:pt modelId="{30F66E69-A496-4F36-8EB8-DE2BCCF9DE03}" type="pres">
      <dgm:prSet presAssocID="{2CD07D10-DE40-4E18-8453-9141F97BD956}" presName="node" presStyleLbl="node1" presStyleIdx="3" presStyleCnt="5">
        <dgm:presLayoutVars>
          <dgm:bulletEnabled val="1"/>
        </dgm:presLayoutVars>
      </dgm:prSet>
      <dgm:spPr/>
    </dgm:pt>
    <dgm:pt modelId="{803F5D81-1320-4C9C-A535-926F950DF9C0}" type="pres">
      <dgm:prSet presAssocID="{D139D38C-9D6F-4F11-967B-DFC0ABB2504F}" presName="sibTrans" presStyleCnt="0"/>
      <dgm:spPr/>
    </dgm:pt>
    <dgm:pt modelId="{2D68D2CA-FB16-45A1-A322-00C01F4A89A2}" type="pres">
      <dgm:prSet presAssocID="{23017075-BDAD-4576-A5DB-366494D22917}" presName="node" presStyleLbl="node1" presStyleIdx="4" presStyleCnt="5">
        <dgm:presLayoutVars>
          <dgm:bulletEnabled val="1"/>
        </dgm:presLayoutVars>
      </dgm:prSet>
      <dgm:spPr/>
    </dgm:pt>
  </dgm:ptLst>
  <dgm:cxnLst>
    <dgm:cxn modelId="{A62E770C-599F-4FD6-B396-84F8EF110761}" type="presOf" srcId="{E159E5AD-AEFC-420C-A000-E058BB0716BA}" destId="{13C58373-E856-4031-80B4-D8A4511E0B11}" srcOrd="0" destOrd="0" presId="urn:microsoft.com/office/officeart/2005/8/layout/default"/>
    <dgm:cxn modelId="{A309131B-6ADC-4786-8811-804019C94E26}" type="presOf" srcId="{D5632AF9-C0EF-423C-B520-BC1BD944836E}" destId="{FD5A23C4-B356-4991-9AD9-C490E2D278EE}" srcOrd="0" destOrd="0" presId="urn:microsoft.com/office/officeart/2005/8/layout/default"/>
    <dgm:cxn modelId="{3487E12A-364E-419B-BC2A-4E9BB4984207}" type="presOf" srcId="{687C8E74-D95F-4747-8C9A-80433797A041}" destId="{8A747588-5E7E-4E57-B6A9-6E854C6292DA}" srcOrd="0" destOrd="0" presId="urn:microsoft.com/office/officeart/2005/8/layout/default"/>
    <dgm:cxn modelId="{9D54F44B-59D2-4356-8C8F-4D588B756035}" type="presOf" srcId="{23017075-BDAD-4576-A5DB-366494D22917}" destId="{2D68D2CA-FB16-45A1-A322-00C01F4A89A2}" srcOrd="0" destOrd="0" presId="urn:microsoft.com/office/officeart/2005/8/layout/default"/>
    <dgm:cxn modelId="{2BBC228A-9277-4E91-9901-B835EBEE707C}" srcId="{687C8E74-D95F-4747-8C9A-80433797A041}" destId="{2CD07D10-DE40-4E18-8453-9141F97BD956}" srcOrd="3" destOrd="0" parTransId="{A5B0611A-7F2E-4193-A41D-2215AA768E80}" sibTransId="{D139D38C-9D6F-4F11-967B-DFC0ABB2504F}"/>
    <dgm:cxn modelId="{8658B2A4-F17F-43B7-9504-025CE78F8661}" type="presOf" srcId="{2CD07D10-DE40-4E18-8453-9141F97BD956}" destId="{30F66E69-A496-4F36-8EB8-DE2BCCF9DE03}" srcOrd="0" destOrd="0" presId="urn:microsoft.com/office/officeart/2005/8/layout/default"/>
    <dgm:cxn modelId="{7BB1A9BB-1811-486C-A18C-4AD8B6B2095C}" type="presOf" srcId="{408D8FD8-118D-4BB9-B8D0-50E19854FE9F}" destId="{5D232117-F106-4E29-A1F6-9D2074D04E3F}" srcOrd="0" destOrd="0" presId="urn:microsoft.com/office/officeart/2005/8/layout/default"/>
    <dgm:cxn modelId="{49BEC9D0-33FC-4785-8F40-B20A4DFDAB1C}" srcId="{687C8E74-D95F-4747-8C9A-80433797A041}" destId="{E159E5AD-AEFC-420C-A000-E058BB0716BA}" srcOrd="2" destOrd="0" parTransId="{293DC97D-46AC-4C9C-B62B-563290C7E324}" sibTransId="{98482467-E684-4768-B4DC-1014741D5629}"/>
    <dgm:cxn modelId="{BA5FE4F3-CF0F-4E8E-A2A4-77A9DB821EBA}" srcId="{687C8E74-D95F-4747-8C9A-80433797A041}" destId="{23017075-BDAD-4576-A5DB-366494D22917}" srcOrd="4" destOrd="0" parTransId="{A9F96FE6-841C-4165-AAF3-76558FC7D844}" sibTransId="{ABEF2748-B21E-4755-A4A8-ED9A8AA4C565}"/>
    <dgm:cxn modelId="{AC2029F7-DD4E-4669-93C9-DE38648E8A24}" srcId="{687C8E74-D95F-4747-8C9A-80433797A041}" destId="{408D8FD8-118D-4BB9-B8D0-50E19854FE9F}" srcOrd="1" destOrd="0" parTransId="{3DEA1FF7-BDDB-470A-88F2-221078533704}" sibTransId="{ACC57666-B2F4-4E0D-827B-75F5E2B923FA}"/>
    <dgm:cxn modelId="{86EC1FFD-B908-465E-B8DA-72FD89FD89CE}" srcId="{687C8E74-D95F-4747-8C9A-80433797A041}" destId="{D5632AF9-C0EF-423C-B520-BC1BD944836E}" srcOrd="0" destOrd="0" parTransId="{DF881646-F803-470E-A059-17ADE35FE8EC}" sibTransId="{2A861639-2CC6-46C4-BEC0-E39EF454B199}"/>
    <dgm:cxn modelId="{E06F604A-BB48-4B80-AB81-A0BE49FCB966}" type="presParOf" srcId="{8A747588-5E7E-4E57-B6A9-6E854C6292DA}" destId="{FD5A23C4-B356-4991-9AD9-C490E2D278EE}" srcOrd="0" destOrd="0" presId="urn:microsoft.com/office/officeart/2005/8/layout/default"/>
    <dgm:cxn modelId="{F016441B-FF01-46FB-B762-8B2E69C7BF7E}" type="presParOf" srcId="{8A747588-5E7E-4E57-B6A9-6E854C6292DA}" destId="{0114FF38-3F47-4872-98A1-BCB2AAC79A8C}" srcOrd="1" destOrd="0" presId="urn:microsoft.com/office/officeart/2005/8/layout/default"/>
    <dgm:cxn modelId="{C3427F60-D8E3-49DB-ADFF-9D241AE469B5}" type="presParOf" srcId="{8A747588-5E7E-4E57-B6A9-6E854C6292DA}" destId="{5D232117-F106-4E29-A1F6-9D2074D04E3F}" srcOrd="2" destOrd="0" presId="urn:microsoft.com/office/officeart/2005/8/layout/default"/>
    <dgm:cxn modelId="{3585C1EB-A07A-47D7-B097-163E306F90E7}" type="presParOf" srcId="{8A747588-5E7E-4E57-B6A9-6E854C6292DA}" destId="{A7284951-4C0F-43F7-9892-2983CAD1876B}" srcOrd="3" destOrd="0" presId="urn:microsoft.com/office/officeart/2005/8/layout/default"/>
    <dgm:cxn modelId="{82CC7F07-25E6-427B-9B36-37FB9C2DB581}" type="presParOf" srcId="{8A747588-5E7E-4E57-B6A9-6E854C6292DA}" destId="{13C58373-E856-4031-80B4-D8A4511E0B11}" srcOrd="4" destOrd="0" presId="urn:microsoft.com/office/officeart/2005/8/layout/default"/>
    <dgm:cxn modelId="{411A1CD3-66E6-4544-9E91-5747C24D6706}" type="presParOf" srcId="{8A747588-5E7E-4E57-B6A9-6E854C6292DA}" destId="{1EBFA4E1-862B-43A4-AAFF-247964A2475C}" srcOrd="5" destOrd="0" presId="urn:microsoft.com/office/officeart/2005/8/layout/default"/>
    <dgm:cxn modelId="{A36DF4A1-69AD-471B-8A31-1BD37C2BEC5C}" type="presParOf" srcId="{8A747588-5E7E-4E57-B6A9-6E854C6292DA}" destId="{30F66E69-A496-4F36-8EB8-DE2BCCF9DE03}" srcOrd="6" destOrd="0" presId="urn:microsoft.com/office/officeart/2005/8/layout/default"/>
    <dgm:cxn modelId="{03C2D5EC-13FF-42ED-BCC7-F1C88CB36076}" type="presParOf" srcId="{8A747588-5E7E-4E57-B6A9-6E854C6292DA}" destId="{803F5D81-1320-4C9C-A535-926F950DF9C0}" srcOrd="7" destOrd="0" presId="urn:microsoft.com/office/officeart/2005/8/layout/default"/>
    <dgm:cxn modelId="{1F6DF267-0A0C-4806-8C04-0650949C16D4}" type="presParOf" srcId="{8A747588-5E7E-4E57-B6A9-6E854C6292DA}" destId="{2D68D2CA-FB16-45A1-A322-00C01F4A89A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7C8E74-D95F-4747-8C9A-80433797A041}"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D5632AF9-C0EF-423C-B520-BC1BD944836E}">
      <dgm:prSet/>
      <dgm:spPr/>
      <dgm:t>
        <a:bodyPr/>
        <a:lstStyle/>
        <a:p>
          <a:r>
            <a:rPr lang="en-US" dirty="0"/>
            <a:t>APRIL</a:t>
          </a:r>
        </a:p>
      </dgm:t>
    </dgm:pt>
    <dgm:pt modelId="{DF881646-F803-470E-A059-17ADE35FE8EC}" type="parTrans" cxnId="{86EC1FFD-B908-465E-B8DA-72FD89FD89CE}">
      <dgm:prSet/>
      <dgm:spPr/>
      <dgm:t>
        <a:bodyPr/>
        <a:lstStyle/>
        <a:p>
          <a:endParaRPr lang="en-US"/>
        </a:p>
      </dgm:t>
    </dgm:pt>
    <dgm:pt modelId="{2A861639-2CC6-46C4-BEC0-E39EF454B199}" type="sibTrans" cxnId="{86EC1FFD-B908-465E-B8DA-72FD89FD89CE}">
      <dgm:prSet/>
      <dgm:spPr/>
      <dgm:t>
        <a:bodyPr/>
        <a:lstStyle/>
        <a:p>
          <a:endParaRPr lang="en-US"/>
        </a:p>
      </dgm:t>
    </dgm:pt>
    <dgm:pt modelId="{408D8FD8-118D-4BB9-B8D0-50E19854FE9F}">
      <dgm:prSet/>
      <dgm:spPr/>
      <dgm:t>
        <a:bodyPr/>
        <a:lstStyle/>
        <a:p>
          <a:r>
            <a:rPr lang="en-US" dirty="0"/>
            <a:t>NACDD</a:t>
          </a:r>
        </a:p>
      </dgm:t>
    </dgm:pt>
    <dgm:pt modelId="{3DEA1FF7-BDDB-470A-88F2-221078533704}" type="parTrans" cxnId="{AC2029F7-DD4E-4669-93C9-DE38648E8A24}">
      <dgm:prSet/>
      <dgm:spPr/>
      <dgm:t>
        <a:bodyPr/>
        <a:lstStyle/>
        <a:p>
          <a:endParaRPr lang="en-US"/>
        </a:p>
      </dgm:t>
    </dgm:pt>
    <dgm:pt modelId="{ACC57666-B2F4-4E0D-827B-75F5E2B923FA}" type="sibTrans" cxnId="{AC2029F7-DD4E-4669-93C9-DE38648E8A24}">
      <dgm:prSet/>
      <dgm:spPr/>
      <dgm:t>
        <a:bodyPr/>
        <a:lstStyle/>
        <a:p>
          <a:endParaRPr lang="en-US"/>
        </a:p>
      </dgm:t>
    </dgm:pt>
    <dgm:pt modelId="{E159E5AD-AEFC-420C-A000-E058BB0716BA}">
      <dgm:prSet/>
      <dgm:spPr/>
      <dgm:t>
        <a:bodyPr/>
        <a:lstStyle/>
        <a:p>
          <a:r>
            <a:rPr lang="en-US" dirty="0"/>
            <a:t>NASILC</a:t>
          </a:r>
        </a:p>
      </dgm:t>
    </dgm:pt>
    <dgm:pt modelId="{293DC97D-46AC-4C9C-B62B-563290C7E324}" type="parTrans" cxnId="{49BEC9D0-33FC-4785-8F40-B20A4DFDAB1C}">
      <dgm:prSet/>
      <dgm:spPr/>
      <dgm:t>
        <a:bodyPr/>
        <a:lstStyle/>
        <a:p>
          <a:endParaRPr lang="en-US"/>
        </a:p>
      </dgm:t>
    </dgm:pt>
    <dgm:pt modelId="{98482467-E684-4768-B4DC-1014741D5629}" type="sibTrans" cxnId="{49BEC9D0-33FC-4785-8F40-B20A4DFDAB1C}">
      <dgm:prSet/>
      <dgm:spPr/>
      <dgm:t>
        <a:bodyPr/>
        <a:lstStyle/>
        <a:p>
          <a:endParaRPr lang="en-US"/>
        </a:p>
      </dgm:t>
    </dgm:pt>
    <dgm:pt modelId="{F5C0A76D-D5AA-4A42-B24C-CCC22D10E814}">
      <dgm:prSet/>
      <dgm:spPr/>
      <dgm:t>
        <a:bodyPr/>
        <a:lstStyle/>
        <a:p>
          <a:r>
            <a:rPr lang="en-US" dirty="0"/>
            <a:t>AUCD</a:t>
          </a:r>
        </a:p>
      </dgm:t>
    </dgm:pt>
    <dgm:pt modelId="{A71D41E4-BC0B-4EE4-8930-6027D9B9A06B}" type="parTrans" cxnId="{9E96F7FC-B7CF-4F0C-B984-B3559D4369A1}">
      <dgm:prSet/>
      <dgm:spPr/>
      <dgm:t>
        <a:bodyPr/>
        <a:lstStyle/>
        <a:p>
          <a:endParaRPr lang="en-US"/>
        </a:p>
      </dgm:t>
    </dgm:pt>
    <dgm:pt modelId="{3B87A150-B728-405D-87A3-3F9D9F233CA1}" type="sibTrans" cxnId="{9E96F7FC-B7CF-4F0C-B984-B3559D4369A1}">
      <dgm:prSet/>
      <dgm:spPr/>
      <dgm:t>
        <a:bodyPr/>
        <a:lstStyle/>
        <a:p>
          <a:endParaRPr lang="en-US"/>
        </a:p>
      </dgm:t>
    </dgm:pt>
    <dgm:pt modelId="{AEF210A7-A278-4A55-950C-D0D24B4EFA93}">
      <dgm:prSet/>
      <dgm:spPr/>
      <dgm:t>
        <a:bodyPr/>
        <a:lstStyle/>
        <a:p>
          <a:r>
            <a:rPr lang="en-US" dirty="0"/>
            <a:t>ASAN</a:t>
          </a:r>
        </a:p>
      </dgm:t>
    </dgm:pt>
    <dgm:pt modelId="{25BB73D3-0669-4F18-A8E7-FD56C3D0FA94}" type="parTrans" cxnId="{F68088F9-C1BD-4316-9616-A9664A0C34FC}">
      <dgm:prSet/>
      <dgm:spPr/>
      <dgm:t>
        <a:bodyPr/>
        <a:lstStyle/>
        <a:p>
          <a:endParaRPr lang="en-US"/>
        </a:p>
      </dgm:t>
    </dgm:pt>
    <dgm:pt modelId="{E780CFD7-DC25-4D36-8951-EA41BB070BF9}" type="sibTrans" cxnId="{F68088F9-C1BD-4316-9616-A9664A0C34FC}">
      <dgm:prSet/>
      <dgm:spPr/>
      <dgm:t>
        <a:bodyPr/>
        <a:lstStyle/>
        <a:p>
          <a:endParaRPr lang="en-US"/>
        </a:p>
      </dgm:t>
    </dgm:pt>
    <dgm:pt modelId="{98A3E605-CD12-42D2-AF2F-5F92DBEC7010}">
      <dgm:prSet/>
      <dgm:spPr/>
      <dgm:t>
        <a:bodyPr/>
        <a:lstStyle/>
        <a:p>
          <a:r>
            <a:rPr lang="en-US" dirty="0"/>
            <a:t>NDRN</a:t>
          </a:r>
        </a:p>
      </dgm:t>
    </dgm:pt>
    <dgm:pt modelId="{6C5648E9-A5D2-4E40-8B16-18966455AA6A}" type="parTrans" cxnId="{104C9439-3961-4C8D-9935-96703B83557B}">
      <dgm:prSet/>
      <dgm:spPr/>
      <dgm:t>
        <a:bodyPr/>
        <a:lstStyle/>
        <a:p>
          <a:endParaRPr lang="en-US"/>
        </a:p>
      </dgm:t>
    </dgm:pt>
    <dgm:pt modelId="{6BC5BD23-C3A6-40A8-A90D-80B679C1CBFA}" type="sibTrans" cxnId="{104C9439-3961-4C8D-9935-96703B83557B}">
      <dgm:prSet/>
      <dgm:spPr/>
      <dgm:t>
        <a:bodyPr/>
        <a:lstStyle/>
        <a:p>
          <a:endParaRPr lang="en-US"/>
        </a:p>
      </dgm:t>
    </dgm:pt>
    <dgm:pt modelId="{959E9082-C318-4852-9A4A-7AED5716B705}" type="pres">
      <dgm:prSet presAssocID="{687C8E74-D95F-4747-8C9A-80433797A041}" presName="hierChild1" presStyleCnt="0">
        <dgm:presLayoutVars>
          <dgm:chPref val="1"/>
          <dgm:dir/>
          <dgm:animOne val="branch"/>
          <dgm:animLvl val="lvl"/>
          <dgm:resizeHandles/>
        </dgm:presLayoutVars>
      </dgm:prSet>
      <dgm:spPr/>
    </dgm:pt>
    <dgm:pt modelId="{95808B38-2966-4B3E-8E14-87B65FF2D71B}" type="pres">
      <dgm:prSet presAssocID="{D5632AF9-C0EF-423C-B520-BC1BD944836E}" presName="hierRoot1" presStyleCnt="0"/>
      <dgm:spPr/>
    </dgm:pt>
    <dgm:pt modelId="{88B38194-0E94-4A72-BF21-FF3F2B7C7B96}" type="pres">
      <dgm:prSet presAssocID="{D5632AF9-C0EF-423C-B520-BC1BD944836E}" presName="composite" presStyleCnt="0"/>
      <dgm:spPr/>
    </dgm:pt>
    <dgm:pt modelId="{05D88CF9-D0B9-4F44-8A42-50C328122928}" type="pres">
      <dgm:prSet presAssocID="{D5632AF9-C0EF-423C-B520-BC1BD944836E}" presName="background" presStyleLbl="node0" presStyleIdx="0" presStyleCnt="6"/>
      <dgm:spPr>
        <a:solidFill>
          <a:schemeClr val="accent2"/>
        </a:solidFill>
      </dgm:spPr>
    </dgm:pt>
    <dgm:pt modelId="{2457D8CB-03C9-4C53-9F4D-F7F045E32587}" type="pres">
      <dgm:prSet presAssocID="{D5632AF9-C0EF-423C-B520-BC1BD944836E}" presName="text" presStyleLbl="fgAcc0" presStyleIdx="0" presStyleCnt="6">
        <dgm:presLayoutVars>
          <dgm:chPref val="3"/>
        </dgm:presLayoutVars>
      </dgm:prSet>
      <dgm:spPr/>
    </dgm:pt>
    <dgm:pt modelId="{72587DB4-926A-4CBB-B66D-BBAC850719D4}" type="pres">
      <dgm:prSet presAssocID="{D5632AF9-C0EF-423C-B520-BC1BD944836E}" presName="hierChild2" presStyleCnt="0"/>
      <dgm:spPr/>
    </dgm:pt>
    <dgm:pt modelId="{CC40421A-24AF-4EAF-A6F3-0ECF3658E61C}" type="pres">
      <dgm:prSet presAssocID="{AEF210A7-A278-4A55-950C-D0D24B4EFA93}" presName="hierRoot1" presStyleCnt="0"/>
      <dgm:spPr/>
    </dgm:pt>
    <dgm:pt modelId="{86BE9B21-C8BF-4229-92F7-B74FF16076B6}" type="pres">
      <dgm:prSet presAssocID="{AEF210A7-A278-4A55-950C-D0D24B4EFA93}" presName="composite" presStyleCnt="0"/>
      <dgm:spPr/>
    </dgm:pt>
    <dgm:pt modelId="{79060D93-7302-465E-91A6-263718E2782A}" type="pres">
      <dgm:prSet presAssocID="{AEF210A7-A278-4A55-950C-D0D24B4EFA93}" presName="background" presStyleLbl="node0" presStyleIdx="1" presStyleCnt="6"/>
      <dgm:spPr>
        <a:solidFill>
          <a:schemeClr val="accent2"/>
        </a:solidFill>
      </dgm:spPr>
    </dgm:pt>
    <dgm:pt modelId="{0C71D037-8D81-4E20-ADF9-F2227E4F7485}" type="pres">
      <dgm:prSet presAssocID="{AEF210A7-A278-4A55-950C-D0D24B4EFA93}" presName="text" presStyleLbl="fgAcc0" presStyleIdx="1" presStyleCnt="6">
        <dgm:presLayoutVars>
          <dgm:chPref val="3"/>
        </dgm:presLayoutVars>
      </dgm:prSet>
      <dgm:spPr/>
    </dgm:pt>
    <dgm:pt modelId="{48DFDE1C-4B0A-4490-9D1C-58217DABDF4F}" type="pres">
      <dgm:prSet presAssocID="{AEF210A7-A278-4A55-950C-D0D24B4EFA93}" presName="hierChild2" presStyleCnt="0"/>
      <dgm:spPr/>
    </dgm:pt>
    <dgm:pt modelId="{4EFAC288-917D-48B7-9FCA-84DF9F21A94B}" type="pres">
      <dgm:prSet presAssocID="{F5C0A76D-D5AA-4A42-B24C-CCC22D10E814}" presName="hierRoot1" presStyleCnt="0"/>
      <dgm:spPr/>
    </dgm:pt>
    <dgm:pt modelId="{83D04EAD-06C0-4963-84BE-C18DE83D0F7E}" type="pres">
      <dgm:prSet presAssocID="{F5C0A76D-D5AA-4A42-B24C-CCC22D10E814}" presName="composite" presStyleCnt="0"/>
      <dgm:spPr/>
    </dgm:pt>
    <dgm:pt modelId="{2CC4E3F5-C006-43F5-8732-426DED59AD55}" type="pres">
      <dgm:prSet presAssocID="{F5C0A76D-D5AA-4A42-B24C-CCC22D10E814}" presName="background" presStyleLbl="node0" presStyleIdx="2" presStyleCnt="6"/>
      <dgm:spPr>
        <a:solidFill>
          <a:schemeClr val="accent2"/>
        </a:solidFill>
      </dgm:spPr>
    </dgm:pt>
    <dgm:pt modelId="{0F337D15-5273-4198-9B06-DDC7B795AD44}" type="pres">
      <dgm:prSet presAssocID="{F5C0A76D-D5AA-4A42-B24C-CCC22D10E814}" presName="text" presStyleLbl="fgAcc0" presStyleIdx="2" presStyleCnt="6">
        <dgm:presLayoutVars>
          <dgm:chPref val="3"/>
        </dgm:presLayoutVars>
      </dgm:prSet>
      <dgm:spPr/>
    </dgm:pt>
    <dgm:pt modelId="{1ACEBE68-C3E5-4CE4-A3D7-69E6AF362969}" type="pres">
      <dgm:prSet presAssocID="{F5C0A76D-D5AA-4A42-B24C-CCC22D10E814}" presName="hierChild2" presStyleCnt="0"/>
      <dgm:spPr/>
    </dgm:pt>
    <dgm:pt modelId="{B383BBD2-DE42-46B0-A4CE-4635E14C0643}" type="pres">
      <dgm:prSet presAssocID="{408D8FD8-118D-4BB9-B8D0-50E19854FE9F}" presName="hierRoot1" presStyleCnt="0"/>
      <dgm:spPr/>
    </dgm:pt>
    <dgm:pt modelId="{DDA6A002-79B0-4BD2-AF5E-525A9CF7B9B7}" type="pres">
      <dgm:prSet presAssocID="{408D8FD8-118D-4BB9-B8D0-50E19854FE9F}" presName="composite" presStyleCnt="0"/>
      <dgm:spPr/>
    </dgm:pt>
    <dgm:pt modelId="{3A0C6F13-7120-4290-AD56-EFAEE1871479}" type="pres">
      <dgm:prSet presAssocID="{408D8FD8-118D-4BB9-B8D0-50E19854FE9F}" presName="background" presStyleLbl="node0" presStyleIdx="3" presStyleCnt="6"/>
      <dgm:spPr>
        <a:solidFill>
          <a:schemeClr val="accent2"/>
        </a:solidFill>
      </dgm:spPr>
    </dgm:pt>
    <dgm:pt modelId="{E7113DA3-E1A7-4CE7-AE53-5783B94667A4}" type="pres">
      <dgm:prSet presAssocID="{408D8FD8-118D-4BB9-B8D0-50E19854FE9F}" presName="text" presStyleLbl="fgAcc0" presStyleIdx="3" presStyleCnt="6">
        <dgm:presLayoutVars>
          <dgm:chPref val="3"/>
        </dgm:presLayoutVars>
      </dgm:prSet>
      <dgm:spPr/>
    </dgm:pt>
    <dgm:pt modelId="{E3A704D1-DBB1-407B-9AD7-CF36FA4B6381}" type="pres">
      <dgm:prSet presAssocID="{408D8FD8-118D-4BB9-B8D0-50E19854FE9F}" presName="hierChild2" presStyleCnt="0"/>
      <dgm:spPr/>
    </dgm:pt>
    <dgm:pt modelId="{F21D4605-57E9-4122-B0C0-A650393C2FBF}" type="pres">
      <dgm:prSet presAssocID="{E159E5AD-AEFC-420C-A000-E058BB0716BA}" presName="hierRoot1" presStyleCnt="0"/>
      <dgm:spPr/>
    </dgm:pt>
    <dgm:pt modelId="{55744E3F-5533-4250-95E9-B5E44FA427C1}" type="pres">
      <dgm:prSet presAssocID="{E159E5AD-AEFC-420C-A000-E058BB0716BA}" presName="composite" presStyleCnt="0"/>
      <dgm:spPr/>
    </dgm:pt>
    <dgm:pt modelId="{112A3034-E3BC-4F4B-95CC-4F10FB56F236}" type="pres">
      <dgm:prSet presAssocID="{E159E5AD-AEFC-420C-A000-E058BB0716BA}" presName="background" presStyleLbl="node0" presStyleIdx="4" presStyleCnt="6"/>
      <dgm:spPr>
        <a:solidFill>
          <a:schemeClr val="accent2"/>
        </a:solidFill>
      </dgm:spPr>
    </dgm:pt>
    <dgm:pt modelId="{F54C9421-6B5E-44A7-9E73-A51B0AC0FF38}" type="pres">
      <dgm:prSet presAssocID="{E159E5AD-AEFC-420C-A000-E058BB0716BA}" presName="text" presStyleLbl="fgAcc0" presStyleIdx="4" presStyleCnt="6">
        <dgm:presLayoutVars>
          <dgm:chPref val="3"/>
        </dgm:presLayoutVars>
      </dgm:prSet>
      <dgm:spPr/>
    </dgm:pt>
    <dgm:pt modelId="{75FED539-BA6A-4001-93EF-0F94797AE7FB}" type="pres">
      <dgm:prSet presAssocID="{E159E5AD-AEFC-420C-A000-E058BB0716BA}" presName="hierChild2" presStyleCnt="0"/>
      <dgm:spPr/>
    </dgm:pt>
    <dgm:pt modelId="{941D09A4-D7B7-4B66-94C3-7F4FC5324CA2}" type="pres">
      <dgm:prSet presAssocID="{98A3E605-CD12-42D2-AF2F-5F92DBEC7010}" presName="hierRoot1" presStyleCnt="0"/>
      <dgm:spPr/>
    </dgm:pt>
    <dgm:pt modelId="{69F8F9A6-4D66-4723-9005-AD0CE3A2C8AE}" type="pres">
      <dgm:prSet presAssocID="{98A3E605-CD12-42D2-AF2F-5F92DBEC7010}" presName="composite" presStyleCnt="0"/>
      <dgm:spPr/>
    </dgm:pt>
    <dgm:pt modelId="{C064F3CA-B9B9-4594-9424-38D68AEF68E3}" type="pres">
      <dgm:prSet presAssocID="{98A3E605-CD12-42D2-AF2F-5F92DBEC7010}" presName="background" presStyleLbl="node0" presStyleIdx="5" presStyleCnt="6"/>
      <dgm:spPr>
        <a:solidFill>
          <a:schemeClr val="accent2"/>
        </a:solidFill>
      </dgm:spPr>
    </dgm:pt>
    <dgm:pt modelId="{5B4736B7-70E1-4E0F-8685-6183C0F2045E}" type="pres">
      <dgm:prSet presAssocID="{98A3E605-CD12-42D2-AF2F-5F92DBEC7010}" presName="text" presStyleLbl="fgAcc0" presStyleIdx="5" presStyleCnt="6">
        <dgm:presLayoutVars>
          <dgm:chPref val="3"/>
        </dgm:presLayoutVars>
      </dgm:prSet>
      <dgm:spPr/>
    </dgm:pt>
    <dgm:pt modelId="{3C650966-36FE-4873-8136-F331C0D5140F}" type="pres">
      <dgm:prSet presAssocID="{98A3E605-CD12-42D2-AF2F-5F92DBEC7010}" presName="hierChild2" presStyleCnt="0"/>
      <dgm:spPr/>
    </dgm:pt>
  </dgm:ptLst>
  <dgm:cxnLst>
    <dgm:cxn modelId="{2AD19D1D-5616-4886-B0B9-300EFB20D19E}" type="presOf" srcId="{687C8E74-D95F-4747-8C9A-80433797A041}" destId="{959E9082-C318-4852-9A4A-7AED5716B705}" srcOrd="0" destOrd="0" presId="urn:microsoft.com/office/officeart/2005/8/layout/hierarchy1"/>
    <dgm:cxn modelId="{104C9439-3961-4C8D-9935-96703B83557B}" srcId="{687C8E74-D95F-4747-8C9A-80433797A041}" destId="{98A3E605-CD12-42D2-AF2F-5F92DBEC7010}" srcOrd="5" destOrd="0" parTransId="{6C5648E9-A5D2-4E40-8B16-18966455AA6A}" sibTransId="{6BC5BD23-C3A6-40A8-A90D-80B679C1CBFA}"/>
    <dgm:cxn modelId="{52401C3C-B720-44C2-942D-C6818944ECE2}" type="presOf" srcId="{E159E5AD-AEFC-420C-A000-E058BB0716BA}" destId="{F54C9421-6B5E-44A7-9E73-A51B0AC0FF38}" srcOrd="0" destOrd="0" presId="urn:microsoft.com/office/officeart/2005/8/layout/hierarchy1"/>
    <dgm:cxn modelId="{B4E6F36A-0496-41C5-B92F-0CD40238830D}" type="presOf" srcId="{D5632AF9-C0EF-423C-B520-BC1BD944836E}" destId="{2457D8CB-03C9-4C53-9F4D-F7F045E32587}" srcOrd="0" destOrd="0" presId="urn:microsoft.com/office/officeart/2005/8/layout/hierarchy1"/>
    <dgm:cxn modelId="{43F22E74-FF71-4F47-A0B2-80B070CC2E91}" type="presOf" srcId="{408D8FD8-118D-4BB9-B8D0-50E19854FE9F}" destId="{E7113DA3-E1A7-4CE7-AE53-5783B94667A4}" srcOrd="0" destOrd="0" presId="urn:microsoft.com/office/officeart/2005/8/layout/hierarchy1"/>
    <dgm:cxn modelId="{3E816D89-F7A3-44CC-B696-EBEAE94F6851}" type="presOf" srcId="{98A3E605-CD12-42D2-AF2F-5F92DBEC7010}" destId="{5B4736B7-70E1-4E0F-8685-6183C0F2045E}" srcOrd="0" destOrd="0" presId="urn:microsoft.com/office/officeart/2005/8/layout/hierarchy1"/>
    <dgm:cxn modelId="{3B4CEAB2-3AEF-4EA5-8DB2-6D64AC937373}" type="presOf" srcId="{AEF210A7-A278-4A55-950C-D0D24B4EFA93}" destId="{0C71D037-8D81-4E20-ADF9-F2227E4F7485}" srcOrd="0" destOrd="0" presId="urn:microsoft.com/office/officeart/2005/8/layout/hierarchy1"/>
    <dgm:cxn modelId="{49BEC9D0-33FC-4785-8F40-B20A4DFDAB1C}" srcId="{687C8E74-D95F-4747-8C9A-80433797A041}" destId="{E159E5AD-AEFC-420C-A000-E058BB0716BA}" srcOrd="4" destOrd="0" parTransId="{293DC97D-46AC-4C9C-B62B-563290C7E324}" sibTransId="{98482467-E684-4768-B4DC-1014741D5629}"/>
    <dgm:cxn modelId="{060610DD-17CD-4BED-9D8C-DDD73DAC4287}" type="presOf" srcId="{F5C0A76D-D5AA-4A42-B24C-CCC22D10E814}" destId="{0F337D15-5273-4198-9B06-DDC7B795AD44}" srcOrd="0" destOrd="0" presId="urn:microsoft.com/office/officeart/2005/8/layout/hierarchy1"/>
    <dgm:cxn modelId="{AC2029F7-DD4E-4669-93C9-DE38648E8A24}" srcId="{687C8E74-D95F-4747-8C9A-80433797A041}" destId="{408D8FD8-118D-4BB9-B8D0-50E19854FE9F}" srcOrd="3" destOrd="0" parTransId="{3DEA1FF7-BDDB-470A-88F2-221078533704}" sibTransId="{ACC57666-B2F4-4E0D-827B-75F5E2B923FA}"/>
    <dgm:cxn modelId="{F68088F9-C1BD-4316-9616-A9664A0C34FC}" srcId="{687C8E74-D95F-4747-8C9A-80433797A041}" destId="{AEF210A7-A278-4A55-950C-D0D24B4EFA93}" srcOrd="1" destOrd="0" parTransId="{25BB73D3-0669-4F18-A8E7-FD56C3D0FA94}" sibTransId="{E780CFD7-DC25-4D36-8951-EA41BB070BF9}"/>
    <dgm:cxn modelId="{9E96F7FC-B7CF-4F0C-B984-B3559D4369A1}" srcId="{687C8E74-D95F-4747-8C9A-80433797A041}" destId="{F5C0A76D-D5AA-4A42-B24C-CCC22D10E814}" srcOrd="2" destOrd="0" parTransId="{A71D41E4-BC0B-4EE4-8930-6027D9B9A06B}" sibTransId="{3B87A150-B728-405D-87A3-3F9D9F233CA1}"/>
    <dgm:cxn modelId="{86EC1FFD-B908-465E-B8DA-72FD89FD89CE}" srcId="{687C8E74-D95F-4747-8C9A-80433797A041}" destId="{D5632AF9-C0EF-423C-B520-BC1BD944836E}" srcOrd="0" destOrd="0" parTransId="{DF881646-F803-470E-A059-17ADE35FE8EC}" sibTransId="{2A861639-2CC6-46C4-BEC0-E39EF454B199}"/>
    <dgm:cxn modelId="{DE9A910F-67F3-45C0-96C3-9F52C69D4D80}" type="presParOf" srcId="{959E9082-C318-4852-9A4A-7AED5716B705}" destId="{95808B38-2966-4B3E-8E14-87B65FF2D71B}" srcOrd="0" destOrd="0" presId="urn:microsoft.com/office/officeart/2005/8/layout/hierarchy1"/>
    <dgm:cxn modelId="{257B2126-69D5-4DEE-94AB-1F650E026D3C}" type="presParOf" srcId="{95808B38-2966-4B3E-8E14-87B65FF2D71B}" destId="{88B38194-0E94-4A72-BF21-FF3F2B7C7B96}" srcOrd="0" destOrd="0" presId="urn:microsoft.com/office/officeart/2005/8/layout/hierarchy1"/>
    <dgm:cxn modelId="{E550C345-7BF7-4F0D-9B74-99E392462B5E}" type="presParOf" srcId="{88B38194-0E94-4A72-BF21-FF3F2B7C7B96}" destId="{05D88CF9-D0B9-4F44-8A42-50C328122928}" srcOrd="0" destOrd="0" presId="urn:microsoft.com/office/officeart/2005/8/layout/hierarchy1"/>
    <dgm:cxn modelId="{9E73C557-2674-4652-8768-456B6F806AE6}" type="presParOf" srcId="{88B38194-0E94-4A72-BF21-FF3F2B7C7B96}" destId="{2457D8CB-03C9-4C53-9F4D-F7F045E32587}" srcOrd="1" destOrd="0" presId="urn:microsoft.com/office/officeart/2005/8/layout/hierarchy1"/>
    <dgm:cxn modelId="{79EAF2BB-446C-42BC-937C-47006BFED0FE}" type="presParOf" srcId="{95808B38-2966-4B3E-8E14-87B65FF2D71B}" destId="{72587DB4-926A-4CBB-B66D-BBAC850719D4}" srcOrd="1" destOrd="0" presId="urn:microsoft.com/office/officeart/2005/8/layout/hierarchy1"/>
    <dgm:cxn modelId="{D0D92E59-7611-4732-B678-676DFDEFBAF8}" type="presParOf" srcId="{959E9082-C318-4852-9A4A-7AED5716B705}" destId="{CC40421A-24AF-4EAF-A6F3-0ECF3658E61C}" srcOrd="1" destOrd="0" presId="urn:microsoft.com/office/officeart/2005/8/layout/hierarchy1"/>
    <dgm:cxn modelId="{191FE0D5-3EE6-4C28-9DC9-7BED5C53D924}" type="presParOf" srcId="{CC40421A-24AF-4EAF-A6F3-0ECF3658E61C}" destId="{86BE9B21-C8BF-4229-92F7-B74FF16076B6}" srcOrd="0" destOrd="0" presId="urn:microsoft.com/office/officeart/2005/8/layout/hierarchy1"/>
    <dgm:cxn modelId="{EDDA5D91-78EC-4538-BBA0-DFBA838AC544}" type="presParOf" srcId="{86BE9B21-C8BF-4229-92F7-B74FF16076B6}" destId="{79060D93-7302-465E-91A6-263718E2782A}" srcOrd="0" destOrd="0" presId="urn:microsoft.com/office/officeart/2005/8/layout/hierarchy1"/>
    <dgm:cxn modelId="{9D95C62F-9E4E-4631-B2BF-18C2FA1955CA}" type="presParOf" srcId="{86BE9B21-C8BF-4229-92F7-B74FF16076B6}" destId="{0C71D037-8D81-4E20-ADF9-F2227E4F7485}" srcOrd="1" destOrd="0" presId="urn:microsoft.com/office/officeart/2005/8/layout/hierarchy1"/>
    <dgm:cxn modelId="{24ECF820-F9FD-4A0C-98C1-6FC7E6523A14}" type="presParOf" srcId="{CC40421A-24AF-4EAF-A6F3-0ECF3658E61C}" destId="{48DFDE1C-4B0A-4490-9D1C-58217DABDF4F}" srcOrd="1" destOrd="0" presId="urn:microsoft.com/office/officeart/2005/8/layout/hierarchy1"/>
    <dgm:cxn modelId="{CE3D16A0-F0D5-4807-AABA-D4ED1003E964}" type="presParOf" srcId="{959E9082-C318-4852-9A4A-7AED5716B705}" destId="{4EFAC288-917D-48B7-9FCA-84DF9F21A94B}" srcOrd="2" destOrd="0" presId="urn:microsoft.com/office/officeart/2005/8/layout/hierarchy1"/>
    <dgm:cxn modelId="{FED88CB0-BBD1-4F9D-A74A-E28B9502878C}" type="presParOf" srcId="{4EFAC288-917D-48B7-9FCA-84DF9F21A94B}" destId="{83D04EAD-06C0-4963-84BE-C18DE83D0F7E}" srcOrd="0" destOrd="0" presId="urn:microsoft.com/office/officeart/2005/8/layout/hierarchy1"/>
    <dgm:cxn modelId="{26F439DA-56A0-4BBA-84D4-ECB23E6F40D4}" type="presParOf" srcId="{83D04EAD-06C0-4963-84BE-C18DE83D0F7E}" destId="{2CC4E3F5-C006-43F5-8732-426DED59AD55}" srcOrd="0" destOrd="0" presId="urn:microsoft.com/office/officeart/2005/8/layout/hierarchy1"/>
    <dgm:cxn modelId="{37315CF8-549A-4194-8E44-3442683A145C}" type="presParOf" srcId="{83D04EAD-06C0-4963-84BE-C18DE83D0F7E}" destId="{0F337D15-5273-4198-9B06-DDC7B795AD44}" srcOrd="1" destOrd="0" presId="urn:microsoft.com/office/officeart/2005/8/layout/hierarchy1"/>
    <dgm:cxn modelId="{795EC0F5-9E39-4F99-A4CB-B169EEB089D9}" type="presParOf" srcId="{4EFAC288-917D-48B7-9FCA-84DF9F21A94B}" destId="{1ACEBE68-C3E5-4CE4-A3D7-69E6AF362969}" srcOrd="1" destOrd="0" presId="urn:microsoft.com/office/officeart/2005/8/layout/hierarchy1"/>
    <dgm:cxn modelId="{5B66B9F2-0603-46DF-89D2-F24D1D19832F}" type="presParOf" srcId="{959E9082-C318-4852-9A4A-7AED5716B705}" destId="{B383BBD2-DE42-46B0-A4CE-4635E14C0643}" srcOrd="3" destOrd="0" presId="urn:microsoft.com/office/officeart/2005/8/layout/hierarchy1"/>
    <dgm:cxn modelId="{FF18C886-8EA1-4E6A-BCB4-C0227DB45949}" type="presParOf" srcId="{B383BBD2-DE42-46B0-A4CE-4635E14C0643}" destId="{DDA6A002-79B0-4BD2-AF5E-525A9CF7B9B7}" srcOrd="0" destOrd="0" presId="urn:microsoft.com/office/officeart/2005/8/layout/hierarchy1"/>
    <dgm:cxn modelId="{0E6EF2FF-0E1D-4EC4-95E9-5CB0B58C598F}" type="presParOf" srcId="{DDA6A002-79B0-4BD2-AF5E-525A9CF7B9B7}" destId="{3A0C6F13-7120-4290-AD56-EFAEE1871479}" srcOrd="0" destOrd="0" presId="urn:microsoft.com/office/officeart/2005/8/layout/hierarchy1"/>
    <dgm:cxn modelId="{C232D185-09DD-4972-8631-FB9218E6BE70}" type="presParOf" srcId="{DDA6A002-79B0-4BD2-AF5E-525A9CF7B9B7}" destId="{E7113DA3-E1A7-4CE7-AE53-5783B94667A4}" srcOrd="1" destOrd="0" presId="urn:microsoft.com/office/officeart/2005/8/layout/hierarchy1"/>
    <dgm:cxn modelId="{53E72A7A-5C6D-410A-BDA4-683D10D90214}" type="presParOf" srcId="{B383BBD2-DE42-46B0-A4CE-4635E14C0643}" destId="{E3A704D1-DBB1-407B-9AD7-CF36FA4B6381}" srcOrd="1" destOrd="0" presId="urn:microsoft.com/office/officeart/2005/8/layout/hierarchy1"/>
    <dgm:cxn modelId="{933439FA-DADB-494B-9035-0E5734F81221}" type="presParOf" srcId="{959E9082-C318-4852-9A4A-7AED5716B705}" destId="{F21D4605-57E9-4122-B0C0-A650393C2FBF}" srcOrd="4" destOrd="0" presId="urn:microsoft.com/office/officeart/2005/8/layout/hierarchy1"/>
    <dgm:cxn modelId="{D2019741-0D50-490B-95CE-E04D765DEF72}" type="presParOf" srcId="{F21D4605-57E9-4122-B0C0-A650393C2FBF}" destId="{55744E3F-5533-4250-95E9-B5E44FA427C1}" srcOrd="0" destOrd="0" presId="urn:microsoft.com/office/officeart/2005/8/layout/hierarchy1"/>
    <dgm:cxn modelId="{103C9863-DC85-4AA2-88A4-F83A2263E523}" type="presParOf" srcId="{55744E3F-5533-4250-95E9-B5E44FA427C1}" destId="{112A3034-E3BC-4F4B-95CC-4F10FB56F236}" srcOrd="0" destOrd="0" presId="urn:microsoft.com/office/officeart/2005/8/layout/hierarchy1"/>
    <dgm:cxn modelId="{05F8F6EF-B4AC-4C38-8656-B1A541E49A24}" type="presParOf" srcId="{55744E3F-5533-4250-95E9-B5E44FA427C1}" destId="{F54C9421-6B5E-44A7-9E73-A51B0AC0FF38}" srcOrd="1" destOrd="0" presId="urn:microsoft.com/office/officeart/2005/8/layout/hierarchy1"/>
    <dgm:cxn modelId="{39FE48F6-B637-419E-A2BB-1BD56C520EA7}" type="presParOf" srcId="{F21D4605-57E9-4122-B0C0-A650393C2FBF}" destId="{75FED539-BA6A-4001-93EF-0F94797AE7FB}" srcOrd="1" destOrd="0" presId="urn:microsoft.com/office/officeart/2005/8/layout/hierarchy1"/>
    <dgm:cxn modelId="{1AA6DC88-24C7-4B06-9D46-0655B3F1B29F}" type="presParOf" srcId="{959E9082-C318-4852-9A4A-7AED5716B705}" destId="{941D09A4-D7B7-4B66-94C3-7F4FC5324CA2}" srcOrd="5" destOrd="0" presId="urn:microsoft.com/office/officeart/2005/8/layout/hierarchy1"/>
    <dgm:cxn modelId="{BF03C0A7-9011-4790-B117-300E19EE10A1}" type="presParOf" srcId="{941D09A4-D7B7-4B66-94C3-7F4FC5324CA2}" destId="{69F8F9A6-4D66-4723-9005-AD0CE3A2C8AE}" srcOrd="0" destOrd="0" presId="urn:microsoft.com/office/officeart/2005/8/layout/hierarchy1"/>
    <dgm:cxn modelId="{C3F0718C-D4D6-434C-A561-59B24F49DFF2}" type="presParOf" srcId="{69F8F9A6-4D66-4723-9005-AD0CE3A2C8AE}" destId="{C064F3CA-B9B9-4594-9424-38D68AEF68E3}" srcOrd="0" destOrd="0" presId="urn:microsoft.com/office/officeart/2005/8/layout/hierarchy1"/>
    <dgm:cxn modelId="{778709B8-833D-4359-BE18-67A72A6E6518}" type="presParOf" srcId="{69F8F9A6-4D66-4723-9005-AD0CE3A2C8AE}" destId="{5B4736B7-70E1-4E0F-8685-6183C0F2045E}" srcOrd="1" destOrd="0" presId="urn:microsoft.com/office/officeart/2005/8/layout/hierarchy1"/>
    <dgm:cxn modelId="{3F840C8B-0C63-4F0B-9483-790F55936143}" type="presParOf" srcId="{941D09A4-D7B7-4B66-94C3-7F4FC5324CA2}" destId="{3C650966-36FE-4873-8136-F331C0D5140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54AB27-78EA-4589-867B-E63D513EF5A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8A33B180-3B6D-4707-A3D2-313807A15C39}">
      <dgm:prSet/>
      <dgm:spPr>
        <a:solidFill>
          <a:schemeClr val="accent2"/>
        </a:solidFill>
      </dgm:spPr>
      <dgm:t>
        <a:bodyPr/>
        <a:lstStyle/>
        <a:p>
          <a:r>
            <a:rPr lang="en-US" dirty="0"/>
            <a:t>Collect and organize existing informational and training resources related to the HCBS regulation for use in training and technical assistance.</a:t>
          </a:r>
        </a:p>
      </dgm:t>
      <dgm:extLst>
        <a:ext uri="{E40237B7-FDA0-4F09-8148-C483321AD2D9}">
          <dgm14:cNvPr xmlns:dgm14="http://schemas.microsoft.com/office/drawing/2010/diagram" id="0" name="" descr="•Collect and organize existing informational and training resources related to the HCBS regulation for use in training and technical assistance.&#10;•Facilitate the lead organizations for the P&amp;A network, CILS, DD Council and UCEDs, ASAN and SARTAC to plan and support advocacy efforts that will feedback to the state and CMS regarding the State Transition Plan and the state’s efforts to implement the HCBS settings rule. &#10;•Provide guidance on organizing cross disability efforts&#10;•Provide guidance on prioritizing stakeholder feedback&#10;•Assist in identifying training materials appropriate for the groups&#10;•Provide guidance on developing capacity among self-advocates and families to engage meaningfully in stakeholder feedback and surfacing issues the individuals in the state experience&#10;"/>
        </a:ext>
      </dgm:extLst>
    </dgm:pt>
    <dgm:pt modelId="{1A4BC6E6-0E7A-463A-BDC3-008EA9FBE42E}" type="parTrans" cxnId="{36119D94-3D9C-4100-B669-FFF3D733B097}">
      <dgm:prSet/>
      <dgm:spPr/>
      <dgm:t>
        <a:bodyPr/>
        <a:lstStyle/>
        <a:p>
          <a:endParaRPr lang="en-US"/>
        </a:p>
      </dgm:t>
    </dgm:pt>
    <dgm:pt modelId="{D6A8F58B-1777-4FBD-8152-FD62BD8BDC92}" type="sibTrans" cxnId="{36119D94-3D9C-4100-B669-FFF3D733B097}">
      <dgm:prSet/>
      <dgm:spPr/>
      <dgm:t>
        <a:bodyPr/>
        <a:lstStyle/>
        <a:p>
          <a:endParaRPr lang="en-US"/>
        </a:p>
      </dgm:t>
    </dgm:pt>
    <dgm:pt modelId="{8477E5AD-60A1-46C2-BCC0-9470E16EFBDA}">
      <dgm:prSet custT="1"/>
      <dgm:spPr>
        <a:solidFill>
          <a:srgbClr val="BF202F"/>
        </a:solidFill>
        <a:ln>
          <a:noFill/>
        </a:ln>
        <a:effectLst/>
      </dgm:spPr>
      <dgm:t>
        <a:bodyPr spcFirstLastPara="0" vert="horz" wrap="square" lIns="60960" tIns="60960" rIns="60960" bIns="60960" numCol="1" spcCol="1270" anchor="ctr" anchorCtr="0"/>
        <a:lstStyle/>
        <a:p>
          <a:r>
            <a:rPr lang="en-US" sz="1600" kern="1200" dirty="0"/>
            <a:t>Facilitate the lead organizations for the P&amp;A network, CILS, DD Council and UCEDs, ASAN and SARTAC to plan and </a:t>
          </a:r>
          <a:r>
            <a:rPr lang="en-US" sz="1600" kern="1200" dirty="0">
              <a:solidFill>
                <a:prstClr val="white"/>
              </a:solidFill>
              <a:latin typeface="Calibri"/>
              <a:ea typeface="+mn-ea"/>
              <a:cs typeface="+mn-cs"/>
            </a:rPr>
            <a:t>support</a:t>
          </a:r>
          <a:r>
            <a:rPr lang="en-US" sz="1600" kern="1200" dirty="0"/>
            <a:t> advocacy efforts that will feedback to the state and CMS regarding the State Transition Plan and the state’s efforts to implement the HCBS settings rule. </a:t>
          </a:r>
        </a:p>
      </dgm:t>
      <dgm:extLst>
        <a:ext uri="{E40237B7-FDA0-4F09-8148-C483321AD2D9}">
          <dgm14:cNvPr xmlns:dgm14="http://schemas.microsoft.com/office/drawing/2010/diagram" id="0" name="" descr="•Collect and organize existing informational and training resources related to the HCBS regulation for use in training and technical assistance.&#10;•Facilitate the lead organizations for the P&amp;A network, CILS, DD Council and UCEDs, ASAN and SARTAC to plan and support advocacy efforts that will feedback to the state and CMS regarding the State Transition Plan and the state’s efforts to implement the HCBS settings rule. &#10;•Provide guidance on organizing cross disability efforts&#10;•Provide guidance on prioritizing stakeholder feedback&#10;•Assist in identifying training materials appropriate for the groups&#10;•Provide guidance on developing capacity among self-advocates and families to engage meaningfully in stakeholder feedback and surfacing issues the individuals in the state experience&#10;"/>
        </a:ext>
      </dgm:extLst>
    </dgm:pt>
    <dgm:pt modelId="{8F025CCA-BA00-4911-93C5-A07D5264D0FA}" type="parTrans" cxnId="{A0ADE47E-A2BD-456F-923E-5719D1BDE3BF}">
      <dgm:prSet/>
      <dgm:spPr/>
      <dgm:t>
        <a:bodyPr/>
        <a:lstStyle/>
        <a:p>
          <a:endParaRPr lang="en-US"/>
        </a:p>
      </dgm:t>
    </dgm:pt>
    <dgm:pt modelId="{7F50F043-0004-4198-BBFB-796168E4204D}" type="sibTrans" cxnId="{A0ADE47E-A2BD-456F-923E-5719D1BDE3BF}">
      <dgm:prSet/>
      <dgm:spPr/>
      <dgm:t>
        <a:bodyPr/>
        <a:lstStyle/>
        <a:p>
          <a:endParaRPr lang="en-US"/>
        </a:p>
      </dgm:t>
    </dgm:pt>
    <dgm:pt modelId="{B805DD84-8B26-4B0A-B2D4-0247A53E1E87}">
      <dgm:prSet custT="1"/>
      <dgm:spPr>
        <a:solidFill>
          <a:schemeClr val="accent2"/>
        </a:solidFill>
      </dgm:spPr>
      <dgm:t>
        <a:bodyPr/>
        <a:lstStyle/>
        <a:p>
          <a:r>
            <a:rPr lang="en-US" sz="1800" kern="1200" dirty="0"/>
            <a:t>Provide </a:t>
          </a:r>
          <a:r>
            <a:rPr lang="en-US" sz="1600" kern="1200" dirty="0">
              <a:solidFill>
                <a:prstClr val="white"/>
              </a:solidFill>
              <a:latin typeface="Calibri"/>
              <a:ea typeface="+mn-ea"/>
              <a:cs typeface="+mn-cs"/>
            </a:rPr>
            <a:t>guidance</a:t>
          </a:r>
          <a:r>
            <a:rPr lang="en-US" sz="1800" kern="1200" dirty="0"/>
            <a:t> on organizing cross disability efforts</a:t>
          </a:r>
        </a:p>
      </dgm:t>
      <dgm:extLst>
        <a:ext uri="{E40237B7-FDA0-4F09-8148-C483321AD2D9}">
          <dgm14:cNvPr xmlns:dgm14="http://schemas.microsoft.com/office/drawing/2010/diagram" id="0" name="" descr="•Collect and organize existing informational and training resources related to the HCBS regulation for use in training and technical assistance.&#10;•Facilitate the lead organizations for the P&amp;A network, CILS, DD Council and UCEDs, ASAN and SARTAC to plan and support advocacy efforts that will feedback to the state and CMS regarding the State Transition Plan and the state’s efforts to implement the HCBS settings rule. &#10;•Provide guidance on organizing cross disability efforts&#10;•Provide guidance on prioritizing stakeholder feedback&#10;•Assist in identifying training materials appropriate for the groups&#10;•Provide guidance on developing capacity among self-advocates and families to engage meaningfully in stakeholder feedback and surfacing issues the individuals in the state experience&#10;"/>
        </a:ext>
      </dgm:extLst>
    </dgm:pt>
    <dgm:pt modelId="{0DD1E671-784B-4720-AC0E-D95F3921DB91}" type="parTrans" cxnId="{3AF47B16-054B-458D-9CD9-D145F0B08DC3}">
      <dgm:prSet/>
      <dgm:spPr/>
      <dgm:t>
        <a:bodyPr/>
        <a:lstStyle/>
        <a:p>
          <a:endParaRPr lang="en-US"/>
        </a:p>
      </dgm:t>
    </dgm:pt>
    <dgm:pt modelId="{11631C36-4B7D-400D-8A6D-A5DDF86AD827}" type="sibTrans" cxnId="{3AF47B16-054B-458D-9CD9-D145F0B08DC3}">
      <dgm:prSet/>
      <dgm:spPr/>
      <dgm:t>
        <a:bodyPr/>
        <a:lstStyle/>
        <a:p>
          <a:endParaRPr lang="en-US"/>
        </a:p>
      </dgm:t>
    </dgm:pt>
    <dgm:pt modelId="{B7240505-80DF-47BC-B4C2-8D2B9B008027}">
      <dgm:prSet/>
      <dgm:spPr>
        <a:solidFill>
          <a:schemeClr val="accent2"/>
        </a:solidFill>
      </dgm:spPr>
      <dgm:t>
        <a:bodyPr/>
        <a:lstStyle/>
        <a:p>
          <a:r>
            <a:rPr lang="en-US" dirty="0"/>
            <a:t>Provide guidance on prioritizing stakeholder feedback</a:t>
          </a:r>
        </a:p>
      </dgm:t>
      <dgm:extLst>
        <a:ext uri="{E40237B7-FDA0-4F09-8148-C483321AD2D9}">
          <dgm14:cNvPr xmlns:dgm14="http://schemas.microsoft.com/office/drawing/2010/diagram" id="0" name="" descr="•Collect and organize existing informational and training resources related to the HCBS regulation for use in training and technical assistance.&#10;•Facilitate the lead organizations for the P&amp;A network, CILS, DD Council and UCEDs, ASAN and SARTAC to plan and support advocacy efforts that will feedback to the state and CMS regarding the State Transition Plan and the state’s efforts to implement the HCBS settings rule. &#10;•Provide guidance on organizing cross disability efforts&#10;•Provide guidance on prioritizing stakeholder feedback&#10;•Assist in identifying training materials appropriate for the groups&#10;•Provide guidance on developing capacity among self-advocates and families to engage meaningfully in stakeholder feedback and surfacing issues the individuals in the state experience&#10;"/>
        </a:ext>
      </dgm:extLst>
    </dgm:pt>
    <dgm:pt modelId="{F7BEE9F1-B3F9-42B5-9F7C-23D27E03E151}" type="parTrans" cxnId="{97B9793F-34EF-4EA6-B43B-20F469D0A238}">
      <dgm:prSet/>
      <dgm:spPr/>
      <dgm:t>
        <a:bodyPr/>
        <a:lstStyle/>
        <a:p>
          <a:endParaRPr lang="en-US"/>
        </a:p>
      </dgm:t>
    </dgm:pt>
    <dgm:pt modelId="{444D4729-E5FF-45CC-809C-338905493B92}" type="sibTrans" cxnId="{97B9793F-34EF-4EA6-B43B-20F469D0A238}">
      <dgm:prSet/>
      <dgm:spPr/>
      <dgm:t>
        <a:bodyPr/>
        <a:lstStyle/>
        <a:p>
          <a:endParaRPr lang="en-US"/>
        </a:p>
      </dgm:t>
    </dgm:pt>
    <dgm:pt modelId="{D0CB86B0-F6B8-4852-A0BA-08C60AD2323D}">
      <dgm:prSet/>
      <dgm:spPr>
        <a:solidFill>
          <a:schemeClr val="accent2"/>
        </a:solidFill>
      </dgm:spPr>
      <dgm:t>
        <a:bodyPr/>
        <a:lstStyle/>
        <a:p>
          <a:r>
            <a:rPr lang="en-US" dirty="0"/>
            <a:t>Assist in identifying training materials appropriate for the groups</a:t>
          </a:r>
        </a:p>
      </dgm:t>
      <dgm:extLst>
        <a:ext uri="{E40237B7-FDA0-4F09-8148-C483321AD2D9}">
          <dgm14:cNvPr xmlns:dgm14="http://schemas.microsoft.com/office/drawing/2010/diagram" id="0" name="" descr="•Collect and organize existing informational and training resources related to the HCBS regulation for use in training and technical assistance.&#10;•Facilitate the lead organizations for the P&amp;A network, CILS, DD Council and UCEDs, ASAN and SARTAC to plan and support advocacy efforts that will feedback to the state and CMS regarding the State Transition Plan and the state’s efforts to implement the HCBS settings rule. &#10;•Provide guidance on organizing cross disability efforts&#10;•Provide guidance on prioritizing stakeholder feedback&#10;•Assist in identifying training materials appropriate for the groups&#10;•Provide guidance on developing capacity among self-advocates and families to engage meaningfully in stakeholder feedback and surfacing issues the individuals in the state experience&#10;"/>
        </a:ext>
      </dgm:extLst>
    </dgm:pt>
    <dgm:pt modelId="{38DF803C-C7C2-47D0-8B81-DC95B4AA872E}" type="parTrans" cxnId="{492FFFAC-95A1-49E2-8097-16418E121D8F}">
      <dgm:prSet/>
      <dgm:spPr/>
      <dgm:t>
        <a:bodyPr/>
        <a:lstStyle/>
        <a:p>
          <a:endParaRPr lang="en-US"/>
        </a:p>
      </dgm:t>
    </dgm:pt>
    <dgm:pt modelId="{75060584-328B-4FBA-8DEF-2138B0BA300B}" type="sibTrans" cxnId="{492FFFAC-95A1-49E2-8097-16418E121D8F}">
      <dgm:prSet/>
      <dgm:spPr/>
      <dgm:t>
        <a:bodyPr/>
        <a:lstStyle/>
        <a:p>
          <a:endParaRPr lang="en-US"/>
        </a:p>
      </dgm:t>
    </dgm:pt>
    <dgm:pt modelId="{D3EF717D-8899-4B1C-A51C-C567155FEB15}">
      <dgm:prSet custT="1"/>
      <dgm:spPr>
        <a:solidFill>
          <a:srgbClr val="BF202F"/>
        </a:solidFill>
        <a:ln>
          <a:noFill/>
        </a:ln>
        <a:effectLst/>
      </dgm:spPr>
      <dgm:t>
        <a:bodyPr spcFirstLastPara="0" vert="horz" wrap="square" lIns="68580" tIns="68580" rIns="68580" bIns="68580" numCol="1" spcCol="1270" anchor="ctr" anchorCtr="0"/>
        <a:lstStyle/>
        <a:p>
          <a:r>
            <a:rPr lang="en-US" sz="1800" kern="1200" dirty="0"/>
            <a:t>Provide guidance on developing capacity among </a:t>
          </a:r>
          <a:r>
            <a:rPr lang="en-US" sz="1800" kern="1200" dirty="0">
              <a:solidFill>
                <a:prstClr val="white"/>
              </a:solidFill>
              <a:latin typeface="Calibri"/>
              <a:ea typeface="+mn-ea"/>
              <a:cs typeface="+mn-cs"/>
            </a:rPr>
            <a:t>self-advocates</a:t>
          </a:r>
          <a:r>
            <a:rPr lang="en-US" sz="1800" kern="1200" dirty="0"/>
            <a:t> and families to engage meaningfully in stakeholder feedback and surfacing issues the individuals in the state experience</a:t>
          </a:r>
        </a:p>
      </dgm:t>
      <dgm:extLst>
        <a:ext uri="{E40237B7-FDA0-4F09-8148-C483321AD2D9}">
          <dgm14:cNvPr xmlns:dgm14="http://schemas.microsoft.com/office/drawing/2010/diagram" id="0" name="" descr="•Collect and organize existing informational and training resources related to the HCBS regulation for use in training and technical assistance.&#10;•Facilitate the lead organizations for the P&amp;A network, CILS, DD Council and UCEDs, ASAN and SARTAC to plan and support advocacy efforts that will feedback to the state and CMS regarding the State Transition Plan and the state’s efforts to implement the HCBS settings rule. &#10;•Provide guidance on organizing cross disability efforts&#10;•Provide guidance on prioritizing stakeholder feedback&#10;•Assist in identifying training materials appropriate for the groups&#10;•Provide guidance on developing capacity among self-advocates and families to engage meaningfully in stakeholder feedback and surfacing issues the individuals in the state experience&#10;"/>
        </a:ext>
      </dgm:extLst>
    </dgm:pt>
    <dgm:pt modelId="{A4FE788C-2C36-48DD-8EA6-A926B10FF97E}" type="parTrans" cxnId="{181D2092-0B9B-4D75-9A8E-9CB83690C8E5}">
      <dgm:prSet/>
      <dgm:spPr/>
      <dgm:t>
        <a:bodyPr/>
        <a:lstStyle/>
        <a:p>
          <a:endParaRPr lang="en-US"/>
        </a:p>
      </dgm:t>
    </dgm:pt>
    <dgm:pt modelId="{2887DC59-A338-4424-9443-D66B37E572FB}" type="sibTrans" cxnId="{181D2092-0B9B-4D75-9A8E-9CB83690C8E5}">
      <dgm:prSet/>
      <dgm:spPr/>
      <dgm:t>
        <a:bodyPr/>
        <a:lstStyle/>
        <a:p>
          <a:endParaRPr lang="en-US"/>
        </a:p>
      </dgm:t>
    </dgm:pt>
    <dgm:pt modelId="{A327F5CE-EADA-42CE-A166-9239A35CE90A}" type="pres">
      <dgm:prSet presAssocID="{F154AB27-78EA-4589-867B-E63D513EF5A8}" presName="diagram" presStyleCnt="0">
        <dgm:presLayoutVars>
          <dgm:dir/>
          <dgm:resizeHandles val="exact"/>
        </dgm:presLayoutVars>
      </dgm:prSet>
      <dgm:spPr/>
    </dgm:pt>
    <dgm:pt modelId="{AAA92E98-2498-4BE4-AACE-39EBDE59A309}" type="pres">
      <dgm:prSet presAssocID="{8A33B180-3B6D-4707-A3D2-313807A15C39}" presName="node" presStyleLbl="node1" presStyleIdx="0" presStyleCnt="6" custLinFactNeighborX="-240">
        <dgm:presLayoutVars>
          <dgm:bulletEnabled val="1"/>
        </dgm:presLayoutVars>
      </dgm:prSet>
      <dgm:spPr/>
    </dgm:pt>
    <dgm:pt modelId="{DE55EF2F-3E13-45DD-A80C-4CB7C0EC0056}" type="pres">
      <dgm:prSet presAssocID="{D6A8F58B-1777-4FBD-8152-FD62BD8BDC92}" presName="sibTrans" presStyleCnt="0"/>
      <dgm:spPr/>
    </dgm:pt>
    <dgm:pt modelId="{46D3ACA0-9822-46BD-8B63-916AC0F23F93}" type="pres">
      <dgm:prSet presAssocID="{8477E5AD-60A1-46C2-BCC0-9470E16EFBDA}" presName="node" presStyleLbl="node1" presStyleIdx="1" presStyleCnt="6">
        <dgm:presLayoutVars>
          <dgm:bulletEnabled val="1"/>
        </dgm:presLayoutVars>
      </dgm:prSet>
      <dgm:spPr>
        <a:xfrm>
          <a:off x="3538668" y="438962"/>
          <a:ext cx="3216971" cy="1930182"/>
        </a:xfrm>
        <a:prstGeom prst="rect">
          <a:avLst/>
        </a:prstGeom>
      </dgm:spPr>
    </dgm:pt>
    <dgm:pt modelId="{478CD5EE-D739-4604-BF08-89F125853112}" type="pres">
      <dgm:prSet presAssocID="{7F50F043-0004-4198-BBFB-796168E4204D}" presName="sibTrans" presStyleCnt="0"/>
      <dgm:spPr/>
    </dgm:pt>
    <dgm:pt modelId="{13EC53B7-3A8F-4433-90D6-3AC22B8D8680}" type="pres">
      <dgm:prSet presAssocID="{B805DD84-8B26-4B0A-B2D4-0247A53E1E87}" presName="node" presStyleLbl="node1" presStyleIdx="2" presStyleCnt="6">
        <dgm:presLayoutVars>
          <dgm:bulletEnabled val="1"/>
        </dgm:presLayoutVars>
      </dgm:prSet>
      <dgm:spPr/>
    </dgm:pt>
    <dgm:pt modelId="{127F8917-A8AB-4F80-A64B-6A76B89063B7}" type="pres">
      <dgm:prSet presAssocID="{11631C36-4B7D-400D-8A6D-A5DDF86AD827}" presName="sibTrans" presStyleCnt="0"/>
      <dgm:spPr/>
    </dgm:pt>
    <dgm:pt modelId="{891E9AE0-B350-407C-B389-52CC815E216D}" type="pres">
      <dgm:prSet presAssocID="{B7240505-80DF-47BC-B4C2-8D2B9B008027}" presName="node" presStyleLbl="node1" presStyleIdx="3" presStyleCnt="6">
        <dgm:presLayoutVars>
          <dgm:bulletEnabled val="1"/>
        </dgm:presLayoutVars>
      </dgm:prSet>
      <dgm:spPr/>
    </dgm:pt>
    <dgm:pt modelId="{5A116F41-2169-4A42-BA99-8034ECFE7AB0}" type="pres">
      <dgm:prSet presAssocID="{444D4729-E5FF-45CC-809C-338905493B92}" presName="sibTrans" presStyleCnt="0"/>
      <dgm:spPr/>
    </dgm:pt>
    <dgm:pt modelId="{8870DE13-2E50-4B9F-8572-423C331653FE}" type="pres">
      <dgm:prSet presAssocID="{D0CB86B0-F6B8-4852-A0BA-08C60AD2323D}" presName="node" presStyleLbl="node1" presStyleIdx="4" presStyleCnt="6">
        <dgm:presLayoutVars>
          <dgm:bulletEnabled val="1"/>
        </dgm:presLayoutVars>
      </dgm:prSet>
      <dgm:spPr/>
    </dgm:pt>
    <dgm:pt modelId="{C0504321-E272-4359-BE41-BEE19FA88AC0}" type="pres">
      <dgm:prSet presAssocID="{75060584-328B-4FBA-8DEF-2138B0BA300B}" presName="sibTrans" presStyleCnt="0"/>
      <dgm:spPr/>
    </dgm:pt>
    <dgm:pt modelId="{9FD85294-5834-4A75-8219-CA84F1AE3398}" type="pres">
      <dgm:prSet presAssocID="{D3EF717D-8899-4B1C-A51C-C567155FEB15}" presName="node" presStyleLbl="node1" presStyleIdx="5" presStyleCnt="6">
        <dgm:presLayoutVars>
          <dgm:bulletEnabled val="1"/>
        </dgm:presLayoutVars>
      </dgm:prSet>
      <dgm:spPr>
        <a:xfrm>
          <a:off x="7077336" y="2690842"/>
          <a:ext cx="3216971" cy="1930182"/>
        </a:xfrm>
        <a:prstGeom prst="rect">
          <a:avLst/>
        </a:prstGeom>
      </dgm:spPr>
    </dgm:pt>
  </dgm:ptLst>
  <dgm:cxnLst>
    <dgm:cxn modelId="{897C5906-6F38-4D58-A30F-F425DF83E77D}" type="presOf" srcId="{D3EF717D-8899-4B1C-A51C-C567155FEB15}" destId="{9FD85294-5834-4A75-8219-CA84F1AE3398}" srcOrd="0" destOrd="0" presId="urn:microsoft.com/office/officeart/2005/8/layout/default"/>
    <dgm:cxn modelId="{3AF47B16-054B-458D-9CD9-D145F0B08DC3}" srcId="{F154AB27-78EA-4589-867B-E63D513EF5A8}" destId="{B805DD84-8B26-4B0A-B2D4-0247A53E1E87}" srcOrd="2" destOrd="0" parTransId="{0DD1E671-784B-4720-AC0E-D95F3921DB91}" sibTransId="{11631C36-4B7D-400D-8A6D-A5DDF86AD827}"/>
    <dgm:cxn modelId="{97B9793F-34EF-4EA6-B43B-20F469D0A238}" srcId="{F154AB27-78EA-4589-867B-E63D513EF5A8}" destId="{B7240505-80DF-47BC-B4C2-8D2B9B008027}" srcOrd="3" destOrd="0" parTransId="{F7BEE9F1-B3F9-42B5-9F7C-23D27E03E151}" sibTransId="{444D4729-E5FF-45CC-809C-338905493B92}"/>
    <dgm:cxn modelId="{B9B03F42-3FFB-4A94-8036-2A18000BCEA0}" type="presOf" srcId="{8477E5AD-60A1-46C2-BCC0-9470E16EFBDA}" destId="{46D3ACA0-9822-46BD-8B63-916AC0F23F93}" srcOrd="0" destOrd="0" presId="urn:microsoft.com/office/officeart/2005/8/layout/default"/>
    <dgm:cxn modelId="{7FE74E79-9F96-4E95-A6FF-54ABCD4BADD0}" type="presOf" srcId="{F154AB27-78EA-4589-867B-E63D513EF5A8}" destId="{A327F5CE-EADA-42CE-A166-9239A35CE90A}" srcOrd="0" destOrd="0" presId="urn:microsoft.com/office/officeart/2005/8/layout/default"/>
    <dgm:cxn modelId="{A0ADE47E-A2BD-456F-923E-5719D1BDE3BF}" srcId="{F154AB27-78EA-4589-867B-E63D513EF5A8}" destId="{8477E5AD-60A1-46C2-BCC0-9470E16EFBDA}" srcOrd="1" destOrd="0" parTransId="{8F025CCA-BA00-4911-93C5-A07D5264D0FA}" sibTransId="{7F50F043-0004-4198-BBFB-796168E4204D}"/>
    <dgm:cxn modelId="{0B488D89-2336-4BDB-9446-167DD91F44FE}" type="presOf" srcId="{B805DD84-8B26-4B0A-B2D4-0247A53E1E87}" destId="{13EC53B7-3A8F-4433-90D6-3AC22B8D8680}" srcOrd="0" destOrd="0" presId="urn:microsoft.com/office/officeart/2005/8/layout/default"/>
    <dgm:cxn modelId="{181D2092-0B9B-4D75-9A8E-9CB83690C8E5}" srcId="{F154AB27-78EA-4589-867B-E63D513EF5A8}" destId="{D3EF717D-8899-4B1C-A51C-C567155FEB15}" srcOrd="5" destOrd="0" parTransId="{A4FE788C-2C36-48DD-8EA6-A926B10FF97E}" sibTransId="{2887DC59-A338-4424-9443-D66B37E572FB}"/>
    <dgm:cxn modelId="{36119D94-3D9C-4100-B669-FFF3D733B097}" srcId="{F154AB27-78EA-4589-867B-E63D513EF5A8}" destId="{8A33B180-3B6D-4707-A3D2-313807A15C39}" srcOrd="0" destOrd="0" parTransId="{1A4BC6E6-0E7A-463A-BDC3-008EA9FBE42E}" sibTransId="{D6A8F58B-1777-4FBD-8152-FD62BD8BDC92}"/>
    <dgm:cxn modelId="{4DC22DA0-13E7-4436-B9EB-66A9B98483C4}" type="presOf" srcId="{B7240505-80DF-47BC-B4C2-8D2B9B008027}" destId="{891E9AE0-B350-407C-B389-52CC815E216D}" srcOrd="0" destOrd="0" presId="urn:microsoft.com/office/officeart/2005/8/layout/default"/>
    <dgm:cxn modelId="{492FFFAC-95A1-49E2-8097-16418E121D8F}" srcId="{F154AB27-78EA-4589-867B-E63D513EF5A8}" destId="{D0CB86B0-F6B8-4852-A0BA-08C60AD2323D}" srcOrd="4" destOrd="0" parTransId="{38DF803C-C7C2-47D0-8B81-DC95B4AA872E}" sibTransId="{75060584-328B-4FBA-8DEF-2138B0BA300B}"/>
    <dgm:cxn modelId="{31669EB5-802E-49A4-9DB0-F3D6907FEAAD}" type="presOf" srcId="{D0CB86B0-F6B8-4852-A0BA-08C60AD2323D}" destId="{8870DE13-2E50-4B9F-8572-423C331653FE}" srcOrd="0" destOrd="0" presId="urn:microsoft.com/office/officeart/2005/8/layout/default"/>
    <dgm:cxn modelId="{7B4FFCF5-5A7A-45DA-A8F8-8F92AD858BE2}" type="presOf" srcId="{8A33B180-3B6D-4707-A3D2-313807A15C39}" destId="{AAA92E98-2498-4BE4-AACE-39EBDE59A309}" srcOrd="0" destOrd="0" presId="urn:microsoft.com/office/officeart/2005/8/layout/default"/>
    <dgm:cxn modelId="{F2DCE940-B607-40A0-BD97-EADB695F7F1B}" type="presParOf" srcId="{A327F5CE-EADA-42CE-A166-9239A35CE90A}" destId="{AAA92E98-2498-4BE4-AACE-39EBDE59A309}" srcOrd="0" destOrd="0" presId="urn:microsoft.com/office/officeart/2005/8/layout/default"/>
    <dgm:cxn modelId="{423844D2-664E-4C4B-AF09-8D4D56EBE3C3}" type="presParOf" srcId="{A327F5CE-EADA-42CE-A166-9239A35CE90A}" destId="{DE55EF2F-3E13-45DD-A80C-4CB7C0EC0056}" srcOrd="1" destOrd="0" presId="urn:microsoft.com/office/officeart/2005/8/layout/default"/>
    <dgm:cxn modelId="{20816D83-7131-4549-B4EA-BC1DB195F0CE}" type="presParOf" srcId="{A327F5CE-EADA-42CE-A166-9239A35CE90A}" destId="{46D3ACA0-9822-46BD-8B63-916AC0F23F93}" srcOrd="2" destOrd="0" presId="urn:microsoft.com/office/officeart/2005/8/layout/default"/>
    <dgm:cxn modelId="{FF7BFB02-5AA4-46FE-B9B6-F2E76A6058CA}" type="presParOf" srcId="{A327F5CE-EADA-42CE-A166-9239A35CE90A}" destId="{478CD5EE-D739-4604-BF08-89F125853112}" srcOrd="3" destOrd="0" presId="urn:microsoft.com/office/officeart/2005/8/layout/default"/>
    <dgm:cxn modelId="{60BB79F2-1EB9-4FC0-A72D-9F77511C4585}" type="presParOf" srcId="{A327F5CE-EADA-42CE-A166-9239A35CE90A}" destId="{13EC53B7-3A8F-4433-90D6-3AC22B8D8680}" srcOrd="4" destOrd="0" presId="urn:microsoft.com/office/officeart/2005/8/layout/default"/>
    <dgm:cxn modelId="{15EF1D72-053B-4AF4-BE08-249A6E33A1E4}" type="presParOf" srcId="{A327F5CE-EADA-42CE-A166-9239A35CE90A}" destId="{127F8917-A8AB-4F80-A64B-6A76B89063B7}" srcOrd="5" destOrd="0" presId="urn:microsoft.com/office/officeart/2005/8/layout/default"/>
    <dgm:cxn modelId="{8B61A55E-A276-43C1-B191-A2A40067956A}" type="presParOf" srcId="{A327F5CE-EADA-42CE-A166-9239A35CE90A}" destId="{891E9AE0-B350-407C-B389-52CC815E216D}" srcOrd="6" destOrd="0" presId="urn:microsoft.com/office/officeart/2005/8/layout/default"/>
    <dgm:cxn modelId="{5D679E85-7A4D-4514-B2CE-40BDE72D08AC}" type="presParOf" srcId="{A327F5CE-EADA-42CE-A166-9239A35CE90A}" destId="{5A116F41-2169-4A42-BA99-8034ECFE7AB0}" srcOrd="7" destOrd="0" presId="urn:microsoft.com/office/officeart/2005/8/layout/default"/>
    <dgm:cxn modelId="{A9D93C1A-557E-4DCF-AFD6-745A83695087}" type="presParOf" srcId="{A327F5CE-EADA-42CE-A166-9239A35CE90A}" destId="{8870DE13-2E50-4B9F-8572-423C331653FE}" srcOrd="8" destOrd="0" presId="urn:microsoft.com/office/officeart/2005/8/layout/default"/>
    <dgm:cxn modelId="{678EB8A3-B582-4834-B264-3E464AF74729}" type="presParOf" srcId="{A327F5CE-EADA-42CE-A166-9239A35CE90A}" destId="{C0504321-E272-4359-BE41-BEE19FA88AC0}" srcOrd="9" destOrd="0" presId="urn:microsoft.com/office/officeart/2005/8/layout/default"/>
    <dgm:cxn modelId="{4D06A8DF-1B54-4B44-A26A-213F4C5C07EE}" type="presParOf" srcId="{A327F5CE-EADA-42CE-A166-9239A35CE90A}" destId="{9FD85294-5834-4A75-8219-CA84F1AE339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8E0895-68D7-4BEE-94A0-44042198662D}"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C6C427BF-16B3-419D-AE54-778EE77837CC}">
      <dgm:prSet/>
      <dgm:spPr/>
      <dgm:t>
        <a:bodyPr/>
        <a:lstStyle/>
        <a:p>
          <a:pPr>
            <a:defRPr cap="all"/>
          </a:pPr>
          <a:r>
            <a:rPr lang="en-US" dirty="0"/>
            <a:t>Individual People with disabilities their families, and neighbors</a:t>
          </a:r>
        </a:p>
      </dgm:t>
      <dgm:extLst>
        <a:ext uri="{E40237B7-FDA0-4F09-8148-C483321AD2D9}">
          <dgm14:cNvPr xmlns:dgm14="http://schemas.microsoft.com/office/drawing/2010/diagram" id="0" name="" descr="Individual People with disabilities their families, and neighbors&#13;&#10;Advocacy groups:&#13;Parent Groups&#13;Sibling groups&#13;Self-advocate groups.&#13;&#10;Protection from Harm resources:&#13;State P&amp;A&#13;Ombudsman&#13;Adult Protective Services&#13;&#10;Provider Organizations and Associations&#13;&#10;"/>
        </a:ext>
      </dgm:extLst>
    </dgm:pt>
    <dgm:pt modelId="{B48BDB00-E6C1-41E6-9607-D6988D09BCE5}" type="parTrans" cxnId="{01A0ADE2-F35A-4144-86FC-7052DD6126B5}">
      <dgm:prSet/>
      <dgm:spPr/>
      <dgm:t>
        <a:bodyPr/>
        <a:lstStyle/>
        <a:p>
          <a:endParaRPr lang="en-US"/>
        </a:p>
      </dgm:t>
    </dgm:pt>
    <dgm:pt modelId="{AFF5CD52-6FDB-4B21-854C-09F03E57C384}" type="sibTrans" cxnId="{01A0ADE2-F35A-4144-86FC-7052DD6126B5}">
      <dgm:prSet/>
      <dgm:spPr/>
      <dgm:t>
        <a:bodyPr/>
        <a:lstStyle/>
        <a:p>
          <a:endParaRPr lang="en-US"/>
        </a:p>
      </dgm:t>
    </dgm:pt>
    <dgm:pt modelId="{11F43084-726B-4662-BB0A-698CA8A12C74}">
      <dgm:prSet/>
      <dgm:spPr/>
      <dgm:t>
        <a:bodyPr/>
        <a:lstStyle/>
        <a:p>
          <a:pPr>
            <a:defRPr cap="all"/>
          </a:pPr>
          <a:r>
            <a:rPr lang="en-US" dirty="0"/>
            <a:t>Advocacy groups:</a:t>
          </a:r>
        </a:p>
        <a:p>
          <a:pPr>
            <a:buFont typeface="Arial" panose="020B0604020202020204" pitchFamily="34" charset="0"/>
            <a:buChar char="•"/>
          </a:pPr>
          <a:r>
            <a:rPr lang="en-US" dirty="0"/>
            <a:t>Parent Groups</a:t>
          </a:r>
        </a:p>
        <a:p>
          <a:pPr>
            <a:buFont typeface="Arial" panose="020B0604020202020204" pitchFamily="34" charset="0"/>
            <a:buChar char="•"/>
          </a:pPr>
          <a:r>
            <a:rPr lang="en-US" dirty="0"/>
            <a:t>Sibling groups</a:t>
          </a:r>
        </a:p>
        <a:p>
          <a:pPr>
            <a:buFont typeface="Arial" panose="020B0604020202020204" pitchFamily="34" charset="0"/>
            <a:buChar char="•"/>
          </a:pPr>
          <a:r>
            <a:rPr lang="en-US" dirty="0"/>
            <a:t>Self-advocate groups.</a:t>
          </a:r>
        </a:p>
      </dgm:t>
      <dgm:extLst>
        <a:ext uri="{E40237B7-FDA0-4F09-8148-C483321AD2D9}">
          <dgm14:cNvPr xmlns:dgm14="http://schemas.microsoft.com/office/drawing/2010/diagram" id="0" name="" descr="Individual People with disabilities their families, and neighbors&#13;&#10;Advocacy groups:&#13;Parent Groups&#13;Sibling groups&#13;Self-advocate groups.&#13;&#10;Protection from Harm resources:&#13;State P&amp;A&#13;Ombudsman&#13;Adult Protective Services&#13;&#10;Provider Organizations and Associations&#13;&#10;"/>
        </a:ext>
      </dgm:extLst>
    </dgm:pt>
    <dgm:pt modelId="{0B5B4BB3-A60D-446E-BB68-219A337B03D3}" type="parTrans" cxnId="{7A941155-9436-481E-8344-69ACEEB3D3AC}">
      <dgm:prSet/>
      <dgm:spPr/>
      <dgm:t>
        <a:bodyPr/>
        <a:lstStyle/>
        <a:p>
          <a:endParaRPr lang="en-US"/>
        </a:p>
      </dgm:t>
    </dgm:pt>
    <dgm:pt modelId="{F51E6DFD-04AD-494C-AB60-FFB867493F41}" type="sibTrans" cxnId="{7A941155-9436-481E-8344-69ACEEB3D3AC}">
      <dgm:prSet/>
      <dgm:spPr/>
      <dgm:t>
        <a:bodyPr/>
        <a:lstStyle/>
        <a:p>
          <a:endParaRPr lang="en-US"/>
        </a:p>
      </dgm:t>
    </dgm:pt>
    <dgm:pt modelId="{80FF3616-89F5-481C-AF07-6F3B03E8F66D}">
      <dgm:prSet/>
      <dgm:spPr/>
      <dgm:t>
        <a:bodyPr/>
        <a:lstStyle/>
        <a:p>
          <a:pPr>
            <a:defRPr cap="all"/>
          </a:pPr>
          <a:r>
            <a:rPr lang="en-US" dirty="0"/>
            <a:t>Protection from Harm resources:</a:t>
          </a:r>
        </a:p>
        <a:p>
          <a:pPr>
            <a:buFont typeface="Arial" panose="020B0604020202020204" pitchFamily="34" charset="0"/>
            <a:buChar char="•"/>
          </a:pPr>
          <a:r>
            <a:rPr lang="en-US" dirty="0"/>
            <a:t>State P&amp;A</a:t>
          </a:r>
        </a:p>
        <a:p>
          <a:pPr>
            <a:buFont typeface="Arial" panose="020B0604020202020204" pitchFamily="34" charset="0"/>
            <a:buChar char="•"/>
          </a:pPr>
          <a:r>
            <a:rPr lang="en-US" dirty="0"/>
            <a:t>Ombudsman</a:t>
          </a:r>
        </a:p>
        <a:p>
          <a:pPr>
            <a:buFont typeface="Arial" panose="020B0604020202020204" pitchFamily="34" charset="0"/>
            <a:buChar char="•"/>
          </a:pPr>
          <a:r>
            <a:rPr lang="en-US" dirty="0"/>
            <a:t>Adult Protective Services</a:t>
          </a:r>
        </a:p>
      </dgm:t>
      <dgm:extLst>
        <a:ext uri="{E40237B7-FDA0-4F09-8148-C483321AD2D9}">
          <dgm14:cNvPr xmlns:dgm14="http://schemas.microsoft.com/office/drawing/2010/diagram" id="0" name="" descr="Individual People with disabilities their families, and neighbors&#13;&#10;Advocacy groups:&#13;Parent Groups&#13;Sibling groups&#13;Self-advocate groups.&#13;&#10;Protection from Harm resources:&#13;State P&amp;A&#13;Ombudsman&#13;Adult Protective Services&#13;&#10;Provider Organizations and Associations&#13;&#10;"/>
        </a:ext>
      </dgm:extLst>
    </dgm:pt>
    <dgm:pt modelId="{4BBEFAC0-3C23-45AE-B10D-516C3290CB18}" type="parTrans" cxnId="{0E7A91C7-C471-4B20-BAAD-6F70913D1A88}">
      <dgm:prSet/>
      <dgm:spPr/>
      <dgm:t>
        <a:bodyPr/>
        <a:lstStyle/>
        <a:p>
          <a:endParaRPr lang="en-US"/>
        </a:p>
      </dgm:t>
    </dgm:pt>
    <dgm:pt modelId="{32EB5677-AFDE-4E4D-BEF4-75CA1FF0B00F}" type="sibTrans" cxnId="{0E7A91C7-C471-4B20-BAAD-6F70913D1A88}">
      <dgm:prSet/>
      <dgm:spPr/>
      <dgm:t>
        <a:bodyPr/>
        <a:lstStyle/>
        <a:p>
          <a:endParaRPr lang="en-US"/>
        </a:p>
      </dgm:t>
    </dgm:pt>
    <dgm:pt modelId="{BE800635-26EC-44C0-8BBA-0D4BAF5B59C4}">
      <dgm:prSet/>
      <dgm:spPr/>
      <dgm:t>
        <a:bodyPr/>
        <a:lstStyle/>
        <a:p>
          <a:pPr>
            <a:defRPr cap="all"/>
          </a:pPr>
          <a:r>
            <a:rPr lang="en-US" dirty="0"/>
            <a:t>Provider Organizations and Associations</a:t>
          </a:r>
        </a:p>
      </dgm:t>
      <dgm:extLst>
        <a:ext uri="{E40237B7-FDA0-4F09-8148-C483321AD2D9}">
          <dgm14:cNvPr xmlns:dgm14="http://schemas.microsoft.com/office/drawing/2010/diagram" id="0" name="" descr="Individual People with disabilities their families, and neighbors&#13;&#10;Advocacy groups:&#13;Parent Groups&#13;Sibling groups&#13;Self-advocate groups.&#13;&#10;Protection from Harm resources:&#13;State P&amp;A&#13;Ombudsman&#13;Adult Protective Services&#13;&#10;Provider Organizations and Associations&#13;&#10;"/>
        </a:ext>
      </dgm:extLst>
    </dgm:pt>
    <dgm:pt modelId="{6E3283D0-CA4C-43A4-9888-E713700EB59A}" type="parTrans" cxnId="{A526B38A-BC67-4D6C-8164-1706A48A6576}">
      <dgm:prSet/>
      <dgm:spPr/>
      <dgm:t>
        <a:bodyPr/>
        <a:lstStyle/>
        <a:p>
          <a:endParaRPr lang="en-US"/>
        </a:p>
      </dgm:t>
    </dgm:pt>
    <dgm:pt modelId="{9AC2400A-193C-4119-AB6F-AE03E662EA4D}" type="sibTrans" cxnId="{A526B38A-BC67-4D6C-8164-1706A48A6576}">
      <dgm:prSet/>
      <dgm:spPr/>
      <dgm:t>
        <a:bodyPr/>
        <a:lstStyle/>
        <a:p>
          <a:endParaRPr lang="en-US"/>
        </a:p>
      </dgm:t>
    </dgm:pt>
    <dgm:pt modelId="{93D2980A-04AD-4953-83A4-DC2DC1363EF7}" type="pres">
      <dgm:prSet presAssocID="{788E0895-68D7-4BEE-94A0-44042198662D}" presName="diagram" presStyleCnt="0">
        <dgm:presLayoutVars>
          <dgm:dir/>
          <dgm:resizeHandles val="exact"/>
        </dgm:presLayoutVars>
      </dgm:prSet>
      <dgm:spPr/>
    </dgm:pt>
    <dgm:pt modelId="{092415B0-D15E-468A-A68F-353B6B45A54E}" type="pres">
      <dgm:prSet presAssocID="{C6C427BF-16B3-419D-AE54-778EE77837CC}" presName="node" presStyleLbl="node1" presStyleIdx="0" presStyleCnt="4">
        <dgm:presLayoutVars>
          <dgm:bulletEnabled val="1"/>
        </dgm:presLayoutVars>
      </dgm:prSet>
      <dgm:spPr/>
    </dgm:pt>
    <dgm:pt modelId="{F6A37F42-F305-45DE-B96F-A08C2C7C1904}" type="pres">
      <dgm:prSet presAssocID="{AFF5CD52-6FDB-4B21-854C-09F03E57C384}" presName="sibTrans" presStyleCnt="0"/>
      <dgm:spPr/>
    </dgm:pt>
    <dgm:pt modelId="{E90B9FC0-C033-4B95-9D2E-72770EB77FE8}" type="pres">
      <dgm:prSet presAssocID="{11F43084-726B-4662-BB0A-698CA8A12C74}" presName="node" presStyleLbl="node1" presStyleIdx="1" presStyleCnt="4">
        <dgm:presLayoutVars>
          <dgm:bulletEnabled val="1"/>
        </dgm:presLayoutVars>
      </dgm:prSet>
      <dgm:spPr/>
    </dgm:pt>
    <dgm:pt modelId="{343CC912-B50A-415F-AE72-A36DD177A3F3}" type="pres">
      <dgm:prSet presAssocID="{F51E6DFD-04AD-494C-AB60-FFB867493F41}" presName="sibTrans" presStyleCnt="0"/>
      <dgm:spPr/>
    </dgm:pt>
    <dgm:pt modelId="{ABD771F7-D399-4455-A33E-67F41984AF20}" type="pres">
      <dgm:prSet presAssocID="{80FF3616-89F5-481C-AF07-6F3B03E8F66D}" presName="node" presStyleLbl="node1" presStyleIdx="2" presStyleCnt="4">
        <dgm:presLayoutVars>
          <dgm:bulletEnabled val="1"/>
        </dgm:presLayoutVars>
      </dgm:prSet>
      <dgm:spPr/>
    </dgm:pt>
    <dgm:pt modelId="{1B29AE80-2B99-4B9C-869F-B96B980D8168}" type="pres">
      <dgm:prSet presAssocID="{32EB5677-AFDE-4E4D-BEF4-75CA1FF0B00F}" presName="sibTrans" presStyleCnt="0"/>
      <dgm:spPr/>
    </dgm:pt>
    <dgm:pt modelId="{C1E6F60A-7EBD-41A5-8E35-8EF1B87DA7BD}" type="pres">
      <dgm:prSet presAssocID="{BE800635-26EC-44C0-8BBA-0D4BAF5B59C4}" presName="node" presStyleLbl="node1" presStyleIdx="3" presStyleCnt="4">
        <dgm:presLayoutVars>
          <dgm:bulletEnabled val="1"/>
        </dgm:presLayoutVars>
      </dgm:prSet>
      <dgm:spPr/>
    </dgm:pt>
  </dgm:ptLst>
  <dgm:cxnLst>
    <dgm:cxn modelId="{721C130D-EB72-466D-8074-CDBA73445174}" type="presOf" srcId="{80FF3616-89F5-481C-AF07-6F3B03E8F66D}" destId="{ABD771F7-D399-4455-A33E-67F41984AF20}" srcOrd="0" destOrd="0" presId="urn:microsoft.com/office/officeart/2005/8/layout/default"/>
    <dgm:cxn modelId="{6339EF22-1DA8-4674-BF67-C6607D2907EB}" type="presOf" srcId="{788E0895-68D7-4BEE-94A0-44042198662D}" destId="{93D2980A-04AD-4953-83A4-DC2DC1363EF7}" srcOrd="0" destOrd="0" presId="urn:microsoft.com/office/officeart/2005/8/layout/default"/>
    <dgm:cxn modelId="{7A941155-9436-481E-8344-69ACEEB3D3AC}" srcId="{788E0895-68D7-4BEE-94A0-44042198662D}" destId="{11F43084-726B-4662-BB0A-698CA8A12C74}" srcOrd="1" destOrd="0" parTransId="{0B5B4BB3-A60D-446E-BB68-219A337B03D3}" sibTransId="{F51E6DFD-04AD-494C-AB60-FFB867493F41}"/>
    <dgm:cxn modelId="{A526B38A-BC67-4D6C-8164-1706A48A6576}" srcId="{788E0895-68D7-4BEE-94A0-44042198662D}" destId="{BE800635-26EC-44C0-8BBA-0D4BAF5B59C4}" srcOrd="3" destOrd="0" parTransId="{6E3283D0-CA4C-43A4-9888-E713700EB59A}" sibTransId="{9AC2400A-193C-4119-AB6F-AE03E662EA4D}"/>
    <dgm:cxn modelId="{0E7A91C7-C471-4B20-BAAD-6F70913D1A88}" srcId="{788E0895-68D7-4BEE-94A0-44042198662D}" destId="{80FF3616-89F5-481C-AF07-6F3B03E8F66D}" srcOrd="2" destOrd="0" parTransId="{4BBEFAC0-3C23-45AE-B10D-516C3290CB18}" sibTransId="{32EB5677-AFDE-4E4D-BEF4-75CA1FF0B00F}"/>
    <dgm:cxn modelId="{1A4CA0D6-22F7-47B4-9D5A-1D82A61F4B6B}" type="presOf" srcId="{11F43084-726B-4662-BB0A-698CA8A12C74}" destId="{E90B9FC0-C033-4B95-9D2E-72770EB77FE8}" srcOrd="0" destOrd="0" presId="urn:microsoft.com/office/officeart/2005/8/layout/default"/>
    <dgm:cxn modelId="{59BDDBD9-654D-41C7-9AE8-1BD2CBE49FEB}" type="presOf" srcId="{C6C427BF-16B3-419D-AE54-778EE77837CC}" destId="{092415B0-D15E-468A-A68F-353B6B45A54E}" srcOrd="0" destOrd="0" presId="urn:microsoft.com/office/officeart/2005/8/layout/default"/>
    <dgm:cxn modelId="{01A0ADE2-F35A-4144-86FC-7052DD6126B5}" srcId="{788E0895-68D7-4BEE-94A0-44042198662D}" destId="{C6C427BF-16B3-419D-AE54-778EE77837CC}" srcOrd="0" destOrd="0" parTransId="{B48BDB00-E6C1-41E6-9607-D6988D09BCE5}" sibTransId="{AFF5CD52-6FDB-4B21-854C-09F03E57C384}"/>
    <dgm:cxn modelId="{6D388BF2-6F3A-4A96-ADBD-7B8595112FF7}" type="presOf" srcId="{BE800635-26EC-44C0-8BBA-0D4BAF5B59C4}" destId="{C1E6F60A-7EBD-41A5-8E35-8EF1B87DA7BD}" srcOrd="0" destOrd="0" presId="urn:microsoft.com/office/officeart/2005/8/layout/default"/>
    <dgm:cxn modelId="{12C8DBC4-5000-428C-A84C-69777A0E5A78}" type="presParOf" srcId="{93D2980A-04AD-4953-83A4-DC2DC1363EF7}" destId="{092415B0-D15E-468A-A68F-353B6B45A54E}" srcOrd="0" destOrd="0" presId="urn:microsoft.com/office/officeart/2005/8/layout/default"/>
    <dgm:cxn modelId="{1F184D69-B523-4172-B15F-08212C053FA7}" type="presParOf" srcId="{93D2980A-04AD-4953-83A4-DC2DC1363EF7}" destId="{F6A37F42-F305-45DE-B96F-A08C2C7C1904}" srcOrd="1" destOrd="0" presId="urn:microsoft.com/office/officeart/2005/8/layout/default"/>
    <dgm:cxn modelId="{26951ED2-64E4-49C4-B362-4649F3EFDEA3}" type="presParOf" srcId="{93D2980A-04AD-4953-83A4-DC2DC1363EF7}" destId="{E90B9FC0-C033-4B95-9D2E-72770EB77FE8}" srcOrd="2" destOrd="0" presId="urn:microsoft.com/office/officeart/2005/8/layout/default"/>
    <dgm:cxn modelId="{5F615DED-52AC-4836-963A-B0218F36946C}" type="presParOf" srcId="{93D2980A-04AD-4953-83A4-DC2DC1363EF7}" destId="{343CC912-B50A-415F-AE72-A36DD177A3F3}" srcOrd="3" destOrd="0" presId="urn:microsoft.com/office/officeart/2005/8/layout/default"/>
    <dgm:cxn modelId="{851FCE05-0712-4350-89AA-6A8F500C0710}" type="presParOf" srcId="{93D2980A-04AD-4953-83A4-DC2DC1363EF7}" destId="{ABD771F7-D399-4455-A33E-67F41984AF20}" srcOrd="4" destOrd="0" presId="urn:microsoft.com/office/officeart/2005/8/layout/default"/>
    <dgm:cxn modelId="{FF54BD7E-D165-4B17-A166-145BE7E1D423}" type="presParOf" srcId="{93D2980A-04AD-4953-83A4-DC2DC1363EF7}" destId="{1B29AE80-2B99-4B9C-869F-B96B980D8168}" srcOrd="5" destOrd="0" presId="urn:microsoft.com/office/officeart/2005/8/layout/default"/>
    <dgm:cxn modelId="{87E98989-6FD5-44EA-852F-48E77912D7B1}" type="presParOf" srcId="{93D2980A-04AD-4953-83A4-DC2DC1363EF7}" destId="{C1E6F60A-7EBD-41A5-8E35-8EF1B87DA7B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8E0895-68D7-4BEE-94A0-44042198662D}"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C6C427BF-16B3-419D-AE54-778EE77837CC}">
      <dgm:prSet/>
      <dgm:spPr/>
      <dgm:t>
        <a:bodyPr/>
        <a:lstStyle/>
        <a:p>
          <a:r>
            <a:rPr lang="en-US" dirty="0"/>
            <a:t>Show up and give in person public comment</a:t>
          </a:r>
        </a:p>
      </dgm:t>
      <dgm:extLst>
        <a:ext uri="{E40237B7-FDA0-4F09-8148-C483321AD2D9}">
          <dgm14:cNvPr xmlns:dgm14="http://schemas.microsoft.com/office/drawing/2010/diagram" id="0" name="" descr="Show up and give in person public comment&#13;&#10;Submit written comments from your council&#13;&#10;Coordinate templates for others to use in submitting comments.&#13;&#10;Consult partners about submitting joint comments&#13;&#10;Call your legislators and other elected officials&#13;&#10;"/>
        </a:ext>
      </dgm:extLst>
    </dgm:pt>
    <dgm:pt modelId="{B48BDB00-E6C1-41E6-9607-D6988D09BCE5}" type="parTrans" cxnId="{01A0ADE2-F35A-4144-86FC-7052DD6126B5}">
      <dgm:prSet/>
      <dgm:spPr/>
      <dgm:t>
        <a:bodyPr/>
        <a:lstStyle/>
        <a:p>
          <a:endParaRPr lang="en-US"/>
        </a:p>
      </dgm:t>
    </dgm:pt>
    <dgm:pt modelId="{AFF5CD52-6FDB-4B21-854C-09F03E57C384}" type="sibTrans" cxnId="{01A0ADE2-F35A-4144-86FC-7052DD6126B5}">
      <dgm:prSet/>
      <dgm:spPr/>
      <dgm:t>
        <a:bodyPr/>
        <a:lstStyle/>
        <a:p>
          <a:endParaRPr lang="en-US"/>
        </a:p>
      </dgm:t>
    </dgm:pt>
    <dgm:pt modelId="{11F43084-726B-4662-BB0A-698CA8A12C74}">
      <dgm:prSet/>
      <dgm:spPr/>
      <dgm:t>
        <a:bodyPr/>
        <a:lstStyle/>
        <a:p>
          <a:r>
            <a:rPr lang="en-US" dirty="0"/>
            <a:t>Submit written comments from your council</a:t>
          </a:r>
        </a:p>
      </dgm:t>
      <dgm:extLst>
        <a:ext uri="{E40237B7-FDA0-4F09-8148-C483321AD2D9}">
          <dgm14:cNvPr xmlns:dgm14="http://schemas.microsoft.com/office/drawing/2010/diagram" id="0" name="" descr="Show up and give in person public comment&#13;&#10;Submit written comments from your council&#13;&#10;Coordinate templates for others to use in submitting comments.&#13;&#10;Consult partners about submitting joint comments&#13;&#10;Call your legislators and other elected officials&#13;&#10;"/>
        </a:ext>
      </dgm:extLst>
    </dgm:pt>
    <dgm:pt modelId="{0B5B4BB3-A60D-446E-BB68-219A337B03D3}" type="parTrans" cxnId="{7A941155-9436-481E-8344-69ACEEB3D3AC}">
      <dgm:prSet/>
      <dgm:spPr/>
      <dgm:t>
        <a:bodyPr/>
        <a:lstStyle/>
        <a:p>
          <a:endParaRPr lang="en-US"/>
        </a:p>
      </dgm:t>
    </dgm:pt>
    <dgm:pt modelId="{F51E6DFD-04AD-494C-AB60-FFB867493F41}" type="sibTrans" cxnId="{7A941155-9436-481E-8344-69ACEEB3D3AC}">
      <dgm:prSet/>
      <dgm:spPr/>
      <dgm:t>
        <a:bodyPr/>
        <a:lstStyle/>
        <a:p>
          <a:endParaRPr lang="en-US"/>
        </a:p>
      </dgm:t>
    </dgm:pt>
    <dgm:pt modelId="{80FF3616-89F5-481C-AF07-6F3B03E8F66D}">
      <dgm:prSet/>
      <dgm:spPr/>
      <dgm:t>
        <a:bodyPr/>
        <a:lstStyle/>
        <a:p>
          <a:r>
            <a:rPr lang="en-US" dirty="0"/>
            <a:t>Coordinate templates for others to use in submitting comments.</a:t>
          </a:r>
        </a:p>
      </dgm:t>
      <dgm:extLst>
        <a:ext uri="{E40237B7-FDA0-4F09-8148-C483321AD2D9}">
          <dgm14:cNvPr xmlns:dgm14="http://schemas.microsoft.com/office/drawing/2010/diagram" id="0" name="" descr="Show up and give in person public comment&#13;&#10;Submit written comments from your council&#13;&#10;Coordinate templates for others to use in submitting comments.&#13;&#10;Consult partners about submitting joint comments&#13;&#10;Call your legislators and other elected officials&#13;&#10;"/>
        </a:ext>
      </dgm:extLst>
    </dgm:pt>
    <dgm:pt modelId="{4BBEFAC0-3C23-45AE-B10D-516C3290CB18}" type="parTrans" cxnId="{0E7A91C7-C471-4B20-BAAD-6F70913D1A88}">
      <dgm:prSet/>
      <dgm:spPr/>
      <dgm:t>
        <a:bodyPr/>
        <a:lstStyle/>
        <a:p>
          <a:endParaRPr lang="en-US"/>
        </a:p>
      </dgm:t>
    </dgm:pt>
    <dgm:pt modelId="{32EB5677-AFDE-4E4D-BEF4-75CA1FF0B00F}" type="sibTrans" cxnId="{0E7A91C7-C471-4B20-BAAD-6F70913D1A88}">
      <dgm:prSet/>
      <dgm:spPr/>
      <dgm:t>
        <a:bodyPr/>
        <a:lstStyle/>
        <a:p>
          <a:endParaRPr lang="en-US"/>
        </a:p>
      </dgm:t>
    </dgm:pt>
    <dgm:pt modelId="{BE800635-26EC-44C0-8BBA-0D4BAF5B59C4}">
      <dgm:prSet/>
      <dgm:spPr/>
      <dgm:t>
        <a:bodyPr/>
        <a:lstStyle/>
        <a:p>
          <a:r>
            <a:rPr lang="en-US" dirty="0"/>
            <a:t>Consult partners about submitting joint comments</a:t>
          </a:r>
        </a:p>
      </dgm:t>
      <dgm:extLst>
        <a:ext uri="{E40237B7-FDA0-4F09-8148-C483321AD2D9}">
          <dgm14:cNvPr xmlns:dgm14="http://schemas.microsoft.com/office/drawing/2010/diagram" id="0" name="" descr="Show up and give in person public comment&#13;&#10;Submit written comments from your council&#13;&#10;Coordinate templates for others to use in submitting comments.&#13;&#10;Consult partners about submitting joint comments&#13;&#10;Call your legislators and other elected officials&#13;&#10;"/>
        </a:ext>
      </dgm:extLst>
    </dgm:pt>
    <dgm:pt modelId="{6E3283D0-CA4C-43A4-9888-E713700EB59A}" type="parTrans" cxnId="{A526B38A-BC67-4D6C-8164-1706A48A6576}">
      <dgm:prSet/>
      <dgm:spPr/>
      <dgm:t>
        <a:bodyPr/>
        <a:lstStyle/>
        <a:p>
          <a:endParaRPr lang="en-US"/>
        </a:p>
      </dgm:t>
    </dgm:pt>
    <dgm:pt modelId="{9AC2400A-193C-4119-AB6F-AE03E662EA4D}" type="sibTrans" cxnId="{A526B38A-BC67-4D6C-8164-1706A48A6576}">
      <dgm:prSet/>
      <dgm:spPr/>
      <dgm:t>
        <a:bodyPr/>
        <a:lstStyle/>
        <a:p>
          <a:endParaRPr lang="en-US"/>
        </a:p>
      </dgm:t>
    </dgm:pt>
    <dgm:pt modelId="{BB24CCC3-CB9C-4015-BBC1-7E7D065912CE}">
      <dgm:prSet/>
      <dgm:spPr/>
      <dgm:t>
        <a:bodyPr/>
        <a:lstStyle/>
        <a:p>
          <a:r>
            <a:rPr lang="en-US" dirty="0"/>
            <a:t>Call your legislators and other elected officials</a:t>
          </a:r>
        </a:p>
      </dgm:t>
      <dgm:extLst>
        <a:ext uri="{E40237B7-FDA0-4F09-8148-C483321AD2D9}">
          <dgm14:cNvPr xmlns:dgm14="http://schemas.microsoft.com/office/drawing/2010/diagram" id="0" name="" descr="Show up and give in person public comment&#13;&#10;Submit written comments from your council&#13;&#10;Coordinate templates for others to use in submitting comments.&#13;&#10;Consult partners about submitting joint comments&#13;&#10;Call your legislators and other elected officials&#13;&#10;"/>
        </a:ext>
      </dgm:extLst>
    </dgm:pt>
    <dgm:pt modelId="{C919B0DA-34AA-4D20-ABCB-56BF5033D5DE}" type="parTrans" cxnId="{8637D239-CCA1-4479-BA74-D2C328082885}">
      <dgm:prSet/>
      <dgm:spPr/>
      <dgm:t>
        <a:bodyPr/>
        <a:lstStyle/>
        <a:p>
          <a:endParaRPr lang="en-US"/>
        </a:p>
      </dgm:t>
    </dgm:pt>
    <dgm:pt modelId="{4044B3A4-851A-4ECE-B067-839BC0747F54}" type="sibTrans" cxnId="{8637D239-CCA1-4479-BA74-D2C328082885}">
      <dgm:prSet/>
      <dgm:spPr/>
      <dgm:t>
        <a:bodyPr/>
        <a:lstStyle/>
        <a:p>
          <a:endParaRPr lang="en-US"/>
        </a:p>
      </dgm:t>
    </dgm:pt>
    <dgm:pt modelId="{686378CE-6142-46B2-A56D-E9E3EEB9764E}" type="pres">
      <dgm:prSet presAssocID="{788E0895-68D7-4BEE-94A0-44042198662D}" presName="root" presStyleCnt="0">
        <dgm:presLayoutVars>
          <dgm:dir/>
          <dgm:resizeHandles val="exact"/>
        </dgm:presLayoutVars>
      </dgm:prSet>
      <dgm:spPr/>
    </dgm:pt>
    <dgm:pt modelId="{DA753DA2-E38E-49C5-844C-86E96DCA6A87}" type="pres">
      <dgm:prSet presAssocID="{C6C427BF-16B3-419D-AE54-778EE77837CC}" presName="compNode" presStyleCnt="0"/>
      <dgm:spPr/>
    </dgm:pt>
    <dgm:pt modelId="{5FC19E81-D6FA-419C-A61D-ED614E8795A7}" type="pres">
      <dgm:prSet presAssocID="{C6C427BF-16B3-419D-AE54-778EE77837CC}" presName="bgRect" presStyleLbl="bgShp" presStyleIdx="0" presStyleCnt="5"/>
      <dgm:spPr/>
    </dgm:pt>
    <dgm:pt modelId="{C7E5FA11-370B-48A0-9070-D14CAFAE0E89}" type="pres">
      <dgm:prSet presAssocID="{C6C427BF-16B3-419D-AE54-778EE77837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D04C1426-11D0-4616-8EA0-3FBB9C01D06F}" type="pres">
      <dgm:prSet presAssocID="{C6C427BF-16B3-419D-AE54-778EE77837CC}" presName="spaceRect" presStyleCnt="0"/>
      <dgm:spPr/>
    </dgm:pt>
    <dgm:pt modelId="{CBE63F5A-7C77-482A-A317-B198694FC30C}" type="pres">
      <dgm:prSet presAssocID="{C6C427BF-16B3-419D-AE54-778EE77837CC}" presName="parTx" presStyleLbl="revTx" presStyleIdx="0" presStyleCnt="5">
        <dgm:presLayoutVars>
          <dgm:chMax val="0"/>
          <dgm:chPref val="0"/>
        </dgm:presLayoutVars>
      </dgm:prSet>
      <dgm:spPr/>
    </dgm:pt>
    <dgm:pt modelId="{F542AA29-1521-46F6-8F67-15F42753EBF1}" type="pres">
      <dgm:prSet presAssocID="{AFF5CD52-6FDB-4B21-854C-09F03E57C384}" presName="sibTrans" presStyleCnt="0"/>
      <dgm:spPr/>
    </dgm:pt>
    <dgm:pt modelId="{52FE9370-46A1-48E8-A29A-C6D0C4004434}" type="pres">
      <dgm:prSet presAssocID="{11F43084-726B-4662-BB0A-698CA8A12C74}" presName="compNode" presStyleCnt="0"/>
      <dgm:spPr/>
    </dgm:pt>
    <dgm:pt modelId="{29E6D39C-2CD4-46F0-A610-55A5BDD769B8}" type="pres">
      <dgm:prSet presAssocID="{11F43084-726B-4662-BB0A-698CA8A12C74}" presName="bgRect" presStyleLbl="bgShp" presStyleIdx="1" presStyleCnt="5"/>
      <dgm:spPr/>
    </dgm:pt>
    <dgm:pt modelId="{758B935B-E1AF-437B-841D-4C936607A036}" type="pres">
      <dgm:prSet presAssocID="{11F43084-726B-4662-BB0A-698CA8A12C7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E01A20C8-38E6-41A3-B2A0-A34AE53B7E3C}" type="pres">
      <dgm:prSet presAssocID="{11F43084-726B-4662-BB0A-698CA8A12C74}" presName="spaceRect" presStyleCnt="0"/>
      <dgm:spPr/>
    </dgm:pt>
    <dgm:pt modelId="{BA22DB5F-4A18-4036-8966-4D85CD17D4C6}" type="pres">
      <dgm:prSet presAssocID="{11F43084-726B-4662-BB0A-698CA8A12C74}" presName="parTx" presStyleLbl="revTx" presStyleIdx="1" presStyleCnt="5">
        <dgm:presLayoutVars>
          <dgm:chMax val="0"/>
          <dgm:chPref val="0"/>
        </dgm:presLayoutVars>
      </dgm:prSet>
      <dgm:spPr/>
    </dgm:pt>
    <dgm:pt modelId="{C410BB70-AE83-4E58-A847-AD18B55BB6A3}" type="pres">
      <dgm:prSet presAssocID="{F51E6DFD-04AD-494C-AB60-FFB867493F41}" presName="sibTrans" presStyleCnt="0"/>
      <dgm:spPr/>
    </dgm:pt>
    <dgm:pt modelId="{400D0340-3325-4009-9483-7CF176B89D2A}" type="pres">
      <dgm:prSet presAssocID="{80FF3616-89F5-481C-AF07-6F3B03E8F66D}" presName="compNode" presStyleCnt="0"/>
      <dgm:spPr/>
    </dgm:pt>
    <dgm:pt modelId="{B22E42CC-96FC-4138-A750-25C5AE82EB9F}" type="pres">
      <dgm:prSet presAssocID="{80FF3616-89F5-481C-AF07-6F3B03E8F66D}" presName="bgRect" presStyleLbl="bgShp" presStyleIdx="2" presStyleCnt="5"/>
      <dgm:spPr/>
    </dgm:pt>
    <dgm:pt modelId="{2670C3F1-F338-4F6B-B4C8-CAE3239DB08B}" type="pres">
      <dgm:prSet presAssocID="{80FF3616-89F5-481C-AF07-6F3B03E8F66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chart"/>
        </a:ext>
      </dgm:extLst>
    </dgm:pt>
    <dgm:pt modelId="{1EE2806F-E211-4348-A14C-CFF7E11A9058}" type="pres">
      <dgm:prSet presAssocID="{80FF3616-89F5-481C-AF07-6F3B03E8F66D}" presName="spaceRect" presStyleCnt="0"/>
      <dgm:spPr/>
    </dgm:pt>
    <dgm:pt modelId="{67BBA0D8-26D2-444F-986A-3DA69E64F17A}" type="pres">
      <dgm:prSet presAssocID="{80FF3616-89F5-481C-AF07-6F3B03E8F66D}" presName="parTx" presStyleLbl="revTx" presStyleIdx="2" presStyleCnt="5">
        <dgm:presLayoutVars>
          <dgm:chMax val="0"/>
          <dgm:chPref val="0"/>
        </dgm:presLayoutVars>
      </dgm:prSet>
      <dgm:spPr/>
    </dgm:pt>
    <dgm:pt modelId="{F3DD772F-1E8C-4C7C-B046-12E4C7443485}" type="pres">
      <dgm:prSet presAssocID="{32EB5677-AFDE-4E4D-BEF4-75CA1FF0B00F}" presName="sibTrans" presStyleCnt="0"/>
      <dgm:spPr/>
    </dgm:pt>
    <dgm:pt modelId="{1069A205-560E-4373-8608-74994C24B451}" type="pres">
      <dgm:prSet presAssocID="{BE800635-26EC-44C0-8BBA-0D4BAF5B59C4}" presName="compNode" presStyleCnt="0"/>
      <dgm:spPr/>
    </dgm:pt>
    <dgm:pt modelId="{CB0CA894-5FC9-460E-AA17-C5E5B116B939}" type="pres">
      <dgm:prSet presAssocID="{BE800635-26EC-44C0-8BBA-0D4BAF5B59C4}" presName="bgRect" presStyleLbl="bgShp" presStyleIdx="3" presStyleCnt="5"/>
      <dgm:spPr/>
    </dgm:pt>
    <dgm:pt modelId="{633745BB-DF5A-4DEB-9CC3-A81A7EB6EECA}" type="pres">
      <dgm:prSet presAssocID="{BE800635-26EC-44C0-8BBA-0D4BAF5B59C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7DB90D52-E340-4BE9-B15F-68087D213C8D}" type="pres">
      <dgm:prSet presAssocID="{BE800635-26EC-44C0-8BBA-0D4BAF5B59C4}" presName="spaceRect" presStyleCnt="0"/>
      <dgm:spPr/>
    </dgm:pt>
    <dgm:pt modelId="{EDE6A6B7-1855-4C4D-A5C3-96C56D0D994F}" type="pres">
      <dgm:prSet presAssocID="{BE800635-26EC-44C0-8BBA-0D4BAF5B59C4}" presName="parTx" presStyleLbl="revTx" presStyleIdx="3" presStyleCnt="5">
        <dgm:presLayoutVars>
          <dgm:chMax val="0"/>
          <dgm:chPref val="0"/>
        </dgm:presLayoutVars>
      </dgm:prSet>
      <dgm:spPr/>
    </dgm:pt>
    <dgm:pt modelId="{FDB0F3E2-9FFF-4289-B3D0-AC03F3D1677A}" type="pres">
      <dgm:prSet presAssocID="{9AC2400A-193C-4119-AB6F-AE03E662EA4D}" presName="sibTrans" presStyleCnt="0"/>
      <dgm:spPr/>
    </dgm:pt>
    <dgm:pt modelId="{7959852C-4BD7-47E0-A0BD-0BD598F6CFE6}" type="pres">
      <dgm:prSet presAssocID="{BB24CCC3-CB9C-4015-BBC1-7E7D065912CE}" presName="compNode" presStyleCnt="0"/>
      <dgm:spPr/>
    </dgm:pt>
    <dgm:pt modelId="{099F18BD-89AC-433F-9FDA-5F8E86C900D9}" type="pres">
      <dgm:prSet presAssocID="{BB24CCC3-CB9C-4015-BBC1-7E7D065912CE}" presName="bgRect" presStyleLbl="bgShp" presStyleIdx="4" presStyleCnt="5"/>
      <dgm:spPr/>
    </dgm:pt>
    <dgm:pt modelId="{4704FC16-36B6-47B4-B092-27637E7C8CF2}" type="pres">
      <dgm:prSet presAssocID="{BB24CCC3-CB9C-4015-BBC1-7E7D065912C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eceiver"/>
        </a:ext>
      </dgm:extLst>
    </dgm:pt>
    <dgm:pt modelId="{0AB0ED90-C78A-453F-BE98-EB966D2D0B23}" type="pres">
      <dgm:prSet presAssocID="{BB24CCC3-CB9C-4015-BBC1-7E7D065912CE}" presName="spaceRect" presStyleCnt="0"/>
      <dgm:spPr/>
    </dgm:pt>
    <dgm:pt modelId="{24C941B2-F6CA-41C1-B560-FF41FA89D968}" type="pres">
      <dgm:prSet presAssocID="{BB24CCC3-CB9C-4015-BBC1-7E7D065912CE}" presName="parTx" presStyleLbl="revTx" presStyleIdx="4" presStyleCnt="5">
        <dgm:presLayoutVars>
          <dgm:chMax val="0"/>
          <dgm:chPref val="0"/>
        </dgm:presLayoutVars>
      </dgm:prSet>
      <dgm:spPr/>
    </dgm:pt>
  </dgm:ptLst>
  <dgm:cxnLst>
    <dgm:cxn modelId="{1EFD4003-B211-47A2-A0D0-499C69FEEB90}" type="presOf" srcId="{C6C427BF-16B3-419D-AE54-778EE77837CC}" destId="{CBE63F5A-7C77-482A-A317-B198694FC30C}" srcOrd="0" destOrd="0" presId="urn:microsoft.com/office/officeart/2018/2/layout/IconVerticalSolidList"/>
    <dgm:cxn modelId="{56E9E231-9CC9-4F4B-AC79-FAD70E10986B}" type="presOf" srcId="{BE800635-26EC-44C0-8BBA-0D4BAF5B59C4}" destId="{EDE6A6B7-1855-4C4D-A5C3-96C56D0D994F}" srcOrd="0" destOrd="0" presId="urn:microsoft.com/office/officeart/2018/2/layout/IconVerticalSolidList"/>
    <dgm:cxn modelId="{36219D35-B7B9-4FFE-B109-7490E85444BE}" type="presOf" srcId="{BB24CCC3-CB9C-4015-BBC1-7E7D065912CE}" destId="{24C941B2-F6CA-41C1-B560-FF41FA89D968}" srcOrd="0" destOrd="0" presId="urn:microsoft.com/office/officeart/2018/2/layout/IconVerticalSolidList"/>
    <dgm:cxn modelId="{8637D239-CCA1-4479-BA74-D2C328082885}" srcId="{788E0895-68D7-4BEE-94A0-44042198662D}" destId="{BB24CCC3-CB9C-4015-BBC1-7E7D065912CE}" srcOrd="4" destOrd="0" parTransId="{C919B0DA-34AA-4D20-ABCB-56BF5033D5DE}" sibTransId="{4044B3A4-851A-4ECE-B067-839BC0747F54}"/>
    <dgm:cxn modelId="{30ECB93A-FA00-49BF-99AA-0C12F21F31D8}" type="presOf" srcId="{11F43084-726B-4662-BB0A-698CA8A12C74}" destId="{BA22DB5F-4A18-4036-8966-4D85CD17D4C6}" srcOrd="0" destOrd="0" presId="urn:microsoft.com/office/officeart/2018/2/layout/IconVerticalSolidList"/>
    <dgm:cxn modelId="{7A941155-9436-481E-8344-69ACEEB3D3AC}" srcId="{788E0895-68D7-4BEE-94A0-44042198662D}" destId="{11F43084-726B-4662-BB0A-698CA8A12C74}" srcOrd="1" destOrd="0" parTransId="{0B5B4BB3-A60D-446E-BB68-219A337B03D3}" sibTransId="{F51E6DFD-04AD-494C-AB60-FFB867493F41}"/>
    <dgm:cxn modelId="{0F01F578-D511-4AD4-8580-3C7025006C11}" type="presOf" srcId="{80FF3616-89F5-481C-AF07-6F3B03E8F66D}" destId="{67BBA0D8-26D2-444F-986A-3DA69E64F17A}" srcOrd="0" destOrd="0" presId="urn:microsoft.com/office/officeart/2018/2/layout/IconVerticalSolidList"/>
    <dgm:cxn modelId="{A526B38A-BC67-4D6C-8164-1706A48A6576}" srcId="{788E0895-68D7-4BEE-94A0-44042198662D}" destId="{BE800635-26EC-44C0-8BBA-0D4BAF5B59C4}" srcOrd="3" destOrd="0" parTransId="{6E3283D0-CA4C-43A4-9888-E713700EB59A}" sibTransId="{9AC2400A-193C-4119-AB6F-AE03E662EA4D}"/>
    <dgm:cxn modelId="{523724BC-35E4-4863-A64D-ABF1EEE83896}" type="presOf" srcId="{788E0895-68D7-4BEE-94A0-44042198662D}" destId="{686378CE-6142-46B2-A56D-E9E3EEB9764E}" srcOrd="0" destOrd="0" presId="urn:microsoft.com/office/officeart/2018/2/layout/IconVerticalSolidList"/>
    <dgm:cxn modelId="{0E7A91C7-C471-4B20-BAAD-6F70913D1A88}" srcId="{788E0895-68D7-4BEE-94A0-44042198662D}" destId="{80FF3616-89F5-481C-AF07-6F3B03E8F66D}" srcOrd="2" destOrd="0" parTransId="{4BBEFAC0-3C23-45AE-B10D-516C3290CB18}" sibTransId="{32EB5677-AFDE-4E4D-BEF4-75CA1FF0B00F}"/>
    <dgm:cxn modelId="{01A0ADE2-F35A-4144-86FC-7052DD6126B5}" srcId="{788E0895-68D7-4BEE-94A0-44042198662D}" destId="{C6C427BF-16B3-419D-AE54-778EE77837CC}" srcOrd="0" destOrd="0" parTransId="{B48BDB00-E6C1-41E6-9607-D6988D09BCE5}" sibTransId="{AFF5CD52-6FDB-4B21-854C-09F03E57C384}"/>
    <dgm:cxn modelId="{D4A0B257-7EED-41A7-809D-0030470F54F5}" type="presParOf" srcId="{686378CE-6142-46B2-A56D-E9E3EEB9764E}" destId="{DA753DA2-E38E-49C5-844C-86E96DCA6A87}" srcOrd="0" destOrd="0" presId="urn:microsoft.com/office/officeart/2018/2/layout/IconVerticalSolidList"/>
    <dgm:cxn modelId="{BF825582-5704-474C-BA85-E8104F0CA7A0}" type="presParOf" srcId="{DA753DA2-E38E-49C5-844C-86E96DCA6A87}" destId="{5FC19E81-D6FA-419C-A61D-ED614E8795A7}" srcOrd="0" destOrd="0" presId="urn:microsoft.com/office/officeart/2018/2/layout/IconVerticalSolidList"/>
    <dgm:cxn modelId="{AB4D0307-7248-43FA-BE95-517021771C00}" type="presParOf" srcId="{DA753DA2-E38E-49C5-844C-86E96DCA6A87}" destId="{C7E5FA11-370B-48A0-9070-D14CAFAE0E89}" srcOrd="1" destOrd="0" presId="urn:microsoft.com/office/officeart/2018/2/layout/IconVerticalSolidList"/>
    <dgm:cxn modelId="{2C30FCBE-1CAB-4527-940E-F51BB102BE70}" type="presParOf" srcId="{DA753DA2-E38E-49C5-844C-86E96DCA6A87}" destId="{D04C1426-11D0-4616-8EA0-3FBB9C01D06F}" srcOrd="2" destOrd="0" presId="urn:microsoft.com/office/officeart/2018/2/layout/IconVerticalSolidList"/>
    <dgm:cxn modelId="{D00DE1BD-5376-4A50-A2AB-5B6ED497A3E7}" type="presParOf" srcId="{DA753DA2-E38E-49C5-844C-86E96DCA6A87}" destId="{CBE63F5A-7C77-482A-A317-B198694FC30C}" srcOrd="3" destOrd="0" presId="urn:microsoft.com/office/officeart/2018/2/layout/IconVerticalSolidList"/>
    <dgm:cxn modelId="{A43AB511-E38B-4E9F-B49E-9A2AB6101534}" type="presParOf" srcId="{686378CE-6142-46B2-A56D-E9E3EEB9764E}" destId="{F542AA29-1521-46F6-8F67-15F42753EBF1}" srcOrd="1" destOrd="0" presId="urn:microsoft.com/office/officeart/2018/2/layout/IconVerticalSolidList"/>
    <dgm:cxn modelId="{735DA328-71DE-4118-BE94-34E1AA2B8B39}" type="presParOf" srcId="{686378CE-6142-46B2-A56D-E9E3EEB9764E}" destId="{52FE9370-46A1-48E8-A29A-C6D0C4004434}" srcOrd="2" destOrd="0" presId="urn:microsoft.com/office/officeart/2018/2/layout/IconVerticalSolidList"/>
    <dgm:cxn modelId="{C9ED2E03-B119-4D4A-9396-F328E1008064}" type="presParOf" srcId="{52FE9370-46A1-48E8-A29A-C6D0C4004434}" destId="{29E6D39C-2CD4-46F0-A610-55A5BDD769B8}" srcOrd="0" destOrd="0" presId="urn:microsoft.com/office/officeart/2018/2/layout/IconVerticalSolidList"/>
    <dgm:cxn modelId="{B48BDF04-3325-41E0-85AB-3D05B2B4369E}" type="presParOf" srcId="{52FE9370-46A1-48E8-A29A-C6D0C4004434}" destId="{758B935B-E1AF-437B-841D-4C936607A036}" srcOrd="1" destOrd="0" presId="urn:microsoft.com/office/officeart/2018/2/layout/IconVerticalSolidList"/>
    <dgm:cxn modelId="{5A13DE2D-E201-46B2-AEE8-4FD9ABFE0D90}" type="presParOf" srcId="{52FE9370-46A1-48E8-A29A-C6D0C4004434}" destId="{E01A20C8-38E6-41A3-B2A0-A34AE53B7E3C}" srcOrd="2" destOrd="0" presId="urn:microsoft.com/office/officeart/2018/2/layout/IconVerticalSolidList"/>
    <dgm:cxn modelId="{9932BFED-ED1D-4A3B-A0EA-4C5989AD3ED2}" type="presParOf" srcId="{52FE9370-46A1-48E8-A29A-C6D0C4004434}" destId="{BA22DB5F-4A18-4036-8966-4D85CD17D4C6}" srcOrd="3" destOrd="0" presId="urn:microsoft.com/office/officeart/2018/2/layout/IconVerticalSolidList"/>
    <dgm:cxn modelId="{6D94B4E3-92BD-4207-BC2B-7D2C99E54C85}" type="presParOf" srcId="{686378CE-6142-46B2-A56D-E9E3EEB9764E}" destId="{C410BB70-AE83-4E58-A847-AD18B55BB6A3}" srcOrd="3" destOrd="0" presId="urn:microsoft.com/office/officeart/2018/2/layout/IconVerticalSolidList"/>
    <dgm:cxn modelId="{6577850C-CC41-4348-AAA7-EE240620FA45}" type="presParOf" srcId="{686378CE-6142-46B2-A56D-E9E3EEB9764E}" destId="{400D0340-3325-4009-9483-7CF176B89D2A}" srcOrd="4" destOrd="0" presId="urn:microsoft.com/office/officeart/2018/2/layout/IconVerticalSolidList"/>
    <dgm:cxn modelId="{D0F12B0A-62F2-4A6E-A0C5-A7FB254338F7}" type="presParOf" srcId="{400D0340-3325-4009-9483-7CF176B89D2A}" destId="{B22E42CC-96FC-4138-A750-25C5AE82EB9F}" srcOrd="0" destOrd="0" presId="urn:microsoft.com/office/officeart/2018/2/layout/IconVerticalSolidList"/>
    <dgm:cxn modelId="{AEE55F39-31EC-49DE-81F9-9E42EAAEC6FE}" type="presParOf" srcId="{400D0340-3325-4009-9483-7CF176B89D2A}" destId="{2670C3F1-F338-4F6B-B4C8-CAE3239DB08B}" srcOrd="1" destOrd="0" presId="urn:microsoft.com/office/officeart/2018/2/layout/IconVerticalSolidList"/>
    <dgm:cxn modelId="{6454F4F8-5CA0-4D32-89A2-ED1D244EB070}" type="presParOf" srcId="{400D0340-3325-4009-9483-7CF176B89D2A}" destId="{1EE2806F-E211-4348-A14C-CFF7E11A9058}" srcOrd="2" destOrd="0" presId="urn:microsoft.com/office/officeart/2018/2/layout/IconVerticalSolidList"/>
    <dgm:cxn modelId="{658AB775-A98A-441C-AED8-46EF7FE5C931}" type="presParOf" srcId="{400D0340-3325-4009-9483-7CF176B89D2A}" destId="{67BBA0D8-26D2-444F-986A-3DA69E64F17A}" srcOrd="3" destOrd="0" presId="urn:microsoft.com/office/officeart/2018/2/layout/IconVerticalSolidList"/>
    <dgm:cxn modelId="{C7FB5778-8942-492A-BDA8-0B3C8AD7A770}" type="presParOf" srcId="{686378CE-6142-46B2-A56D-E9E3EEB9764E}" destId="{F3DD772F-1E8C-4C7C-B046-12E4C7443485}" srcOrd="5" destOrd="0" presId="urn:microsoft.com/office/officeart/2018/2/layout/IconVerticalSolidList"/>
    <dgm:cxn modelId="{1A552603-8EFD-4F2E-BC5B-46BBEA7984AB}" type="presParOf" srcId="{686378CE-6142-46B2-A56D-E9E3EEB9764E}" destId="{1069A205-560E-4373-8608-74994C24B451}" srcOrd="6" destOrd="0" presId="urn:microsoft.com/office/officeart/2018/2/layout/IconVerticalSolidList"/>
    <dgm:cxn modelId="{7D2B8DA2-FD04-4328-BDFD-2552B32561D5}" type="presParOf" srcId="{1069A205-560E-4373-8608-74994C24B451}" destId="{CB0CA894-5FC9-460E-AA17-C5E5B116B939}" srcOrd="0" destOrd="0" presId="urn:microsoft.com/office/officeart/2018/2/layout/IconVerticalSolidList"/>
    <dgm:cxn modelId="{34077678-7A2D-4A47-842C-754757555A4D}" type="presParOf" srcId="{1069A205-560E-4373-8608-74994C24B451}" destId="{633745BB-DF5A-4DEB-9CC3-A81A7EB6EECA}" srcOrd="1" destOrd="0" presId="urn:microsoft.com/office/officeart/2018/2/layout/IconVerticalSolidList"/>
    <dgm:cxn modelId="{6DC84F52-D98B-4530-87E8-1EFA7D43545C}" type="presParOf" srcId="{1069A205-560E-4373-8608-74994C24B451}" destId="{7DB90D52-E340-4BE9-B15F-68087D213C8D}" srcOrd="2" destOrd="0" presId="urn:microsoft.com/office/officeart/2018/2/layout/IconVerticalSolidList"/>
    <dgm:cxn modelId="{62CC76B6-23AC-41ED-8756-43EBEBD25BB8}" type="presParOf" srcId="{1069A205-560E-4373-8608-74994C24B451}" destId="{EDE6A6B7-1855-4C4D-A5C3-96C56D0D994F}" srcOrd="3" destOrd="0" presId="urn:microsoft.com/office/officeart/2018/2/layout/IconVerticalSolidList"/>
    <dgm:cxn modelId="{C03615C5-C970-4A2B-B22E-E5A3A10F8B79}" type="presParOf" srcId="{686378CE-6142-46B2-A56D-E9E3EEB9764E}" destId="{FDB0F3E2-9FFF-4289-B3D0-AC03F3D1677A}" srcOrd="7" destOrd="0" presId="urn:microsoft.com/office/officeart/2018/2/layout/IconVerticalSolidList"/>
    <dgm:cxn modelId="{D9ACAECE-9B66-4087-AAD1-16D22C694534}" type="presParOf" srcId="{686378CE-6142-46B2-A56D-E9E3EEB9764E}" destId="{7959852C-4BD7-47E0-A0BD-0BD598F6CFE6}" srcOrd="8" destOrd="0" presId="urn:microsoft.com/office/officeart/2018/2/layout/IconVerticalSolidList"/>
    <dgm:cxn modelId="{3128C817-3B73-415E-8537-9C1FE34C5C2B}" type="presParOf" srcId="{7959852C-4BD7-47E0-A0BD-0BD598F6CFE6}" destId="{099F18BD-89AC-433F-9FDA-5F8E86C900D9}" srcOrd="0" destOrd="0" presId="urn:microsoft.com/office/officeart/2018/2/layout/IconVerticalSolidList"/>
    <dgm:cxn modelId="{032E9C3C-71DE-48FE-ABE4-4FB6215A19F2}" type="presParOf" srcId="{7959852C-4BD7-47E0-A0BD-0BD598F6CFE6}" destId="{4704FC16-36B6-47B4-B092-27637E7C8CF2}" srcOrd="1" destOrd="0" presId="urn:microsoft.com/office/officeart/2018/2/layout/IconVerticalSolidList"/>
    <dgm:cxn modelId="{6E198F3E-499C-4A37-A095-E6115BD2E736}" type="presParOf" srcId="{7959852C-4BD7-47E0-A0BD-0BD598F6CFE6}" destId="{0AB0ED90-C78A-453F-BE98-EB966D2D0B23}" srcOrd="2" destOrd="0" presId="urn:microsoft.com/office/officeart/2018/2/layout/IconVerticalSolidList"/>
    <dgm:cxn modelId="{4A8C8A14-8242-4627-BF27-5A2BD7308843}" type="presParOf" srcId="{7959852C-4BD7-47E0-A0BD-0BD598F6CFE6}" destId="{24C941B2-F6CA-41C1-B560-FF41FA89D9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A23C4-B356-4991-9AD9-C490E2D278EE}">
      <dsp:nvSpPr>
        <dsp:cNvPr id="0" name=""/>
        <dsp:cNvSpPr/>
      </dsp:nvSpPr>
      <dsp:spPr>
        <a:xfrm>
          <a:off x="0" y="438962"/>
          <a:ext cx="3216971" cy="19301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Improving engagement with state agencies implementing the rule</a:t>
          </a:r>
        </a:p>
      </dsp:txBody>
      <dsp:txXfrm>
        <a:off x="0" y="438962"/>
        <a:ext cx="3216971" cy="1930182"/>
      </dsp:txXfrm>
    </dsp:sp>
    <dsp:sp modelId="{5D232117-F106-4E29-A1F6-9D2074D04E3F}">
      <dsp:nvSpPr>
        <dsp:cNvPr id="0" name=""/>
        <dsp:cNvSpPr/>
      </dsp:nvSpPr>
      <dsp:spPr>
        <a:xfrm>
          <a:off x="3538668" y="438962"/>
          <a:ext cx="3216971" cy="19301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Reviewing state drafts of transition plans and setting specific heightened scrutiny packages and submitting public comments, including the review of and comment on state settings assessment tools</a:t>
          </a:r>
        </a:p>
      </dsp:txBody>
      <dsp:txXfrm>
        <a:off x="3538668" y="438962"/>
        <a:ext cx="3216971" cy="1930182"/>
      </dsp:txXfrm>
    </dsp:sp>
    <dsp:sp modelId="{13C58373-E856-4031-80B4-D8A4511E0B11}">
      <dsp:nvSpPr>
        <dsp:cNvPr id="0" name=""/>
        <dsp:cNvSpPr/>
      </dsp:nvSpPr>
      <dsp:spPr>
        <a:xfrm>
          <a:off x="7077336" y="438962"/>
          <a:ext cx="3216971" cy="19301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Building community-level awareness of the rule and its implications for individuals receiving HCBS</a:t>
          </a:r>
        </a:p>
      </dsp:txBody>
      <dsp:txXfrm>
        <a:off x="7077336" y="438962"/>
        <a:ext cx="3216971" cy="1930182"/>
      </dsp:txXfrm>
    </dsp:sp>
    <dsp:sp modelId="{30F66E69-A496-4F36-8EB8-DE2BCCF9DE03}">
      <dsp:nvSpPr>
        <dsp:cNvPr id="0" name=""/>
        <dsp:cNvSpPr/>
      </dsp:nvSpPr>
      <dsp:spPr>
        <a:xfrm>
          <a:off x="1769334" y="2690842"/>
          <a:ext cx="3216971" cy="19301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Raising setting-specific issues with ACL and creating a better pathway to surface issues the individuals are experiencing in each state.</a:t>
          </a:r>
        </a:p>
      </dsp:txBody>
      <dsp:txXfrm>
        <a:off x="1769334" y="2690842"/>
        <a:ext cx="3216971" cy="1930182"/>
      </dsp:txXfrm>
    </dsp:sp>
    <dsp:sp modelId="{2D68D2CA-FB16-45A1-A322-00C01F4A89A2}">
      <dsp:nvSpPr>
        <dsp:cNvPr id="0" name=""/>
        <dsp:cNvSpPr/>
      </dsp:nvSpPr>
      <dsp:spPr>
        <a:xfrm>
          <a:off x="5308002" y="2690842"/>
          <a:ext cx="3216971" cy="19301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With support from ACL, HSRI is collecting and organizing existing informational and training resources related to the HCBS final rule based on assessed needs of subcontractors.</a:t>
          </a:r>
        </a:p>
      </dsp:txBody>
      <dsp:txXfrm>
        <a:off x="5308002" y="2690842"/>
        <a:ext cx="3216971" cy="1930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88CF9-D0B9-4F44-8A42-50C328122928}">
      <dsp:nvSpPr>
        <dsp:cNvPr id="0" name=""/>
        <dsp:cNvSpPr/>
      </dsp:nvSpPr>
      <dsp:spPr>
        <a:xfrm>
          <a:off x="1256" y="2002341"/>
          <a:ext cx="1425017" cy="9048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457D8CB-03C9-4C53-9F4D-F7F045E32587}">
      <dsp:nvSpPr>
        <dsp:cNvPr id="0" name=""/>
        <dsp:cNvSpPr/>
      </dsp:nvSpPr>
      <dsp:spPr>
        <a:xfrm>
          <a:off x="159591" y="2152760"/>
          <a:ext cx="1425017" cy="90488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APRIL</a:t>
          </a:r>
        </a:p>
      </dsp:txBody>
      <dsp:txXfrm>
        <a:off x="186094" y="2179263"/>
        <a:ext cx="1372011" cy="851880"/>
      </dsp:txXfrm>
    </dsp:sp>
    <dsp:sp modelId="{79060D93-7302-465E-91A6-263718E2782A}">
      <dsp:nvSpPr>
        <dsp:cNvPr id="0" name=""/>
        <dsp:cNvSpPr/>
      </dsp:nvSpPr>
      <dsp:spPr>
        <a:xfrm>
          <a:off x="1742944" y="2002341"/>
          <a:ext cx="1425017" cy="9048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C71D037-8D81-4E20-ADF9-F2227E4F7485}">
      <dsp:nvSpPr>
        <dsp:cNvPr id="0" name=""/>
        <dsp:cNvSpPr/>
      </dsp:nvSpPr>
      <dsp:spPr>
        <a:xfrm>
          <a:off x="1901280" y="2152760"/>
          <a:ext cx="1425017" cy="90488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ASAN</a:t>
          </a:r>
        </a:p>
      </dsp:txBody>
      <dsp:txXfrm>
        <a:off x="1927783" y="2179263"/>
        <a:ext cx="1372011" cy="851880"/>
      </dsp:txXfrm>
    </dsp:sp>
    <dsp:sp modelId="{2CC4E3F5-C006-43F5-8732-426DED59AD55}">
      <dsp:nvSpPr>
        <dsp:cNvPr id="0" name=""/>
        <dsp:cNvSpPr/>
      </dsp:nvSpPr>
      <dsp:spPr>
        <a:xfrm>
          <a:off x="3484633" y="2002341"/>
          <a:ext cx="1425017" cy="9048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F337D15-5273-4198-9B06-DDC7B795AD44}">
      <dsp:nvSpPr>
        <dsp:cNvPr id="0" name=""/>
        <dsp:cNvSpPr/>
      </dsp:nvSpPr>
      <dsp:spPr>
        <a:xfrm>
          <a:off x="3642968" y="2152760"/>
          <a:ext cx="1425017" cy="90488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AUCD</a:t>
          </a:r>
        </a:p>
      </dsp:txBody>
      <dsp:txXfrm>
        <a:off x="3669471" y="2179263"/>
        <a:ext cx="1372011" cy="851880"/>
      </dsp:txXfrm>
    </dsp:sp>
    <dsp:sp modelId="{3A0C6F13-7120-4290-AD56-EFAEE1871479}">
      <dsp:nvSpPr>
        <dsp:cNvPr id="0" name=""/>
        <dsp:cNvSpPr/>
      </dsp:nvSpPr>
      <dsp:spPr>
        <a:xfrm>
          <a:off x="5226321" y="2002341"/>
          <a:ext cx="1425017" cy="9048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7113DA3-E1A7-4CE7-AE53-5783B94667A4}">
      <dsp:nvSpPr>
        <dsp:cNvPr id="0" name=""/>
        <dsp:cNvSpPr/>
      </dsp:nvSpPr>
      <dsp:spPr>
        <a:xfrm>
          <a:off x="5384656" y="2152760"/>
          <a:ext cx="1425017" cy="90488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NACDD</a:t>
          </a:r>
        </a:p>
      </dsp:txBody>
      <dsp:txXfrm>
        <a:off x="5411159" y="2179263"/>
        <a:ext cx="1372011" cy="851880"/>
      </dsp:txXfrm>
    </dsp:sp>
    <dsp:sp modelId="{112A3034-E3BC-4F4B-95CC-4F10FB56F236}">
      <dsp:nvSpPr>
        <dsp:cNvPr id="0" name=""/>
        <dsp:cNvSpPr/>
      </dsp:nvSpPr>
      <dsp:spPr>
        <a:xfrm>
          <a:off x="6968009" y="2002341"/>
          <a:ext cx="1425017" cy="9048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54C9421-6B5E-44A7-9E73-A51B0AC0FF38}">
      <dsp:nvSpPr>
        <dsp:cNvPr id="0" name=""/>
        <dsp:cNvSpPr/>
      </dsp:nvSpPr>
      <dsp:spPr>
        <a:xfrm>
          <a:off x="7126345" y="2152760"/>
          <a:ext cx="1425017" cy="90488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NASILC</a:t>
          </a:r>
        </a:p>
      </dsp:txBody>
      <dsp:txXfrm>
        <a:off x="7152848" y="2179263"/>
        <a:ext cx="1372011" cy="851880"/>
      </dsp:txXfrm>
    </dsp:sp>
    <dsp:sp modelId="{C064F3CA-B9B9-4594-9424-38D68AEF68E3}">
      <dsp:nvSpPr>
        <dsp:cNvPr id="0" name=""/>
        <dsp:cNvSpPr/>
      </dsp:nvSpPr>
      <dsp:spPr>
        <a:xfrm>
          <a:off x="8709698" y="2002341"/>
          <a:ext cx="1425017" cy="9048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B4736B7-70E1-4E0F-8685-6183C0F2045E}">
      <dsp:nvSpPr>
        <dsp:cNvPr id="0" name=""/>
        <dsp:cNvSpPr/>
      </dsp:nvSpPr>
      <dsp:spPr>
        <a:xfrm>
          <a:off x="8868033" y="2152760"/>
          <a:ext cx="1425017" cy="90488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NDRN</a:t>
          </a:r>
        </a:p>
      </dsp:txBody>
      <dsp:txXfrm>
        <a:off x="8894536" y="2179263"/>
        <a:ext cx="1372011" cy="851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92E98-2498-4BE4-AACE-39EBDE59A309}">
      <dsp:nvSpPr>
        <dsp:cNvPr id="0" name=""/>
        <dsp:cNvSpPr/>
      </dsp:nvSpPr>
      <dsp:spPr>
        <a:xfrm>
          <a:off x="0" y="438962"/>
          <a:ext cx="3216971" cy="1930182"/>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Collect and organize existing informational and training resources related to the HCBS regulation for use in training and technical assistance.</a:t>
          </a:r>
        </a:p>
      </dsp:txBody>
      <dsp:txXfrm>
        <a:off x="0" y="438962"/>
        <a:ext cx="3216971" cy="1930182"/>
      </dsp:txXfrm>
    </dsp:sp>
    <dsp:sp modelId="{46D3ACA0-9822-46BD-8B63-916AC0F23F93}">
      <dsp:nvSpPr>
        <dsp:cNvPr id="0" name=""/>
        <dsp:cNvSpPr/>
      </dsp:nvSpPr>
      <dsp:spPr>
        <a:xfrm>
          <a:off x="3538668" y="438962"/>
          <a:ext cx="3216971" cy="1930182"/>
        </a:xfrm>
        <a:prstGeom prst="rect">
          <a:avLst/>
        </a:prstGeom>
        <a:solidFill>
          <a:srgbClr val="BF202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Facilitate the lead organizations for the P&amp;A network, CILS, DD Council and UCEDs, ASAN and SARTAC to plan and </a:t>
          </a:r>
          <a:r>
            <a:rPr lang="en-US" sz="1600" kern="1200" dirty="0">
              <a:solidFill>
                <a:prstClr val="white"/>
              </a:solidFill>
              <a:latin typeface="Calibri"/>
              <a:ea typeface="+mn-ea"/>
              <a:cs typeface="+mn-cs"/>
            </a:rPr>
            <a:t>support</a:t>
          </a:r>
          <a:r>
            <a:rPr lang="en-US" sz="1600" kern="1200" dirty="0"/>
            <a:t> advocacy efforts that will feedback to the state and CMS regarding the State Transition Plan and the state’s efforts to implement the HCBS settings rule. </a:t>
          </a:r>
        </a:p>
      </dsp:txBody>
      <dsp:txXfrm>
        <a:off x="3538668" y="438962"/>
        <a:ext cx="3216971" cy="1930182"/>
      </dsp:txXfrm>
    </dsp:sp>
    <dsp:sp modelId="{13EC53B7-3A8F-4433-90D6-3AC22B8D8680}">
      <dsp:nvSpPr>
        <dsp:cNvPr id="0" name=""/>
        <dsp:cNvSpPr/>
      </dsp:nvSpPr>
      <dsp:spPr>
        <a:xfrm>
          <a:off x="7077336" y="438962"/>
          <a:ext cx="3216971" cy="1930182"/>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Provide </a:t>
          </a:r>
          <a:r>
            <a:rPr lang="en-US" sz="1600" kern="1200" dirty="0">
              <a:solidFill>
                <a:prstClr val="white"/>
              </a:solidFill>
              <a:latin typeface="Calibri"/>
              <a:ea typeface="+mn-ea"/>
              <a:cs typeface="+mn-cs"/>
            </a:rPr>
            <a:t>guidance</a:t>
          </a:r>
          <a:r>
            <a:rPr lang="en-US" sz="1800" kern="1200" dirty="0"/>
            <a:t> on organizing cross disability efforts</a:t>
          </a:r>
        </a:p>
      </dsp:txBody>
      <dsp:txXfrm>
        <a:off x="7077336" y="438962"/>
        <a:ext cx="3216971" cy="1930182"/>
      </dsp:txXfrm>
    </dsp:sp>
    <dsp:sp modelId="{891E9AE0-B350-407C-B389-52CC815E216D}">
      <dsp:nvSpPr>
        <dsp:cNvPr id="0" name=""/>
        <dsp:cNvSpPr/>
      </dsp:nvSpPr>
      <dsp:spPr>
        <a:xfrm>
          <a:off x="0" y="2690842"/>
          <a:ext cx="3216971" cy="1930182"/>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Provide guidance on prioritizing stakeholder feedback</a:t>
          </a:r>
        </a:p>
      </dsp:txBody>
      <dsp:txXfrm>
        <a:off x="0" y="2690842"/>
        <a:ext cx="3216971" cy="1930182"/>
      </dsp:txXfrm>
    </dsp:sp>
    <dsp:sp modelId="{8870DE13-2E50-4B9F-8572-423C331653FE}">
      <dsp:nvSpPr>
        <dsp:cNvPr id="0" name=""/>
        <dsp:cNvSpPr/>
      </dsp:nvSpPr>
      <dsp:spPr>
        <a:xfrm>
          <a:off x="3538668" y="2690842"/>
          <a:ext cx="3216971" cy="1930182"/>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Assist in identifying training materials appropriate for the groups</a:t>
          </a:r>
        </a:p>
      </dsp:txBody>
      <dsp:txXfrm>
        <a:off x="3538668" y="2690842"/>
        <a:ext cx="3216971" cy="1930182"/>
      </dsp:txXfrm>
    </dsp:sp>
    <dsp:sp modelId="{9FD85294-5834-4A75-8219-CA84F1AE3398}">
      <dsp:nvSpPr>
        <dsp:cNvPr id="0" name=""/>
        <dsp:cNvSpPr/>
      </dsp:nvSpPr>
      <dsp:spPr>
        <a:xfrm>
          <a:off x="7077336" y="2690842"/>
          <a:ext cx="3216971" cy="1930182"/>
        </a:xfrm>
        <a:prstGeom prst="rect">
          <a:avLst/>
        </a:prstGeom>
        <a:solidFill>
          <a:srgbClr val="BF202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Provide guidance on developing capacity among </a:t>
          </a:r>
          <a:r>
            <a:rPr lang="en-US" sz="1800" kern="1200" dirty="0">
              <a:solidFill>
                <a:prstClr val="white"/>
              </a:solidFill>
              <a:latin typeface="Calibri"/>
              <a:ea typeface="+mn-ea"/>
              <a:cs typeface="+mn-cs"/>
            </a:rPr>
            <a:t>self-advocates</a:t>
          </a:r>
          <a:r>
            <a:rPr lang="en-US" sz="1800" kern="1200" dirty="0"/>
            <a:t> and families to engage meaningfully in stakeholder feedback and surfacing issues the individuals in the state experience</a:t>
          </a:r>
        </a:p>
      </dsp:txBody>
      <dsp:txXfrm>
        <a:off x="7077336" y="2690842"/>
        <a:ext cx="3216971" cy="19301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415B0-D15E-468A-A68F-353B6B45A54E}">
      <dsp:nvSpPr>
        <dsp:cNvPr id="0" name=""/>
        <dsp:cNvSpPr/>
      </dsp:nvSpPr>
      <dsp:spPr>
        <a:xfrm>
          <a:off x="1062103" y="1153"/>
          <a:ext cx="3890524" cy="233431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kern="1200" dirty="0"/>
            <a:t>Individual People with disabilities their families, and neighbors</a:t>
          </a:r>
        </a:p>
      </dsp:txBody>
      <dsp:txXfrm>
        <a:off x="1062103" y="1153"/>
        <a:ext cx="3890524" cy="2334314"/>
      </dsp:txXfrm>
    </dsp:sp>
    <dsp:sp modelId="{E90B9FC0-C033-4B95-9D2E-72770EB77FE8}">
      <dsp:nvSpPr>
        <dsp:cNvPr id="0" name=""/>
        <dsp:cNvSpPr/>
      </dsp:nvSpPr>
      <dsp:spPr>
        <a:xfrm>
          <a:off x="5341680" y="1153"/>
          <a:ext cx="3890524" cy="233431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kern="1200" dirty="0"/>
            <a:t>Advocacy groups:</a:t>
          </a:r>
        </a:p>
        <a:p>
          <a:pPr marL="0" lvl="0" indent="0" algn="ctr" defTabSz="1066800">
            <a:lnSpc>
              <a:spcPct val="90000"/>
            </a:lnSpc>
            <a:spcBef>
              <a:spcPct val="0"/>
            </a:spcBef>
            <a:spcAft>
              <a:spcPct val="35000"/>
            </a:spcAft>
            <a:buFont typeface="Arial" panose="020B0604020202020204" pitchFamily="34" charset="0"/>
            <a:buNone/>
          </a:pPr>
          <a:r>
            <a:rPr lang="en-US" sz="2400" kern="1200" dirty="0"/>
            <a:t>Parent Groups</a:t>
          </a:r>
        </a:p>
        <a:p>
          <a:pPr marL="0" lvl="0" indent="0" algn="ctr" defTabSz="1066800">
            <a:lnSpc>
              <a:spcPct val="90000"/>
            </a:lnSpc>
            <a:spcBef>
              <a:spcPct val="0"/>
            </a:spcBef>
            <a:spcAft>
              <a:spcPct val="35000"/>
            </a:spcAft>
            <a:buFont typeface="Arial" panose="020B0604020202020204" pitchFamily="34" charset="0"/>
            <a:buNone/>
          </a:pPr>
          <a:r>
            <a:rPr lang="en-US" sz="2400" kern="1200" dirty="0"/>
            <a:t>Sibling groups</a:t>
          </a:r>
        </a:p>
        <a:p>
          <a:pPr marL="0" lvl="0" indent="0" algn="ctr" defTabSz="1066800">
            <a:lnSpc>
              <a:spcPct val="90000"/>
            </a:lnSpc>
            <a:spcBef>
              <a:spcPct val="0"/>
            </a:spcBef>
            <a:spcAft>
              <a:spcPct val="35000"/>
            </a:spcAft>
            <a:buFont typeface="Arial" panose="020B0604020202020204" pitchFamily="34" charset="0"/>
            <a:buNone/>
          </a:pPr>
          <a:r>
            <a:rPr lang="en-US" sz="2400" kern="1200" dirty="0"/>
            <a:t>Self-advocate groups.</a:t>
          </a:r>
        </a:p>
      </dsp:txBody>
      <dsp:txXfrm>
        <a:off x="5341680" y="1153"/>
        <a:ext cx="3890524" cy="2334314"/>
      </dsp:txXfrm>
    </dsp:sp>
    <dsp:sp modelId="{ABD771F7-D399-4455-A33E-67F41984AF20}">
      <dsp:nvSpPr>
        <dsp:cNvPr id="0" name=""/>
        <dsp:cNvSpPr/>
      </dsp:nvSpPr>
      <dsp:spPr>
        <a:xfrm>
          <a:off x="1062103" y="2724520"/>
          <a:ext cx="3890524" cy="233431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kern="1200" dirty="0"/>
            <a:t>Protection from Harm resources:</a:t>
          </a:r>
        </a:p>
        <a:p>
          <a:pPr marL="0" lvl="0" indent="0" algn="ctr" defTabSz="1066800">
            <a:lnSpc>
              <a:spcPct val="90000"/>
            </a:lnSpc>
            <a:spcBef>
              <a:spcPct val="0"/>
            </a:spcBef>
            <a:spcAft>
              <a:spcPct val="35000"/>
            </a:spcAft>
            <a:buFont typeface="Arial" panose="020B0604020202020204" pitchFamily="34" charset="0"/>
            <a:buNone/>
          </a:pPr>
          <a:r>
            <a:rPr lang="en-US" sz="2400" kern="1200" dirty="0"/>
            <a:t>State P&amp;A</a:t>
          </a:r>
        </a:p>
        <a:p>
          <a:pPr marL="0" lvl="0" indent="0" algn="ctr" defTabSz="1066800">
            <a:lnSpc>
              <a:spcPct val="90000"/>
            </a:lnSpc>
            <a:spcBef>
              <a:spcPct val="0"/>
            </a:spcBef>
            <a:spcAft>
              <a:spcPct val="35000"/>
            </a:spcAft>
            <a:buFont typeface="Arial" panose="020B0604020202020204" pitchFamily="34" charset="0"/>
            <a:buNone/>
          </a:pPr>
          <a:r>
            <a:rPr lang="en-US" sz="2400" kern="1200" dirty="0"/>
            <a:t>Ombudsman</a:t>
          </a:r>
        </a:p>
        <a:p>
          <a:pPr marL="0" lvl="0" indent="0" algn="ctr" defTabSz="1066800">
            <a:lnSpc>
              <a:spcPct val="90000"/>
            </a:lnSpc>
            <a:spcBef>
              <a:spcPct val="0"/>
            </a:spcBef>
            <a:spcAft>
              <a:spcPct val="35000"/>
            </a:spcAft>
            <a:buFont typeface="Arial" panose="020B0604020202020204" pitchFamily="34" charset="0"/>
            <a:buNone/>
          </a:pPr>
          <a:r>
            <a:rPr lang="en-US" sz="2400" kern="1200" dirty="0"/>
            <a:t>Adult Protective Services</a:t>
          </a:r>
        </a:p>
      </dsp:txBody>
      <dsp:txXfrm>
        <a:off x="1062103" y="2724520"/>
        <a:ext cx="3890524" cy="2334314"/>
      </dsp:txXfrm>
    </dsp:sp>
    <dsp:sp modelId="{C1E6F60A-7EBD-41A5-8E35-8EF1B87DA7BD}">
      <dsp:nvSpPr>
        <dsp:cNvPr id="0" name=""/>
        <dsp:cNvSpPr/>
      </dsp:nvSpPr>
      <dsp:spPr>
        <a:xfrm>
          <a:off x="5341680" y="2724520"/>
          <a:ext cx="3890524" cy="233431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kern="1200" dirty="0"/>
            <a:t>Provider Organizations and Associations</a:t>
          </a:r>
        </a:p>
      </dsp:txBody>
      <dsp:txXfrm>
        <a:off x="5341680" y="2724520"/>
        <a:ext cx="3890524" cy="23343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19E81-D6FA-419C-A61D-ED614E8795A7}">
      <dsp:nvSpPr>
        <dsp:cNvPr id="0" name=""/>
        <dsp:cNvSpPr/>
      </dsp:nvSpPr>
      <dsp:spPr>
        <a:xfrm>
          <a:off x="0" y="3953"/>
          <a:ext cx="10294307" cy="8420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5FA11-370B-48A0-9070-D14CAFAE0E89}">
      <dsp:nvSpPr>
        <dsp:cNvPr id="0" name=""/>
        <dsp:cNvSpPr/>
      </dsp:nvSpPr>
      <dsp:spPr>
        <a:xfrm>
          <a:off x="254709" y="193406"/>
          <a:ext cx="463107" cy="4631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E63F5A-7C77-482A-A317-B198694FC30C}">
      <dsp:nvSpPr>
        <dsp:cNvPr id="0" name=""/>
        <dsp:cNvSpPr/>
      </dsp:nvSpPr>
      <dsp:spPr>
        <a:xfrm>
          <a:off x="972525" y="3953"/>
          <a:ext cx="9321782" cy="842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13" tIns="89113" rIns="89113" bIns="89113" numCol="1" spcCol="1270" anchor="ctr" anchorCtr="0">
          <a:noAutofit/>
        </a:bodyPr>
        <a:lstStyle/>
        <a:p>
          <a:pPr marL="0" lvl="0" indent="0" algn="l" defTabSz="844550">
            <a:lnSpc>
              <a:spcPct val="90000"/>
            </a:lnSpc>
            <a:spcBef>
              <a:spcPct val="0"/>
            </a:spcBef>
            <a:spcAft>
              <a:spcPct val="35000"/>
            </a:spcAft>
            <a:buNone/>
          </a:pPr>
          <a:r>
            <a:rPr lang="en-US" sz="1900" kern="1200" dirty="0"/>
            <a:t>Show up and give in person public comment</a:t>
          </a:r>
        </a:p>
      </dsp:txBody>
      <dsp:txXfrm>
        <a:off x="972525" y="3953"/>
        <a:ext cx="9321782" cy="842013"/>
      </dsp:txXfrm>
    </dsp:sp>
    <dsp:sp modelId="{29E6D39C-2CD4-46F0-A610-55A5BDD769B8}">
      <dsp:nvSpPr>
        <dsp:cNvPr id="0" name=""/>
        <dsp:cNvSpPr/>
      </dsp:nvSpPr>
      <dsp:spPr>
        <a:xfrm>
          <a:off x="0" y="1056470"/>
          <a:ext cx="10294307" cy="8420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B935B-E1AF-437B-841D-4C936607A036}">
      <dsp:nvSpPr>
        <dsp:cNvPr id="0" name=""/>
        <dsp:cNvSpPr/>
      </dsp:nvSpPr>
      <dsp:spPr>
        <a:xfrm>
          <a:off x="254709" y="1245923"/>
          <a:ext cx="463107" cy="4631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22DB5F-4A18-4036-8966-4D85CD17D4C6}">
      <dsp:nvSpPr>
        <dsp:cNvPr id="0" name=""/>
        <dsp:cNvSpPr/>
      </dsp:nvSpPr>
      <dsp:spPr>
        <a:xfrm>
          <a:off x="972525" y="1056470"/>
          <a:ext cx="9321782" cy="842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13" tIns="89113" rIns="89113" bIns="89113" numCol="1" spcCol="1270" anchor="ctr" anchorCtr="0">
          <a:noAutofit/>
        </a:bodyPr>
        <a:lstStyle/>
        <a:p>
          <a:pPr marL="0" lvl="0" indent="0" algn="l" defTabSz="844550">
            <a:lnSpc>
              <a:spcPct val="90000"/>
            </a:lnSpc>
            <a:spcBef>
              <a:spcPct val="0"/>
            </a:spcBef>
            <a:spcAft>
              <a:spcPct val="35000"/>
            </a:spcAft>
            <a:buNone/>
          </a:pPr>
          <a:r>
            <a:rPr lang="en-US" sz="1900" kern="1200" dirty="0"/>
            <a:t>Submit written comments from your council</a:t>
          </a:r>
        </a:p>
      </dsp:txBody>
      <dsp:txXfrm>
        <a:off x="972525" y="1056470"/>
        <a:ext cx="9321782" cy="842013"/>
      </dsp:txXfrm>
    </dsp:sp>
    <dsp:sp modelId="{B22E42CC-96FC-4138-A750-25C5AE82EB9F}">
      <dsp:nvSpPr>
        <dsp:cNvPr id="0" name=""/>
        <dsp:cNvSpPr/>
      </dsp:nvSpPr>
      <dsp:spPr>
        <a:xfrm>
          <a:off x="0" y="2108987"/>
          <a:ext cx="10294307" cy="8420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70C3F1-F338-4F6B-B4C8-CAE3239DB08B}">
      <dsp:nvSpPr>
        <dsp:cNvPr id="0" name=""/>
        <dsp:cNvSpPr/>
      </dsp:nvSpPr>
      <dsp:spPr>
        <a:xfrm>
          <a:off x="254709" y="2298440"/>
          <a:ext cx="463107" cy="4631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BBA0D8-26D2-444F-986A-3DA69E64F17A}">
      <dsp:nvSpPr>
        <dsp:cNvPr id="0" name=""/>
        <dsp:cNvSpPr/>
      </dsp:nvSpPr>
      <dsp:spPr>
        <a:xfrm>
          <a:off x="972525" y="2108987"/>
          <a:ext cx="9321782" cy="842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13" tIns="89113" rIns="89113" bIns="89113" numCol="1" spcCol="1270" anchor="ctr" anchorCtr="0">
          <a:noAutofit/>
        </a:bodyPr>
        <a:lstStyle/>
        <a:p>
          <a:pPr marL="0" lvl="0" indent="0" algn="l" defTabSz="844550">
            <a:lnSpc>
              <a:spcPct val="90000"/>
            </a:lnSpc>
            <a:spcBef>
              <a:spcPct val="0"/>
            </a:spcBef>
            <a:spcAft>
              <a:spcPct val="35000"/>
            </a:spcAft>
            <a:buNone/>
          </a:pPr>
          <a:r>
            <a:rPr lang="en-US" sz="1900" kern="1200" dirty="0"/>
            <a:t>Coordinate templates for others to use in submitting comments.</a:t>
          </a:r>
        </a:p>
      </dsp:txBody>
      <dsp:txXfrm>
        <a:off x="972525" y="2108987"/>
        <a:ext cx="9321782" cy="842013"/>
      </dsp:txXfrm>
    </dsp:sp>
    <dsp:sp modelId="{CB0CA894-5FC9-460E-AA17-C5E5B116B939}">
      <dsp:nvSpPr>
        <dsp:cNvPr id="0" name=""/>
        <dsp:cNvSpPr/>
      </dsp:nvSpPr>
      <dsp:spPr>
        <a:xfrm>
          <a:off x="0" y="3161504"/>
          <a:ext cx="10294307" cy="8420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745BB-DF5A-4DEB-9CC3-A81A7EB6EECA}">
      <dsp:nvSpPr>
        <dsp:cNvPr id="0" name=""/>
        <dsp:cNvSpPr/>
      </dsp:nvSpPr>
      <dsp:spPr>
        <a:xfrm>
          <a:off x="254709" y="3350957"/>
          <a:ext cx="463107" cy="4631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E6A6B7-1855-4C4D-A5C3-96C56D0D994F}">
      <dsp:nvSpPr>
        <dsp:cNvPr id="0" name=""/>
        <dsp:cNvSpPr/>
      </dsp:nvSpPr>
      <dsp:spPr>
        <a:xfrm>
          <a:off x="972525" y="3161504"/>
          <a:ext cx="9321782" cy="842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13" tIns="89113" rIns="89113" bIns="89113" numCol="1" spcCol="1270" anchor="ctr" anchorCtr="0">
          <a:noAutofit/>
        </a:bodyPr>
        <a:lstStyle/>
        <a:p>
          <a:pPr marL="0" lvl="0" indent="0" algn="l" defTabSz="844550">
            <a:lnSpc>
              <a:spcPct val="90000"/>
            </a:lnSpc>
            <a:spcBef>
              <a:spcPct val="0"/>
            </a:spcBef>
            <a:spcAft>
              <a:spcPct val="35000"/>
            </a:spcAft>
            <a:buNone/>
          </a:pPr>
          <a:r>
            <a:rPr lang="en-US" sz="1900" kern="1200" dirty="0"/>
            <a:t>Consult partners about submitting joint comments</a:t>
          </a:r>
        </a:p>
      </dsp:txBody>
      <dsp:txXfrm>
        <a:off x="972525" y="3161504"/>
        <a:ext cx="9321782" cy="842013"/>
      </dsp:txXfrm>
    </dsp:sp>
    <dsp:sp modelId="{099F18BD-89AC-433F-9FDA-5F8E86C900D9}">
      <dsp:nvSpPr>
        <dsp:cNvPr id="0" name=""/>
        <dsp:cNvSpPr/>
      </dsp:nvSpPr>
      <dsp:spPr>
        <a:xfrm>
          <a:off x="0" y="4214021"/>
          <a:ext cx="10294307" cy="8420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04FC16-36B6-47B4-B092-27637E7C8CF2}">
      <dsp:nvSpPr>
        <dsp:cNvPr id="0" name=""/>
        <dsp:cNvSpPr/>
      </dsp:nvSpPr>
      <dsp:spPr>
        <a:xfrm>
          <a:off x="254709" y="4403474"/>
          <a:ext cx="463107" cy="4631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C941B2-F6CA-41C1-B560-FF41FA89D968}">
      <dsp:nvSpPr>
        <dsp:cNvPr id="0" name=""/>
        <dsp:cNvSpPr/>
      </dsp:nvSpPr>
      <dsp:spPr>
        <a:xfrm>
          <a:off x="972525" y="4214021"/>
          <a:ext cx="9321782" cy="842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13" tIns="89113" rIns="89113" bIns="89113" numCol="1" spcCol="1270" anchor="ctr" anchorCtr="0">
          <a:noAutofit/>
        </a:bodyPr>
        <a:lstStyle/>
        <a:p>
          <a:pPr marL="0" lvl="0" indent="0" algn="l" defTabSz="844550">
            <a:lnSpc>
              <a:spcPct val="90000"/>
            </a:lnSpc>
            <a:spcBef>
              <a:spcPct val="0"/>
            </a:spcBef>
            <a:spcAft>
              <a:spcPct val="35000"/>
            </a:spcAft>
            <a:buNone/>
          </a:pPr>
          <a:r>
            <a:rPr lang="en-US" sz="1900" kern="1200" dirty="0"/>
            <a:t>Call your legislators and other elected officials</a:t>
          </a:r>
        </a:p>
      </dsp:txBody>
      <dsp:txXfrm>
        <a:off x="972525" y="4214021"/>
        <a:ext cx="9321782" cy="8420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BACB-5205-46D5-BB5B-935E3E9604E8}" type="datetimeFigureOut">
              <a:rPr lang="en-US"/>
              <a:t>11/16/22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9396C-6704-4805-B01C-B1E51C0A9950}" type="slidenum">
              <a:rPr lang="en-US"/>
              <a:t>‹#›</a:t>
            </a:fld>
            <a:endParaRPr lang="en-US"/>
          </a:p>
        </p:txBody>
      </p:sp>
    </p:spTree>
    <p:extLst>
      <p:ext uri="{BB962C8B-B14F-4D97-AF65-F5344CB8AC3E}">
        <p14:creationId xmlns:p14="http://schemas.microsoft.com/office/powerpoint/2010/main" val="2102292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a:t>
            </a:fld>
            <a:endParaRPr lang="en-US"/>
          </a:p>
        </p:txBody>
      </p:sp>
    </p:spTree>
    <p:extLst>
      <p:ext uri="{BB962C8B-B14F-4D97-AF65-F5344CB8AC3E}">
        <p14:creationId xmlns:p14="http://schemas.microsoft.com/office/powerpoint/2010/main" val="228345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10</a:t>
            </a:fld>
            <a:endParaRPr lang="en-US"/>
          </a:p>
        </p:txBody>
      </p:sp>
    </p:spTree>
    <p:extLst>
      <p:ext uri="{BB962C8B-B14F-4D97-AF65-F5344CB8AC3E}">
        <p14:creationId xmlns:p14="http://schemas.microsoft.com/office/powerpoint/2010/main" val="98765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11</a:t>
            </a:fld>
            <a:endParaRPr lang="en-US"/>
          </a:p>
        </p:txBody>
      </p:sp>
    </p:spTree>
    <p:extLst>
      <p:ext uri="{BB962C8B-B14F-4D97-AF65-F5344CB8AC3E}">
        <p14:creationId xmlns:p14="http://schemas.microsoft.com/office/powerpoint/2010/main" val="1403241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12</a:t>
            </a:fld>
            <a:endParaRPr lang="en-US"/>
          </a:p>
        </p:txBody>
      </p:sp>
    </p:spTree>
    <p:extLst>
      <p:ext uri="{BB962C8B-B14F-4D97-AF65-F5344CB8AC3E}">
        <p14:creationId xmlns:p14="http://schemas.microsoft.com/office/powerpoint/2010/main" val="97363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13</a:t>
            </a:fld>
            <a:endParaRPr lang="en-US"/>
          </a:p>
        </p:txBody>
      </p:sp>
    </p:spTree>
    <p:extLst>
      <p:ext uri="{BB962C8B-B14F-4D97-AF65-F5344CB8AC3E}">
        <p14:creationId xmlns:p14="http://schemas.microsoft.com/office/powerpoint/2010/main" val="2597103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14</a:t>
            </a:fld>
            <a:endParaRPr lang="en-US"/>
          </a:p>
        </p:txBody>
      </p:sp>
    </p:spTree>
    <p:extLst>
      <p:ext uri="{BB962C8B-B14F-4D97-AF65-F5344CB8AC3E}">
        <p14:creationId xmlns:p14="http://schemas.microsoft.com/office/powerpoint/2010/main" val="114072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15</a:t>
            </a:fld>
            <a:endParaRPr lang="en-US"/>
          </a:p>
        </p:txBody>
      </p:sp>
    </p:spTree>
    <p:extLst>
      <p:ext uri="{BB962C8B-B14F-4D97-AF65-F5344CB8AC3E}">
        <p14:creationId xmlns:p14="http://schemas.microsoft.com/office/powerpoint/2010/main" val="4233607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16</a:t>
            </a:fld>
            <a:endParaRPr lang="en-US"/>
          </a:p>
        </p:txBody>
      </p:sp>
    </p:spTree>
    <p:extLst>
      <p:ext uri="{BB962C8B-B14F-4D97-AF65-F5344CB8AC3E}">
        <p14:creationId xmlns:p14="http://schemas.microsoft.com/office/powerpoint/2010/main" val="3525746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17</a:t>
            </a:fld>
            <a:endParaRPr lang="en-US"/>
          </a:p>
        </p:txBody>
      </p:sp>
    </p:spTree>
    <p:extLst>
      <p:ext uri="{BB962C8B-B14F-4D97-AF65-F5344CB8AC3E}">
        <p14:creationId xmlns:p14="http://schemas.microsoft.com/office/powerpoint/2010/main" val="1359412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18</a:t>
            </a:fld>
            <a:endParaRPr lang="en-US"/>
          </a:p>
        </p:txBody>
      </p:sp>
    </p:spTree>
    <p:extLst>
      <p:ext uri="{BB962C8B-B14F-4D97-AF65-F5344CB8AC3E}">
        <p14:creationId xmlns:p14="http://schemas.microsoft.com/office/powerpoint/2010/main" val="1202013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19</a:t>
            </a:fld>
            <a:endParaRPr lang="en-US"/>
          </a:p>
        </p:txBody>
      </p:sp>
    </p:spTree>
    <p:extLst>
      <p:ext uri="{BB962C8B-B14F-4D97-AF65-F5344CB8AC3E}">
        <p14:creationId xmlns:p14="http://schemas.microsoft.com/office/powerpoint/2010/main" val="380119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2</a:t>
            </a:fld>
            <a:endParaRPr lang="en-US"/>
          </a:p>
        </p:txBody>
      </p:sp>
    </p:spTree>
    <p:extLst>
      <p:ext uri="{BB962C8B-B14F-4D97-AF65-F5344CB8AC3E}">
        <p14:creationId xmlns:p14="http://schemas.microsoft.com/office/powerpoint/2010/main" val="340082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20</a:t>
            </a:fld>
            <a:endParaRPr lang="en-US"/>
          </a:p>
        </p:txBody>
      </p:sp>
    </p:spTree>
    <p:extLst>
      <p:ext uri="{BB962C8B-B14F-4D97-AF65-F5344CB8AC3E}">
        <p14:creationId xmlns:p14="http://schemas.microsoft.com/office/powerpoint/2010/main" val="1270887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3963" y="0"/>
            <a:ext cx="4227512" cy="2378075"/>
          </a:xfrm>
          <a:prstGeom prst="rect">
            <a:avLst/>
          </a:prstGeom>
          <a:noFill/>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5871D-C205-4475-9F09-4E8322E06539}" type="slidenum">
              <a:rPr lang="en-US" smtClean="0"/>
              <a:t>21</a:t>
            </a:fld>
            <a:endParaRPr lang="en-US" dirty="0"/>
          </a:p>
        </p:txBody>
      </p:sp>
      <p:sp>
        <p:nvSpPr>
          <p:cNvPr id="5" name="TextBox 4">
            <a:extLst>
              <a:ext uri="{FF2B5EF4-FFF2-40B4-BE49-F238E27FC236}">
                <a16:creationId xmlns:a16="http://schemas.microsoft.com/office/drawing/2014/main" id="{D3040AD5-5C56-4865-BC55-EBACC749901E}"/>
              </a:ext>
            </a:extLst>
          </p:cNvPr>
          <p:cNvSpPr txBox="1"/>
          <p:nvPr/>
        </p:nvSpPr>
        <p:spPr>
          <a:xfrm>
            <a:off x="1851871" y="464748"/>
            <a:ext cx="3390001" cy="1636003"/>
          </a:xfrm>
          <a:prstGeom prst="rect">
            <a:avLst/>
          </a:prstGeom>
          <a:noFill/>
        </p:spPr>
        <p:txBody>
          <a:bodyPr wrap="square" lIns="92830" tIns="46415" rIns="92830" bIns="46415" rtlCol="0">
            <a:spAutoFit/>
          </a:bodyPr>
          <a:lstStyle/>
          <a:p>
            <a:pPr defTabSz="464149">
              <a:defRPr/>
            </a:pPr>
            <a:r>
              <a:rPr lang="en-US" sz="4100" b="1" dirty="0">
                <a:solidFill>
                  <a:schemeClr val="accent1"/>
                </a:solidFill>
                <a:latin typeface="Franklin Gothic Book" panose="020B0503020102020204" pitchFamily="34" charset="0"/>
              </a:rPr>
              <a:t>Notes Page Title Here </a:t>
            </a:r>
          </a:p>
          <a:p>
            <a:pPr defTabSz="464149">
              <a:defRPr/>
            </a:pPr>
            <a:r>
              <a:rPr lang="en-US" b="1" dirty="0">
                <a:solidFill>
                  <a:schemeClr val="accent1"/>
                </a:solidFill>
                <a:latin typeface="Franklin Gothic Book" panose="020B0503020102020204" pitchFamily="34" charset="0"/>
              </a:rPr>
              <a:t>(edit this in notes view)</a:t>
            </a:r>
          </a:p>
        </p:txBody>
      </p:sp>
    </p:spTree>
    <p:extLst>
      <p:ext uri="{BB962C8B-B14F-4D97-AF65-F5344CB8AC3E}">
        <p14:creationId xmlns:p14="http://schemas.microsoft.com/office/powerpoint/2010/main" val="3570496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5871D-C205-4475-9F09-4E8322E06539}" type="slidenum">
              <a:rPr lang="en-US" smtClean="0"/>
              <a:pPr/>
              <a:t>22</a:t>
            </a:fld>
            <a:endParaRPr lang="en-US" dirty="0"/>
          </a:p>
        </p:txBody>
      </p:sp>
    </p:spTree>
    <p:extLst>
      <p:ext uri="{BB962C8B-B14F-4D97-AF65-F5344CB8AC3E}">
        <p14:creationId xmlns:p14="http://schemas.microsoft.com/office/powerpoint/2010/main" val="1881853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23</a:t>
            </a:fld>
            <a:endParaRPr lang="en-US"/>
          </a:p>
        </p:txBody>
      </p:sp>
    </p:spTree>
    <p:extLst>
      <p:ext uri="{BB962C8B-B14F-4D97-AF65-F5344CB8AC3E}">
        <p14:creationId xmlns:p14="http://schemas.microsoft.com/office/powerpoint/2010/main" val="1042867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75871D-C205-4475-9F09-4E8322E06539}" type="slidenum">
              <a:rPr lang="en-US" smtClean="0"/>
              <a:pPr/>
              <a:t>31</a:t>
            </a:fld>
            <a:endParaRPr lang="en-US" dirty="0"/>
          </a:p>
        </p:txBody>
      </p:sp>
      <p:sp>
        <p:nvSpPr>
          <p:cNvPr id="5" name="TextBox 4">
            <a:extLst>
              <a:ext uri="{FF2B5EF4-FFF2-40B4-BE49-F238E27FC236}">
                <a16:creationId xmlns:a16="http://schemas.microsoft.com/office/drawing/2014/main" id="{579AFCD0-4DD0-45B8-9682-8B2DBFF31CF3}"/>
              </a:ext>
            </a:extLst>
          </p:cNvPr>
          <p:cNvSpPr txBox="1"/>
          <p:nvPr/>
        </p:nvSpPr>
        <p:spPr>
          <a:xfrm>
            <a:off x="1833410" y="454645"/>
            <a:ext cx="335620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Franklin Gothic Book" panose="020B0503020102020204" pitchFamily="34" charset="0"/>
                <a:ea typeface="+mn-ea"/>
                <a:cs typeface="+mn-cs"/>
              </a:rPr>
              <a:t>Notes Page Title 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Franklin Gothic Book" panose="020B0503020102020204" pitchFamily="34" charset="0"/>
                <a:ea typeface="+mn-ea"/>
                <a:cs typeface="+mn-cs"/>
              </a:rPr>
              <a:t>(edit this in notes view)</a:t>
            </a:r>
          </a:p>
        </p:txBody>
      </p:sp>
    </p:spTree>
    <p:extLst>
      <p:ext uri="{BB962C8B-B14F-4D97-AF65-F5344CB8AC3E}">
        <p14:creationId xmlns:p14="http://schemas.microsoft.com/office/powerpoint/2010/main" val="3264949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32</a:t>
            </a:fld>
            <a:endParaRPr lang="en-US"/>
          </a:p>
        </p:txBody>
      </p:sp>
    </p:spTree>
    <p:extLst>
      <p:ext uri="{BB962C8B-B14F-4D97-AF65-F5344CB8AC3E}">
        <p14:creationId xmlns:p14="http://schemas.microsoft.com/office/powerpoint/2010/main" val="2583841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34</a:t>
            </a:fld>
            <a:endParaRPr lang="en-US"/>
          </a:p>
        </p:txBody>
      </p:sp>
    </p:spTree>
    <p:extLst>
      <p:ext uri="{BB962C8B-B14F-4D97-AF65-F5344CB8AC3E}">
        <p14:creationId xmlns:p14="http://schemas.microsoft.com/office/powerpoint/2010/main" val="1890797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35</a:t>
            </a:fld>
            <a:endParaRPr lang="en-US"/>
          </a:p>
        </p:txBody>
      </p:sp>
    </p:spTree>
    <p:extLst>
      <p:ext uri="{BB962C8B-B14F-4D97-AF65-F5344CB8AC3E}">
        <p14:creationId xmlns:p14="http://schemas.microsoft.com/office/powerpoint/2010/main" val="2342401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38</a:t>
            </a:fld>
            <a:endParaRPr lang="en-US"/>
          </a:p>
        </p:txBody>
      </p:sp>
    </p:spTree>
    <p:extLst>
      <p:ext uri="{BB962C8B-B14F-4D97-AF65-F5344CB8AC3E}">
        <p14:creationId xmlns:p14="http://schemas.microsoft.com/office/powerpoint/2010/main" val="2922811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42</a:t>
            </a:fld>
            <a:endParaRPr lang="en-US"/>
          </a:p>
        </p:txBody>
      </p:sp>
    </p:spTree>
    <p:extLst>
      <p:ext uri="{BB962C8B-B14F-4D97-AF65-F5344CB8AC3E}">
        <p14:creationId xmlns:p14="http://schemas.microsoft.com/office/powerpoint/2010/main" val="74243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3</a:t>
            </a:fld>
            <a:endParaRPr lang="en-US"/>
          </a:p>
        </p:txBody>
      </p:sp>
    </p:spTree>
    <p:extLst>
      <p:ext uri="{BB962C8B-B14F-4D97-AF65-F5344CB8AC3E}">
        <p14:creationId xmlns:p14="http://schemas.microsoft.com/office/powerpoint/2010/main" val="2683404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43</a:t>
            </a:fld>
            <a:endParaRPr lang="en-US"/>
          </a:p>
        </p:txBody>
      </p:sp>
    </p:spTree>
    <p:extLst>
      <p:ext uri="{BB962C8B-B14F-4D97-AF65-F5344CB8AC3E}">
        <p14:creationId xmlns:p14="http://schemas.microsoft.com/office/powerpoint/2010/main" val="1567074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67B5291-9CBB-475E-91C0-CAC9E590B812}" type="slidenum">
              <a:rPr lang="en-US" smtClean="0"/>
              <a:t>45</a:t>
            </a:fld>
            <a:endParaRPr lang="en-US"/>
          </a:p>
        </p:txBody>
      </p:sp>
    </p:spTree>
    <p:extLst>
      <p:ext uri="{BB962C8B-B14F-4D97-AF65-F5344CB8AC3E}">
        <p14:creationId xmlns:p14="http://schemas.microsoft.com/office/powerpoint/2010/main" val="1340877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67B5291-9CBB-475E-91C0-CAC9E590B812}" type="slidenum">
              <a:rPr lang="en-US" smtClean="0"/>
              <a:t>46</a:t>
            </a:fld>
            <a:endParaRPr lang="en-US"/>
          </a:p>
        </p:txBody>
      </p:sp>
    </p:spTree>
    <p:extLst>
      <p:ext uri="{BB962C8B-B14F-4D97-AF65-F5344CB8AC3E}">
        <p14:creationId xmlns:p14="http://schemas.microsoft.com/office/powerpoint/2010/main" val="4075310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67B5291-9CBB-475E-91C0-CAC9E590B812}" type="slidenum">
              <a:rPr lang="en-US" smtClean="0"/>
              <a:t>47</a:t>
            </a:fld>
            <a:endParaRPr lang="en-US"/>
          </a:p>
        </p:txBody>
      </p:sp>
    </p:spTree>
    <p:extLst>
      <p:ext uri="{BB962C8B-B14F-4D97-AF65-F5344CB8AC3E}">
        <p14:creationId xmlns:p14="http://schemas.microsoft.com/office/powerpoint/2010/main" val="985927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767B5291-9CBB-475E-91C0-CAC9E590B812}" type="slidenum">
              <a:rPr lang="en-US" smtClean="0"/>
              <a:t>48</a:t>
            </a:fld>
            <a:endParaRPr lang="en-US"/>
          </a:p>
        </p:txBody>
      </p:sp>
    </p:spTree>
    <p:extLst>
      <p:ext uri="{BB962C8B-B14F-4D97-AF65-F5344CB8AC3E}">
        <p14:creationId xmlns:p14="http://schemas.microsoft.com/office/powerpoint/2010/main" val="3603966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67B5291-9CBB-475E-91C0-CAC9E590B812}" type="slidenum">
              <a:rPr lang="en-US" smtClean="0"/>
              <a:t>49</a:t>
            </a:fld>
            <a:endParaRPr lang="en-US"/>
          </a:p>
        </p:txBody>
      </p:sp>
    </p:spTree>
    <p:extLst>
      <p:ext uri="{BB962C8B-B14F-4D97-AF65-F5344CB8AC3E}">
        <p14:creationId xmlns:p14="http://schemas.microsoft.com/office/powerpoint/2010/main" val="1926135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4</a:t>
            </a:fld>
            <a:endParaRPr lang="en-US"/>
          </a:p>
        </p:txBody>
      </p:sp>
    </p:spTree>
    <p:extLst>
      <p:ext uri="{BB962C8B-B14F-4D97-AF65-F5344CB8AC3E}">
        <p14:creationId xmlns:p14="http://schemas.microsoft.com/office/powerpoint/2010/main" val="130573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5</a:t>
            </a:fld>
            <a:endParaRPr lang="en-US"/>
          </a:p>
        </p:txBody>
      </p:sp>
    </p:spTree>
    <p:extLst>
      <p:ext uri="{BB962C8B-B14F-4D97-AF65-F5344CB8AC3E}">
        <p14:creationId xmlns:p14="http://schemas.microsoft.com/office/powerpoint/2010/main" val="159678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6</a:t>
            </a:fld>
            <a:endParaRPr lang="en-US"/>
          </a:p>
        </p:txBody>
      </p:sp>
    </p:spTree>
    <p:extLst>
      <p:ext uri="{BB962C8B-B14F-4D97-AF65-F5344CB8AC3E}">
        <p14:creationId xmlns:p14="http://schemas.microsoft.com/office/powerpoint/2010/main" val="121889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7</a:t>
            </a:fld>
            <a:endParaRPr lang="en-US"/>
          </a:p>
        </p:txBody>
      </p:sp>
    </p:spTree>
    <p:extLst>
      <p:ext uri="{BB962C8B-B14F-4D97-AF65-F5344CB8AC3E}">
        <p14:creationId xmlns:p14="http://schemas.microsoft.com/office/powerpoint/2010/main" val="417549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8</a:t>
            </a:fld>
            <a:endParaRPr lang="en-US"/>
          </a:p>
        </p:txBody>
      </p:sp>
    </p:spTree>
    <p:extLst>
      <p:ext uri="{BB962C8B-B14F-4D97-AF65-F5344CB8AC3E}">
        <p14:creationId xmlns:p14="http://schemas.microsoft.com/office/powerpoint/2010/main" val="2904032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9396C-6704-4805-B01C-B1E51C0A9950}" type="slidenum">
              <a:rPr lang="en-US" smtClean="0"/>
              <a:t>9</a:t>
            </a:fld>
            <a:endParaRPr lang="en-US"/>
          </a:p>
        </p:txBody>
      </p:sp>
    </p:spTree>
    <p:extLst>
      <p:ext uri="{BB962C8B-B14F-4D97-AF65-F5344CB8AC3E}">
        <p14:creationId xmlns:p14="http://schemas.microsoft.com/office/powerpoint/2010/main" val="333814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618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85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40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33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88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33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85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73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01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837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11/16/22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585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3708-E569-4F4D-8D92-DF64852A76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FA57AA-17DA-1941-8B14-0D9733F1F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522B33-8EC5-A242-B9E0-A883E1A27544}"/>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5" name="Footer Placeholder 4">
            <a:extLst>
              <a:ext uri="{FF2B5EF4-FFF2-40B4-BE49-F238E27FC236}">
                <a16:creationId xmlns:a16="http://schemas.microsoft.com/office/drawing/2014/main" id="{869B74DE-8A52-4849-9E1A-D4A7CEE29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E79A9-7649-B146-8072-0D89C69EFD8E}"/>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3985837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FADE-49FC-8144-A75C-F0BD93CB89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DE038-5077-CB4D-8037-44D92B7F4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B89B0-6B0A-8743-BD8B-F5A6728A1714}"/>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5" name="Footer Placeholder 4">
            <a:extLst>
              <a:ext uri="{FF2B5EF4-FFF2-40B4-BE49-F238E27FC236}">
                <a16:creationId xmlns:a16="http://schemas.microsoft.com/office/drawing/2014/main" id="{18CCC680-3672-0644-9324-C1ED8D7B2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EA311-3F46-754C-B99C-9AEF60625C5F}"/>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4001910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E1FF-C80D-C149-83F1-4BDD548079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2DF4F1-4B0F-F248-8295-A546515F89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FA5D6F-5C34-4F41-A887-932C50BB7416}"/>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5" name="Footer Placeholder 4">
            <a:extLst>
              <a:ext uri="{FF2B5EF4-FFF2-40B4-BE49-F238E27FC236}">
                <a16:creationId xmlns:a16="http://schemas.microsoft.com/office/drawing/2014/main" id="{9C62EA77-C481-B047-B170-49DDCC690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22DB0-1989-154D-9AD8-38BFC9167DD2}"/>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4274272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8432-806F-6A41-80ED-BDEDF5D68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F05F2-542E-4B42-A62D-041C264C7B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A30B3-EA95-BE43-A155-BE4FE505B1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9F22E-85A3-4040-8931-ACFC46AE692B}"/>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6" name="Footer Placeholder 5">
            <a:extLst>
              <a:ext uri="{FF2B5EF4-FFF2-40B4-BE49-F238E27FC236}">
                <a16:creationId xmlns:a16="http://schemas.microsoft.com/office/drawing/2014/main" id="{58303BAD-E7EE-7F45-93F8-9AED3DA0E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F3ECA-57E2-2B4B-808B-A5D153645590}"/>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3033613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80C1-9986-864D-BDBA-8424DA11F7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BB065-889E-E84E-82B5-39D7F3504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A3850D-DEA8-3745-9A09-6CCB54779B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678FE-E390-AF4D-8EAB-418A03B07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631B98-0F81-2F4C-ABC9-5151FB014A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10FD07-9436-BE4A-AD4E-9EF27F18CEE5}"/>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8" name="Footer Placeholder 7">
            <a:extLst>
              <a:ext uri="{FF2B5EF4-FFF2-40B4-BE49-F238E27FC236}">
                <a16:creationId xmlns:a16="http://schemas.microsoft.com/office/drawing/2014/main" id="{655AD72D-82CC-4844-BA3A-D5F4C83BD8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E8998-381B-2C47-B155-939422CED428}"/>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961724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30F2-F487-AB4C-9DE2-0D29F96A48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CEBF7-8234-5845-BB12-C81A76DEAB12}"/>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4" name="Footer Placeholder 3">
            <a:extLst>
              <a:ext uri="{FF2B5EF4-FFF2-40B4-BE49-F238E27FC236}">
                <a16:creationId xmlns:a16="http://schemas.microsoft.com/office/drawing/2014/main" id="{69594460-1623-3A42-B62D-E66427FE76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92C89-A8DE-D644-874D-D8F56D005124}"/>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2084850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B0725E-A090-A948-9647-C2D963A1F98B}"/>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3" name="Footer Placeholder 2">
            <a:extLst>
              <a:ext uri="{FF2B5EF4-FFF2-40B4-BE49-F238E27FC236}">
                <a16:creationId xmlns:a16="http://schemas.microsoft.com/office/drawing/2014/main" id="{D55B7EDB-9C2F-394D-8690-5F9F9FC2FE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490537-92C6-6D41-B7B1-256223111F4F}"/>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2996114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250E-2264-6A4D-AA8A-914BC6938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955BC5-35A6-4E4C-A244-B34C69DC4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934812-45A7-424C-8259-C7319652D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B2BF0-025D-1A47-AF18-1ACCEA20EA72}"/>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6" name="Footer Placeholder 5">
            <a:extLst>
              <a:ext uri="{FF2B5EF4-FFF2-40B4-BE49-F238E27FC236}">
                <a16:creationId xmlns:a16="http://schemas.microsoft.com/office/drawing/2014/main" id="{D38C9890-16C4-2747-9F09-D0015AF4BE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5BB91-4AC3-4A42-8978-0CE242BAF9D1}"/>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2589618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F528-10D4-624C-9BC7-380AC2DD6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5A9B93-E65B-554E-8776-EABBED428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FE032B-A70A-7940-A8F2-086171236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5396C-3362-FD42-8648-3F51B7AC9262}"/>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6" name="Footer Placeholder 5">
            <a:extLst>
              <a:ext uri="{FF2B5EF4-FFF2-40B4-BE49-F238E27FC236}">
                <a16:creationId xmlns:a16="http://schemas.microsoft.com/office/drawing/2014/main" id="{A1628E13-3BEA-3D4F-AD45-177AE0D15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2FA83-E279-D94A-863A-9302D896FDB5}"/>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639839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4E97-D6D2-3F41-A4D4-229ABD220E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D10EA9-A29F-9547-BD7A-C78D507187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246A8-6955-7E4D-AB55-4F7B98B01C76}"/>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5" name="Footer Placeholder 4">
            <a:extLst>
              <a:ext uri="{FF2B5EF4-FFF2-40B4-BE49-F238E27FC236}">
                <a16:creationId xmlns:a16="http://schemas.microsoft.com/office/drawing/2014/main" id="{61397E64-491B-0D43-BEF6-D7F4B62C0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976F7-417E-1B40-A825-C372A9D6CF27}"/>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4029854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BE87A4-2B2A-8847-94C4-D7D3CA4D80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051441-4E45-B045-9ECE-6F7423B74F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A69D5-D1F6-9842-B779-E343DF13E5C3}"/>
              </a:ext>
            </a:extLst>
          </p:cNvPr>
          <p:cNvSpPr>
            <a:spLocks noGrp="1"/>
          </p:cNvSpPr>
          <p:nvPr>
            <p:ph type="dt" sz="half" idx="10"/>
          </p:nvPr>
        </p:nvSpPr>
        <p:spPr/>
        <p:txBody>
          <a:bodyPr/>
          <a:lstStyle/>
          <a:p>
            <a:fld id="{25027659-D0B3-CB4B-8518-95026BBD8049}" type="datetimeFigureOut">
              <a:rPr lang="en-US" smtClean="0"/>
              <a:t>11/16/22</a:t>
            </a:fld>
            <a:endParaRPr lang="en-US"/>
          </a:p>
        </p:txBody>
      </p:sp>
      <p:sp>
        <p:nvSpPr>
          <p:cNvPr id="5" name="Footer Placeholder 4">
            <a:extLst>
              <a:ext uri="{FF2B5EF4-FFF2-40B4-BE49-F238E27FC236}">
                <a16:creationId xmlns:a16="http://schemas.microsoft.com/office/drawing/2014/main" id="{EF59BB80-CDE2-9649-A2B2-381E47C2B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2A146-709D-B44B-9A60-62AD1E882DF5}"/>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2299885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11/16/22</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72358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11/16/22</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7075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noProof="0" smtClean="0"/>
              <a:t>11/16/22</a:t>
            </a:fld>
            <a:endParaRPr lang="en-US" noProof="0"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432407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noProof="0" smtClean="0"/>
              <a:t>11/16/22</a:t>
            </a:fld>
            <a:endParaRPr lang="en-US" noProof="0"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24232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11/16/22</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020399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11/16/22</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141889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11/16/22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2472297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11/16/22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01714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11/16/22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4184935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11/16/22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185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11/16/22</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6310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noProof="0" smtClean="0"/>
              <a:t>11/16/22</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noProof="0" dirty="0"/>
          </a:p>
        </p:txBody>
      </p:sp>
      <p:sp>
        <p:nvSpPr>
          <p:cNvPr id="7" name="Slide Number Placeholder 6"/>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4046387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B290-1F99-FCC1-3BF2-D84F49EB5E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0457AA-A047-CE75-68D3-772D69C7C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61693B-3D82-C8D3-DACF-49FF53E688D5}"/>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5" name="Footer Placeholder 4">
            <a:extLst>
              <a:ext uri="{FF2B5EF4-FFF2-40B4-BE49-F238E27FC236}">
                <a16:creationId xmlns:a16="http://schemas.microsoft.com/office/drawing/2014/main" id="{DD5ACDA5-89F0-7F07-74A6-CBFE101C4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BB087-A1A5-D553-BC44-A6FEA6EE301F}"/>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281874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61E9-0520-79CA-F716-C2D121BB2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8FF97-C009-0BA2-1A2D-049A74EAE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9D939-3589-1124-2F71-E037EBED9953}"/>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5" name="Footer Placeholder 4">
            <a:extLst>
              <a:ext uri="{FF2B5EF4-FFF2-40B4-BE49-F238E27FC236}">
                <a16:creationId xmlns:a16="http://schemas.microsoft.com/office/drawing/2014/main" id="{4042D967-D8C0-5AC7-B381-74E89D2AE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292C9-9197-31E1-934A-023E4B9CB49F}"/>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854907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35D4-0ED6-9A47-F249-53F74C8430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D6DCAE-2E27-191E-008D-585A4B0FC9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0710B-36CD-5DD6-9007-CE79FCC16BB0}"/>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5" name="Footer Placeholder 4">
            <a:extLst>
              <a:ext uri="{FF2B5EF4-FFF2-40B4-BE49-F238E27FC236}">
                <a16:creationId xmlns:a16="http://schemas.microsoft.com/office/drawing/2014/main" id="{959FDC17-609B-3A02-1748-850E008C4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73639-9741-61FA-926D-6A7116A9D746}"/>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1876586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5743-7E68-238C-D2BC-A5449D4529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F5EE45-FF90-34B2-FC80-B074D5BD9E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3948B1-1793-DBFA-6211-7909EEC059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5F638D-01B8-933F-87C2-39612FA74E31}"/>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6" name="Footer Placeholder 5">
            <a:extLst>
              <a:ext uri="{FF2B5EF4-FFF2-40B4-BE49-F238E27FC236}">
                <a16:creationId xmlns:a16="http://schemas.microsoft.com/office/drawing/2014/main" id="{D451C9D8-C3BE-A3B7-ADEC-2B3CA5C25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5B528-54B6-0E42-6C3D-1FFC17893674}"/>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91078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7DFC6-62AC-C645-099E-0640091BEF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199598-DDEE-3E0A-FFBA-C5AB192B0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04B82A-2CEB-4A50-7184-6E886F7787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E91029-5AB2-69F5-1766-31B228F36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C6752D-E967-B602-7559-8693BFAD4B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ECBA4C-369F-1820-7A64-8BDE63F5ED2E}"/>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8" name="Footer Placeholder 7">
            <a:extLst>
              <a:ext uri="{FF2B5EF4-FFF2-40B4-BE49-F238E27FC236}">
                <a16:creationId xmlns:a16="http://schemas.microsoft.com/office/drawing/2014/main" id="{73559A91-F5F6-642E-134B-3730D3333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B8C2A9-7987-B376-86D6-40F4AF5CC306}"/>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1120157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0814-1D02-3490-06AA-29B0F2FC50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153ADB-E5F8-5C2B-FC87-9C7BAC6D7AA3}"/>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4" name="Footer Placeholder 3">
            <a:extLst>
              <a:ext uri="{FF2B5EF4-FFF2-40B4-BE49-F238E27FC236}">
                <a16:creationId xmlns:a16="http://schemas.microsoft.com/office/drawing/2014/main" id="{F0D2ACC3-63E7-0755-A7D1-5060B7E9F8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F7A35D-8B76-5A18-9862-ECBBF2D8820B}"/>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2854012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3CDC-094B-0FA9-1C87-E661FECFE658}"/>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3" name="Footer Placeholder 2">
            <a:extLst>
              <a:ext uri="{FF2B5EF4-FFF2-40B4-BE49-F238E27FC236}">
                <a16:creationId xmlns:a16="http://schemas.microsoft.com/office/drawing/2014/main" id="{F78FE569-8DF1-DDDF-1DD1-126CC41BE0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34FBD0-0BD3-015D-8E39-0F8D9FED9401}"/>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2412739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5033-0383-4287-A0B4-8D38D7443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A99E10-94B8-4A81-E02A-3B38B6B43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E8FC3-702F-F2DA-AEFC-D8A6C1B0D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CB900-8D3F-FFAB-C09E-53D36B5206C0}"/>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6" name="Footer Placeholder 5">
            <a:extLst>
              <a:ext uri="{FF2B5EF4-FFF2-40B4-BE49-F238E27FC236}">
                <a16:creationId xmlns:a16="http://schemas.microsoft.com/office/drawing/2014/main" id="{EB8CFE9E-E363-2482-B3CC-F8AB23289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AA093-C387-3ABF-22C0-3748F5BF574D}"/>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1489291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CDC3-129A-E087-20FA-BFC1BABBBB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352ADA-3BB9-EE5F-33D4-F96737C9B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4EDFCB-7E23-F00A-FFC3-78D71D053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7508D-62B2-E7EB-53FB-9356678E0722}"/>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6" name="Footer Placeholder 5">
            <a:extLst>
              <a:ext uri="{FF2B5EF4-FFF2-40B4-BE49-F238E27FC236}">
                <a16:creationId xmlns:a16="http://schemas.microsoft.com/office/drawing/2014/main" id="{626BDB13-0A6D-1798-D928-FD7D96C8F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9394-B27B-423C-6186-8B1B3A7A6FE1}"/>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2037608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5EFA-45EB-EBB6-5BB2-E27637E40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6EA0C1-9EC5-E928-CB8F-B6C5FE706B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58148-E9A6-A572-CF7E-7BE6AE076954}"/>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5" name="Footer Placeholder 4">
            <a:extLst>
              <a:ext uri="{FF2B5EF4-FFF2-40B4-BE49-F238E27FC236}">
                <a16:creationId xmlns:a16="http://schemas.microsoft.com/office/drawing/2014/main" id="{641B38FA-F383-D9E7-8564-442E01B28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94D17-8FE8-91EE-BD15-93E74261159D}"/>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3577277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DA5BB9-B4ED-D55A-3FE0-BC4240E2BD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B7D28A-F444-0A90-CF77-F1B7678DA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F0A1C-7CEF-31B7-37B7-51217F1D9A3B}"/>
              </a:ext>
            </a:extLst>
          </p:cNvPr>
          <p:cNvSpPr>
            <a:spLocks noGrp="1"/>
          </p:cNvSpPr>
          <p:nvPr>
            <p:ph type="dt" sz="half" idx="10"/>
          </p:nvPr>
        </p:nvSpPr>
        <p:spPr/>
        <p:txBody>
          <a:bodyPr/>
          <a:lstStyle/>
          <a:p>
            <a:fld id="{72A33D08-D6A3-4393-B3F5-9E639C54A700}" type="datetimeFigureOut">
              <a:rPr lang="en-US" smtClean="0"/>
              <a:t>11/16/22</a:t>
            </a:fld>
            <a:endParaRPr lang="en-US"/>
          </a:p>
        </p:txBody>
      </p:sp>
      <p:sp>
        <p:nvSpPr>
          <p:cNvPr id="5" name="Footer Placeholder 4">
            <a:extLst>
              <a:ext uri="{FF2B5EF4-FFF2-40B4-BE49-F238E27FC236}">
                <a16:creationId xmlns:a16="http://schemas.microsoft.com/office/drawing/2014/main" id="{3E918C3F-F207-B66D-3886-2DAADAE25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E70F6-4C8D-7130-0658-AC922C458E93}"/>
              </a:ext>
            </a:extLst>
          </p:cNvPr>
          <p:cNvSpPr>
            <a:spLocks noGrp="1"/>
          </p:cNvSpPr>
          <p:nvPr>
            <p:ph type="sldNum" sz="quarter" idx="12"/>
          </p:nvPr>
        </p:nvSpPr>
        <p:spPr/>
        <p:txBody>
          <a:bodyPr/>
          <a:lstStyle/>
          <a:p>
            <a:fld id="{64CD578F-A6A4-4727-A794-074699EF85EA}" type="slidenum">
              <a:rPr lang="en-US" smtClean="0"/>
              <a:t>‹#›</a:t>
            </a:fld>
            <a:endParaRPr lang="en-US"/>
          </a:p>
        </p:txBody>
      </p:sp>
    </p:spTree>
    <p:extLst>
      <p:ext uri="{BB962C8B-B14F-4D97-AF65-F5344CB8AC3E}">
        <p14:creationId xmlns:p14="http://schemas.microsoft.com/office/powerpoint/2010/main" val="284897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228F9629-8B65-45D6-A232-84C18AF20C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292968" y="7981"/>
            <a:ext cx="9897180" cy="68500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quot; &quot;">
            <a:extLst>
              <a:ext uri="{FF2B5EF4-FFF2-40B4-BE49-F238E27FC236}">
                <a16:creationId xmlns:a16="http://schemas.microsoft.com/office/drawing/2014/main" id="{67F1C77D-4E52-4188-A80A-4A4D0B8CF5DF}"/>
              </a:ext>
            </a:extLst>
          </p:cNvPr>
          <p:cNvSpPr/>
          <p:nvPr userDrawn="1"/>
        </p:nvSpPr>
        <p:spPr>
          <a:xfrm>
            <a:off x="3048840" y="11639"/>
            <a:ext cx="9143160" cy="6857371"/>
          </a:xfrm>
          <a:prstGeom prst="rect">
            <a:avLst/>
          </a:prstGeom>
          <a:solidFill>
            <a:schemeClr val="tx2">
              <a:lumMod val="40000"/>
              <a:lumOff val="60000"/>
              <a:alpha val="5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a:extLst>
              <a:ext uri="{FF2B5EF4-FFF2-40B4-BE49-F238E27FC236}">
                <a16:creationId xmlns:a16="http://schemas.microsoft.com/office/drawing/2014/main" id="{85B41A1A-02B7-495E-A9E6-6C7E5F7F8502}"/>
              </a:ext>
            </a:extLst>
          </p:cNvPr>
          <p:cNvPicPr>
            <a:picLocks noChangeAspect="1"/>
          </p:cNvPicPr>
          <p:nvPr userDrawn="1"/>
        </p:nvPicPr>
        <p:blipFill rotWithShape="1">
          <a:blip r:embed="rId3">
            <a:duotone>
              <a:schemeClr val="accent2">
                <a:shade val="45000"/>
                <a:satMod val="135000"/>
              </a:schemeClr>
              <a:prstClr val="white"/>
            </a:duotone>
          </a:blip>
          <a:srcRect t="7715" b="42693"/>
          <a:stretch/>
        </p:blipFill>
        <p:spPr>
          <a:xfrm>
            <a:off x="447176" y="0"/>
            <a:ext cx="9007982" cy="6879171"/>
          </a:xfrm>
          <a:prstGeom prst="rect">
            <a:avLst/>
          </a:prstGeom>
        </p:spPr>
      </p:pic>
      <p:sp>
        <p:nvSpPr>
          <p:cNvPr id="10" name="Parallelogram 6">
            <a:extLst>
              <a:ext uri="{FF2B5EF4-FFF2-40B4-BE49-F238E27FC236}">
                <a16:creationId xmlns:a16="http://schemas.microsoft.com/office/drawing/2014/main" id="{9B1049A9-6AB6-40D1-B8D9-339A10F9219C}"/>
              </a:ext>
            </a:extLst>
          </p:cNvPr>
          <p:cNvSpPr/>
          <p:nvPr userDrawn="1"/>
        </p:nvSpPr>
        <p:spPr>
          <a:xfrm>
            <a:off x="1202893" y="-21170"/>
            <a:ext cx="7496548" cy="6879170"/>
          </a:xfrm>
          <a:custGeom>
            <a:avLst/>
            <a:gdLst>
              <a:gd name="connsiteX0" fmla="*/ 0 w 4490976"/>
              <a:gd name="connsiteY0" fmla="*/ 10067227 h 10067227"/>
              <a:gd name="connsiteX1" fmla="*/ 0 w 4490976"/>
              <a:gd name="connsiteY1" fmla="*/ 0 h 10067227"/>
              <a:gd name="connsiteX2" fmla="*/ 4490976 w 4490976"/>
              <a:gd name="connsiteY2" fmla="*/ 0 h 10067227"/>
              <a:gd name="connsiteX3" fmla="*/ 4490976 w 4490976"/>
              <a:gd name="connsiteY3" fmla="*/ 10067227 h 10067227"/>
              <a:gd name="connsiteX4" fmla="*/ 0 w 4490976"/>
              <a:gd name="connsiteY4" fmla="*/ 10067227 h 10067227"/>
              <a:gd name="connsiteX0" fmla="*/ 0 w 10926500"/>
              <a:gd name="connsiteY0" fmla="*/ 10067227 h 10067227"/>
              <a:gd name="connsiteX1" fmla="*/ 0 w 10926500"/>
              <a:gd name="connsiteY1" fmla="*/ 0 h 10067227"/>
              <a:gd name="connsiteX2" fmla="*/ 10926500 w 10926500"/>
              <a:gd name="connsiteY2" fmla="*/ 92597 h 10067227"/>
              <a:gd name="connsiteX3" fmla="*/ 4490976 w 10926500"/>
              <a:gd name="connsiteY3" fmla="*/ 10067227 h 10067227"/>
              <a:gd name="connsiteX4" fmla="*/ 0 w 10926500"/>
              <a:gd name="connsiteY4" fmla="*/ 10067227 h 10067227"/>
              <a:gd name="connsiteX0" fmla="*/ 0 w 10995949"/>
              <a:gd name="connsiteY0" fmla="*/ 10090376 h 10090376"/>
              <a:gd name="connsiteX1" fmla="*/ 0 w 10995949"/>
              <a:gd name="connsiteY1" fmla="*/ 23149 h 10090376"/>
              <a:gd name="connsiteX2" fmla="*/ 10995949 w 10995949"/>
              <a:gd name="connsiteY2" fmla="*/ 0 h 10090376"/>
              <a:gd name="connsiteX3" fmla="*/ 4490976 w 10995949"/>
              <a:gd name="connsiteY3" fmla="*/ 10090376 h 10090376"/>
              <a:gd name="connsiteX4" fmla="*/ 0 w 10995949"/>
              <a:gd name="connsiteY4" fmla="*/ 10090376 h 1009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949" h="10090376">
                <a:moveTo>
                  <a:pt x="0" y="10090376"/>
                </a:moveTo>
                <a:lnTo>
                  <a:pt x="0" y="23149"/>
                </a:lnTo>
                <a:lnTo>
                  <a:pt x="10995949" y="0"/>
                </a:lnTo>
                <a:lnTo>
                  <a:pt x="4490976" y="10090376"/>
                </a:lnTo>
                <a:lnTo>
                  <a:pt x="0" y="100903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1" name="Straight Connector 10">
            <a:extLst>
              <a:ext uri="{FF2B5EF4-FFF2-40B4-BE49-F238E27FC236}">
                <a16:creationId xmlns:a16="http://schemas.microsoft.com/office/drawing/2014/main" id="{7EABE35A-8328-40CD-AC31-1D00DE3B42FC}"/>
              </a:ext>
            </a:extLst>
          </p:cNvPr>
          <p:cNvCxnSpPr>
            <a:cxnSpLocks/>
          </p:cNvCxnSpPr>
          <p:nvPr userDrawn="1"/>
        </p:nvCxnSpPr>
        <p:spPr>
          <a:xfrm flipV="1">
            <a:off x="413484" y="744830"/>
            <a:ext cx="0" cy="21945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5791D07-CF37-4723-B999-6C73E5945BBE}"/>
              </a:ext>
            </a:extLst>
          </p:cNvPr>
          <p:cNvSpPr>
            <a:spLocks noGrp="1"/>
          </p:cNvSpPr>
          <p:nvPr>
            <p:ph type="body" sz="quarter" idx="10" hasCustomPrompt="1"/>
          </p:nvPr>
        </p:nvSpPr>
        <p:spPr>
          <a:xfrm>
            <a:off x="628069" y="2259135"/>
            <a:ext cx="6099048" cy="758952"/>
          </a:xfrm>
          <a:noFill/>
        </p:spPr>
        <p:txBody>
          <a:bodyPr>
            <a:normAutofit/>
          </a:bodyPr>
          <a:lstStyle>
            <a:lvl1pPr marL="0" indent="0" algn="l" defTabSz="914400" rtl="0" eaLnBrk="1" latinLnBrk="0" hangingPunct="1">
              <a:lnSpc>
                <a:spcPct val="90000"/>
              </a:lnSpc>
              <a:spcBef>
                <a:spcPct val="0"/>
              </a:spcBef>
              <a:buNone/>
              <a:defRPr lang="en-US" sz="2400" b="0" kern="1200" cap="none" spc="0" baseline="0" dirty="0">
                <a:solidFill>
                  <a:schemeClr val="tx1">
                    <a:lumMod val="50000"/>
                    <a:lumOff val="50000"/>
                  </a:schemeClr>
                </a:solidFill>
                <a:latin typeface="+mn-lt"/>
                <a:ea typeface="+mj-ea"/>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here.</a:t>
            </a:r>
          </a:p>
        </p:txBody>
      </p:sp>
      <p:pic>
        <p:nvPicPr>
          <p:cNvPr id="14" name="Picture 13" descr="NCAPPS logo">
            <a:extLst>
              <a:ext uri="{FF2B5EF4-FFF2-40B4-BE49-F238E27FC236}">
                <a16:creationId xmlns:a16="http://schemas.microsoft.com/office/drawing/2014/main" id="{9771B380-F8C8-4F7E-AC50-5F0B3B30E8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6492" y="3975699"/>
            <a:ext cx="3772426" cy="1343212"/>
          </a:xfrm>
          <a:prstGeom prst="rect">
            <a:avLst/>
          </a:prstGeom>
        </p:spPr>
      </p:pic>
      <p:sp>
        <p:nvSpPr>
          <p:cNvPr id="2" name="Title 1">
            <a:extLst>
              <a:ext uri="{FF2B5EF4-FFF2-40B4-BE49-F238E27FC236}">
                <a16:creationId xmlns:a16="http://schemas.microsoft.com/office/drawing/2014/main" id="{BE0909A6-B8C8-4108-8DE1-513A438A59C5}"/>
              </a:ext>
            </a:extLst>
          </p:cNvPr>
          <p:cNvSpPr>
            <a:spLocks noGrp="1"/>
          </p:cNvSpPr>
          <p:nvPr>
            <p:ph type="title"/>
          </p:nvPr>
        </p:nvSpPr>
        <p:spPr>
          <a:xfrm>
            <a:off x="628069" y="704171"/>
            <a:ext cx="6712531"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216303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B21F16-43AA-4250-8570-F362CAF2B61E}"/>
              </a:ext>
            </a:extLst>
          </p:cNvPr>
          <p:cNvGrpSpPr/>
          <p:nvPr/>
        </p:nvGrpSpPr>
        <p:grpSpPr>
          <a:xfrm>
            <a:off x="746760" y="1237303"/>
            <a:ext cx="10698480" cy="5233474"/>
            <a:chOff x="746760" y="1237303"/>
            <a:chExt cx="10698480" cy="5233474"/>
          </a:xfrm>
        </p:grpSpPr>
        <p:grpSp>
          <p:nvGrpSpPr>
            <p:cNvPr id="13" name="Group 12">
              <a:extLst>
                <a:ext uri="{FF2B5EF4-FFF2-40B4-BE49-F238E27FC236}">
                  <a16:creationId xmlns:a16="http://schemas.microsoft.com/office/drawing/2014/main" id="{F862E965-0D5F-46E8-BFD0-F1E31A3FCE05}"/>
                </a:ext>
              </a:extLst>
            </p:cNvPr>
            <p:cNvGrpSpPr/>
            <p:nvPr/>
          </p:nvGrpSpPr>
          <p:grpSpPr>
            <a:xfrm>
              <a:off x="746760" y="3991514"/>
              <a:ext cx="10698480" cy="2479263"/>
              <a:chOff x="746760" y="1247226"/>
              <a:chExt cx="10698480" cy="2479263"/>
            </a:xfrm>
          </p:grpSpPr>
          <p:sp>
            <p:nvSpPr>
              <p:cNvPr id="21" name="Rectangle 20">
                <a:extLst>
                  <a:ext uri="{FF2B5EF4-FFF2-40B4-BE49-F238E27FC236}">
                    <a16:creationId xmlns:a16="http://schemas.microsoft.com/office/drawing/2014/main" id="{09D68FD2-DA5A-4694-AE1A-70EC5624BDC0}"/>
                  </a:ext>
                </a:extLst>
              </p:cNvPr>
              <p:cNvSpPr/>
              <p:nvPr/>
            </p:nvSpPr>
            <p:spPr>
              <a:xfrm>
                <a:off x="3486498" y="1247226"/>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7367B1-0EA7-46DA-8119-D75B2C9AA0AC}"/>
                  </a:ext>
                </a:extLst>
              </p:cNvPr>
              <p:cNvSpPr/>
              <p:nvPr/>
            </p:nvSpPr>
            <p:spPr>
              <a:xfrm>
                <a:off x="8965976" y="1247226"/>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924A96-BA53-46D5-B249-CD0EF9C37FF7}"/>
                  </a:ext>
                </a:extLst>
              </p:cNvPr>
              <p:cNvSpPr/>
              <p:nvPr/>
            </p:nvSpPr>
            <p:spPr>
              <a:xfrm>
                <a:off x="746760" y="1247226"/>
                <a:ext cx="2479264" cy="2479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30AE9BD-0C73-42B8-A7D7-0A21170AC9BD}"/>
                  </a:ext>
                </a:extLst>
              </p:cNvPr>
              <p:cNvSpPr/>
              <p:nvPr/>
            </p:nvSpPr>
            <p:spPr>
              <a:xfrm>
                <a:off x="6226237" y="1247226"/>
                <a:ext cx="2479264" cy="24792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1">
                <a:extLst>
                  <a:ext uri="{FF2B5EF4-FFF2-40B4-BE49-F238E27FC236}">
                    <a16:creationId xmlns:a16="http://schemas.microsoft.com/office/drawing/2014/main" id="{B64CD52F-BE1D-4BCD-85A0-87AD1FE9C027}"/>
                  </a:ext>
                </a:extLst>
              </p:cNvPr>
              <p:cNvSpPr txBox="1">
                <a:spLocks/>
              </p:cNvSpPr>
              <p:nvPr/>
            </p:nvSpPr>
            <p:spPr>
              <a:xfrm>
                <a:off x="3486498" y="1247226"/>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dirty="0">
                    <a:solidFill>
                      <a:schemeClr val="accent2"/>
                    </a:solidFill>
                    <a:latin typeface="+mj-lt"/>
                    <a:cs typeface="+mj-cs"/>
                  </a:rPr>
                  <a:t>02</a:t>
                </a:r>
                <a:endParaRPr lang="en-US" sz="6600" b="1" cap="none" dirty="0">
                  <a:solidFill>
                    <a:schemeClr val="accent2"/>
                  </a:solidFill>
                  <a:latin typeface="+mj-lt"/>
                </a:endParaRPr>
              </a:p>
            </p:txBody>
          </p:sp>
          <p:sp>
            <p:nvSpPr>
              <p:cNvPr id="26" name="Title 1">
                <a:extLst>
                  <a:ext uri="{FF2B5EF4-FFF2-40B4-BE49-F238E27FC236}">
                    <a16:creationId xmlns:a16="http://schemas.microsoft.com/office/drawing/2014/main" id="{AE98E869-DB05-448C-8E12-4E451C73B236}"/>
                  </a:ext>
                </a:extLst>
              </p:cNvPr>
              <p:cNvSpPr txBox="1">
                <a:spLocks/>
              </p:cNvSpPr>
              <p:nvPr/>
            </p:nvSpPr>
            <p:spPr>
              <a:xfrm>
                <a:off x="8965976" y="1247226"/>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dirty="0">
                    <a:solidFill>
                      <a:schemeClr val="accent4"/>
                    </a:solidFill>
                    <a:latin typeface="+mj-lt"/>
                    <a:cs typeface="+mj-cs"/>
                  </a:rPr>
                  <a:t>04</a:t>
                </a:r>
                <a:endParaRPr lang="en-US" sz="6600" b="1" cap="none" dirty="0">
                  <a:solidFill>
                    <a:schemeClr val="accent4"/>
                  </a:solidFill>
                  <a:latin typeface="+mj-lt"/>
                </a:endParaRPr>
              </a:p>
            </p:txBody>
          </p:sp>
        </p:grpSp>
        <p:grpSp>
          <p:nvGrpSpPr>
            <p:cNvPr id="14" name="Group 13">
              <a:extLst>
                <a:ext uri="{FF2B5EF4-FFF2-40B4-BE49-F238E27FC236}">
                  <a16:creationId xmlns:a16="http://schemas.microsoft.com/office/drawing/2014/main" id="{E9FCEB29-F720-4115-B57A-9E63DA3D750F}"/>
                </a:ext>
              </a:extLst>
            </p:cNvPr>
            <p:cNvGrpSpPr/>
            <p:nvPr/>
          </p:nvGrpSpPr>
          <p:grpSpPr>
            <a:xfrm>
              <a:off x="746760" y="1237303"/>
              <a:ext cx="10698480" cy="2489186"/>
              <a:chOff x="746760" y="3981591"/>
              <a:chExt cx="10698480" cy="2489186"/>
            </a:xfrm>
          </p:grpSpPr>
          <p:sp>
            <p:nvSpPr>
              <p:cNvPr id="15" name="Rectangle 14">
                <a:extLst>
                  <a:ext uri="{FF2B5EF4-FFF2-40B4-BE49-F238E27FC236}">
                    <a16:creationId xmlns:a16="http://schemas.microsoft.com/office/drawing/2014/main" id="{8D93AEE3-A26A-4AA6-9A13-A881F72E5C9C}"/>
                  </a:ext>
                </a:extLst>
              </p:cNvPr>
              <p:cNvSpPr/>
              <p:nvPr/>
            </p:nvSpPr>
            <p:spPr>
              <a:xfrm>
                <a:off x="6226237" y="3991514"/>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DA5A5A2-7B80-4742-B615-18FC15636DE4}"/>
                  </a:ext>
                </a:extLst>
              </p:cNvPr>
              <p:cNvSpPr/>
              <p:nvPr/>
            </p:nvSpPr>
            <p:spPr>
              <a:xfrm>
                <a:off x="746760" y="3991514"/>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00DB976-FB61-4655-A14B-2C2200B7DFE6}"/>
                  </a:ext>
                </a:extLst>
              </p:cNvPr>
              <p:cNvSpPr/>
              <p:nvPr/>
            </p:nvSpPr>
            <p:spPr>
              <a:xfrm>
                <a:off x="3486498" y="3991514"/>
                <a:ext cx="2479264" cy="24792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01CA8F6-7B17-4988-BDC8-0F65C98CBD8C}"/>
                  </a:ext>
                </a:extLst>
              </p:cNvPr>
              <p:cNvSpPr/>
              <p:nvPr/>
            </p:nvSpPr>
            <p:spPr>
              <a:xfrm>
                <a:off x="8965976" y="3991514"/>
                <a:ext cx="2479264" cy="2479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60B7AFC-C2EF-44FE-8799-91F57F56721B}"/>
                  </a:ext>
                </a:extLst>
              </p:cNvPr>
              <p:cNvSpPr txBox="1">
                <a:spLocks/>
              </p:cNvSpPr>
              <p:nvPr/>
            </p:nvSpPr>
            <p:spPr>
              <a:xfrm>
                <a:off x="768744" y="3981591"/>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dirty="0">
                    <a:solidFill>
                      <a:schemeClr val="accent1"/>
                    </a:solidFill>
                    <a:latin typeface="+mj-lt"/>
                    <a:cs typeface="+mj-cs"/>
                  </a:rPr>
                  <a:t>01</a:t>
                </a:r>
                <a:endParaRPr lang="en-US" sz="6600" b="1" cap="none" dirty="0">
                  <a:solidFill>
                    <a:schemeClr val="accent1"/>
                  </a:solidFill>
                  <a:latin typeface="+mj-lt"/>
                </a:endParaRPr>
              </a:p>
            </p:txBody>
          </p:sp>
          <p:sp>
            <p:nvSpPr>
              <p:cNvPr id="20" name="Title 1">
                <a:extLst>
                  <a:ext uri="{FF2B5EF4-FFF2-40B4-BE49-F238E27FC236}">
                    <a16:creationId xmlns:a16="http://schemas.microsoft.com/office/drawing/2014/main" id="{F0748816-AABF-4136-8028-FE9F4D084A2D}"/>
                  </a:ext>
                </a:extLst>
              </p:cNvPr>
              <p:cNvSpPr txBox="1">
                <a:spLocks/>
              </p:cNvSpPr>
              <p:nvPr/>
            </p:nvSpPr>
            <p:spPr>
              <a:xfrm>
                <a:off x="6226236" y="3981591"/>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dirty="0">
                    <a:solidFill>
                      <a:schemeClr val="accent3"/>
                    </a:solidFill>
                    <a:latin typeface="+mj-lt"/>
                    <a:cs typeface="+mj-cs"/>
                  </a:rPr>
                  <a:t>03</a:t>
                </a:r>
                <a:endParaRPr lang="en-US" sz="6600" b="1" cap="none" dirty="0">
                  <a:solidFill>
                    <a:schemeClr val="accent3"/>
                  </a:solidFill>
                  <a:latin typeface="+mj-lt"/>
                </a:endParaRPr>
              </a:p>
            </p:txBody>
          </p:sp>
        </p:grpSp>
      </p:grpSp>
      <p:cxnSp>
        <p:nvCxnSpPr>
          <p:cNvPr id="27" name="Straight Connector 26">
            <a:extLst>
              <a:ext uri="{FF2B5EF4-FFF2-40B4-BE49-F238E27FC236}">
                <a16:creationId xmlns:a16="http://schemas.microsoft.com/office/drawing/2014/main" id="{D8E2A5E7-692C-45FF-8030-7E36CCAF67C1}"/>
              </a:ext>
            </a:extLst>
          </p:cNvPr>
          <p:cNvCxnSpPr>
            <a:cxnSpLocks/>
          </p:cNvCxnSpPr>
          <p:nvPr userDrawn="1"/>
        </p:nvCxnSpPr>
        <p:spPr>
          <a:xfrm flipV="1">
            <a:off x="413484" y="113769"/>
            <a:ext cx="0" cy="82296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7365629C-1DA3-49F1-8F16-24DB99D23125}"/>
              </a:ext>
            </a:extLst>
          </p:cNvPr>
          <p:cNvSpPr txBox="1">
            <a:spLocks/>
          </p:cNvSpPr>
          <p:nvPr userDrawn="1"/>
        </p:nvSpPr>
        <p:spPr>
          <a:xfrm>
            <a:off x="628069" y="-1101"/>
            <a:ext cx="6087436" cy="103141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000" b="1" dirty="0">
                <a:solidFill>
                  <a:schemeClr val="accent1"/>
                </a:solidFill>
                <a:latin typeface="+mj-lt"/>
                <a:cs typeface="+mj-cs"/>
              </a:rPr>
              <a:t>Agenda</a:t>
            </a:r>
            <a:endParaRPr lang="en-US" sz="5400" b="1" cap="none" dirty="0">
              <a:solidFill>
                <a:schemeClr val="tx1"/>
              </a:solidFill>
              <a:latin typeface="+mj-lt"/>
            </a:endParaRPr>
          </a:p>
        </p:txBody>
      </p:sp>
      <p:sp>
        <p:nvSpPr>
          <p:cNvPr id="37" name="Text Placeholder 36">
            <a:extLst>
              <a:ext uri="{FF2B5EF4-FFF2-40B4-BE49-F238E27FC236}">
                <a16:creationId xmlns:a16="http://schemas.microsoft.com/office/drawing/2014/main" id="{A4CCA664-024C-48FB-8137-3C7F638C14B1}"/>
              </a:ext>
            </a:extLst>
          </p:cNvPr>
          <p:cNvSpPr>
            <a:spLocks noGrp="1"/>
          </p:cNvSpPr>
          <p:nvPr userDrawn="1">
            <p:ph type="body" sz="quarter" idx="10" hasCustomPrompt="1"/>
          </p:nvPr>
        </p:nvSpPr>
        <p:spPr>
          <a:xfrm>
            <a:off x="746758" y="4594341"/>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text here.</a:t>
            </a:r>
          </a:p>
        </p:txBody>
      </p:sp>
      <p:sp>
        <p:nvSpPr>
          <p:cNvPr id="39" name="Text Placeholder 36">
            <a:extLst>
              <a:ext uri="{FF2B5EF4-FFF2-40B4-BE49-F238E27FC236}">
                <a16:creationId xmlns:a16="http://schemas.microsoft.com/office/drawing/2014/main" id="{C4034A35-E3C0-47C4-BD81-7C9127D67FF6}"/>
              </a:ext>
            </a:extLst>
          </p:cNvPr>
          <p:cNvSpPr>
            <a:spLocks noGrp="1"/>
          </p:cNvSpPr>
          <p:nvPr>
            <p:ph type="body" sz="quarter" idx="11" hasCustomPrompt="1"/>
          </p:nvPr>
        </p:nvSpPr>
        <p:spPr>
          <a:xfrm>
            <a:off x="746758" y="3994866"/>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40" name="Text Placeholder 36">
            <a:extLst>
              <a:ext uri="{FF2B5EF4-FFF2-40B4-BE49-F238E27FC236}">
                <a16:creationId xmlns:a16="http://schemas.microsoft.com/office/drawing/2014/main" id="{61C6416E-6F44-45AF-B347-C9570C26112D}"/>
              </a:ext>
            </a:extLst>
          </p:cNvPr>
          <p:cNvSpPr>
            <a:spLocks noGrp="1"/>
          </p:cNvSpPr>
          <p:nvPr>
            <p:ph type="body" sz="quarter" idx="12" hasCustomPrompt="1"/>
          </p:nvPr>
        </p:nvSpPr>
        <p:spPr>
          <a:xfrm>
            <a:off x="3486497" y="1846400"/>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text here.</a:t>
            </a:r>
          </a:p>
        </p:txBody>
      </p:sp>
      <p:sp>
        <p:nvSpPr>
          <p:cNvPr id="41" name="Text Placeholder 36">
            <a:extLst>
              <a:ext uri="{FF2B5EF4-FFF2-40B4-BE49-F238E27FC236}">
                <a16:creationId xmlns:a16="http://schemas.microsoft.com/office/drawing/2014/main" id="{2D0AA13C-1BB8-40C3-B429-3FE1842D6F0A}"/>
              </a:ext>
            </a:extLst>
          </p:cNvPr>
          <p:cNvSpPr>
            <a:spLocks noGrp="1"/>
          </p:cNvSpPr>
          <p:nvPr>
            <p:ph type="body" sz="quarter" idx="13" hasCustomPrompt="1"/>
          </p:nvPr>
        </p:nvSpPr>
        <p:spPr>
          <a:xfrm>
            <a:off x="3486497" y="1246925"/>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42" name="Text Placeholder 36">
            <a:extLst>
              <a:ext uri="{FF2B5EF4-FFF2-40B4-BE49-F238E27FC236}">
                <a16:creationId xmlns:a16="http://schemas.microsoft.com/office/drawing/2014/main" id="{F0A49B7B-0B1A-4F61-945D-3B69F8E314E0}"/>
              </a:ext>
            </a:extLst>
          </p:cNvPr>
          <p:cNvSpPr>
            <a:spLocks noGrp="1"/>
          </p:cNvSpPr>
          <p:nvPr>
            <p:ph type="body" sz="quarter" idx="14" hasCustomPrompt="1"/>
          </p:nvPr>
        </p:nvSpPr>
        <p:spPr>
          <a:xfrm>
            <a:off x="6226236" y="4605051"/>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text here.</a:t>
            </a:r>
          </a:p>
        </p:txBody>
      </p:sp>
      <p:sp>
        <p:nvSpPr>
          <p:cNvPr id="43" name="Text Placeholder 36">
            <a:extLst>
              <a:ext uri="{FF2B5EF4-FFF2-40B4-BE49-F238E27FC236}">
                <a16:creationId xmlns:a16="http://schemas.microsoft.com/office/drawing/2014/main" id="{C0F1E9E9-FE5F-4D70-9D85-C0061448A869}"/>
              </a:ext>
            </a:extLst>
          </p:cNvPr>
          <p:cNvSpPr>
            <a:spLocks noGrp="1"/>
          </p:cNvSpPr>
          <p:nvPr>
            <p:ph type="body" sz="quarter" idx="15" hasCustomPrompt="1"/>
          </p:nvPr>
        </p:nvSpPr>
        <p:spPr>
          <a:xfrm>
            <a:off x="6226236" y="4005576"/>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44" name="Text Placeholder 36">
            <a:extLst>
              <a:ext uri="{FF2B5EF4-FFF2-40B4-BE49-F238E27FC236}">
                <a16:creationId xmlns:a16="http://schemas.microsoft.com/office/drawing/2014/main" id="{20E98F3F-B046-4747-8C5C-DB48B1A3043B}"/>
              </a:ext>
            </a:extLst>
          </p:cNvPr>
          <p:cNvSpPr>
            <a:spLocks noGrp="1"/>
          </p:cNvSpPr>
          <p:nvPr>
            <p:ph type="body" sz="quarter" idx="16" hasCustomPrompt="1"/>
          </p:nvPr>
        </p:nvSpPr>
        <p:spPr>
          <a:xfrm>
            <a:off x="8970633" y="1846400"/>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text here.</a:t>
            </a:r>
          </a:p>
        </p:txBody>
      </p:sp>
      <p:sp>
        <p:nvSpPr>
          <p:cNvPr id="45" name="Text Placeholder 36">
            <a:extLst>
              <a:ext uri="{FF2B5EF4-FFF2-40B4-BE49-F238E27FC236}">
                <a16:creationId xmlns:a16="http://schemas.microsoft.com/office/drawing/2014/main" id="{39C5E78F-F5D5-4302-8A03-DBA8EAB6515C}"/>
              </a:ext>
            </a:extLst>
          </p:cNvPr>
          <p:cNvSpPr>
            <a:spLocks noGrp="1"/>
          </p:cNvSpPr>
          <p:nvPr>
            <p:ph type="body" sz="quarter" idx="17" hasCustomPrompt="1"/>
          </p:nvPr>
        </p:nvSpPr>
        <p:spPr>
          <a:xfrm>
            <a:off x="8970633" y="1246925"/>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Tree>
    <p:extLst>
      <p:ext uri="{BB962C8B-B14F-4D97-AF65-F5344CB8AC3E}">
        <p14:creationId xmlns:p14="http://schemas.microsoft.com/office/powerpoint/2010/main" val="36481843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_dark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dirty="0"/>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dirty="0"/>
              <a:t>Section Title Here.</a:t>
            </a:r>
          </a:p>
        </p:txBody>
      </p:sp>
      <p:pic>
        <p:nvPicPr>
          <p:cNvPr id="11" name="Picture 10">
            <a:extLst>
              <a:ext uri="{FF2B5EF4-FFF2-40B4-BE49-F238E27FC236}">
                <a16:creationId xmlns:a16="http://schemas.microsoft.com/office/drawing/2014/main" id="{A51FE996-5621-46F4-82DF-A58F3C817A3E}"/>
              </a:ext>
            </a:extLst>
          </p:cNvPr>
          <p:cNvPicPr>
            <a:picLocks noChangeAspect="1"/>
          </p:cNvPicPr>
          <p:nvPr userDrawn="1"/>
        </p:nvPicPr>
        <p:blipFill rotWithShape="1">
          <a:blip r:embed="rId2">
            <a:duotone>
              <a:schemeClr val="accent1">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220352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_bright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dirty="0"/>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9" y="0"/>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dirty="0"/>
              <a:t>Section Title Here.</a:t>
            </a:r>
          </a:p>
        </p:txBody>
      </p:sp>
      <p:pic>
        <p:nvPicPr>
          <p:cNvPr id="6" name="Picture 5">
            <a:extLst>
              <a:ext uri="{FF2B5EF4-FFF2-40B4-BE49-F238E27FC236}">
                <a16:creationId xmlns:a16="http://schemas.microsoft.com/office/drawing/2014/main" id="{4A90501F-B115-429A-8AC9-87D3AE32E5A2}"/>
              </a:ext>
            </a:extLst>
          </p:cNvPr>
          <p:cNvPicPr>
            <a:picLocks noChangeAspect="1"/>
          </p:cNvPicPr>
          <p:nvPr userDrawn="1"/>
        </p:nvPicPr>
        <p:blipFill rotWithShape="1">
          <a:blip r:embed="rId2">
            <a:duotone>
              <a:schemeClr val="accent2">
                <a:shade val="45000"/>
                <a:satMod val="135000"/>
              </a:schemeClr>
              <a:prstClr val="white"/>
            </a:duotone>
          </a:blip>
          <a:srcRect t="22963"/>
          <a:stretch/>
        </p:blipFill>
        <p:spPr>
          <a:xfrm>
            <a:off x="0" y="1574800"/>
            <a:ext cx="8679085" cy="5283200"/>
          </a:xfrm>
          <a:prstGeom prst="rect">
            <a:avLst/>
          </a:prstGeom>
        </p:spPr>
      </p:pic>
    </p:spTree>
    <p:extLst>
      <p:ext uri="{BB962C8B-B14F-4D97-AF65-F5344CB8AC3E}">
        <p14:creationId xmlns:p14="http://schemas.microsoft.com/office/powerpoint/2010/main" val="2295640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ection Header_dark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dirty="0"/>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dirty="0"/>
              <a:t>Section Title Here.</a:t>
            </a:r>
          </a:p>
        </p:txBody>
      </p:sp>
      <p:pic>
        <p:nvPicPr>
          <p:cNvPr id="6" name="Picture 5">
            <a:extLst>
              <a:ext uri="{FF2B5EF4-FFF2-40B4-BE49-F238E27FC236}">
                <a16:creationId xmlns:a16="http://schemas.microsoft.com/office/drawing/2014/main" id="{20F43760-2341-4D05-BFAB-D54F0DADCE33}"/>
              </a:ext>
            </a:extLst>
          </p:cNvPr>
          <p:cNvPicPr>
            <a:picLocks noChangeAspect="1"/>
          </p:cNvPicPr>
          <p:nvPr userDrawn="1"/>
        </p:nvPicPr>
        <p:blipFill rotWithShape="1">
          <a:blip r:embed="rId2">
            <a:duotone>
              <a:schemeClr val="accent3">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696045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Section Header_bright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dirty="0"/>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dirty="0"/>
              <a:t>Section Title Here.</a:t>
            </a:r>
          </a:p>
        </p:txBody>
      </p:sp>
      <p:pic>
        <p:nvPicPr>
          <p:cNvPr id="6" name="Picture 5">
            <a:extLst>
              <a:ext uri="{FF2B5EF4-FFF2-40B4-BE49-F238E27FC236}">
                <a16:creationId xmlns:a16="http://schemas.microsoft.com/office/drawing/2014/main" id="{988BC642-5358-4BE5-81A0-21CC2B7463D5}"/>
              </a:ext>
            </a:extLst>
          </p:cNvPr>
          <p:cNvPicPr>
            <a:picLocks noChangeAspect="1"/>
          </p:cNvPicPr>
          <p:nvPr userDrawn="1"/>
        </p:nvPicPr>
        <p:blipFill rotWithShape="1">
          <a:blip r:embed="rId2">
            <a:duotone>
              <a:schemeClr val="accent4">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34939038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ff">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746757"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3484498"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0E5F9AD-7D82-4108-A093-AFDC0E588B05}"/>
              </a:ext>
            </a:extLst>
          </p:cNvPr>
          <p:cNvSpPr/>
          <p:nvPr userDrawn="1"/>
        </p:nvSpPr>
        <p:spPr>
          <a:xfrm>
            <a:off x="6222234"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58CAE6-E735-4D24-9513-AE19673BC969}"/>
              </a:ext>
            </a:extLst>
          </p:cNvPr>
          <p:cNvSpPr/>
          <p:nvPr userDrawn="1"/>
        </p:nvSpPr>
        <p:spPr>
          <a:xfrm>
            <a:off x="8965975"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746760" y="1685110"/>
            <a:ext cx="2478024" cy="2478024"/>
          </a:xfrm>
        </p:spPr>
        <p:txBody>
          <a:bodyPr/>
          <a:lstStyle/>
          <a:p>
            <a:endParaRPr lang="en-US" dirty="0"/>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3484498" y="1685110"/>
            <a:ext cx="2478024" cy="2478024"/>
          </a:xfrm>
        </p:spPr>
        <p:txBody>
          <a:bodyPr/>
          <a:lstStyle/>
          <a:p>
            <a:endParaRPr lang="en-US" dirty="0"/>
          </a:p>
        </p:txBody>
      </p:sp>
      <p:sp>
        <p:nvSpPr>
          <p:cNvPr id="33" name="Picture Placeholder 26">
            <a:extLst>
              <a:ext uri="{FF2B5EF4-FFF2-40B4-BE49-F238E27FC236}">
                <a16:creationId xmlns:a16="http://schemas.microsoft.com/office/drawing/2014/main" id="{CB22C24B-BA15-4AB6-A003-14AC2A3DBC0E}"/>
              </a:ext>
            </a:extLst>
          </p:cNvPr>
          <p:cNvSpPr>
            <a:spLocks noGrp="1"/>
          </p:cNvSpPr>
          <p:nvPr>
            <p:ph type="pic" sz="quarter" idx="12"/>
          </p:nvPr>
        </p:nvSpPr>
        <p:spPr>
          <a:xfrm>
            <a:off x="6222234" y="1685110"/>
            <a:ext cx="2478024" cy="2478024"/>
          </a:xfrm>
        </p:spPr>
        <p:txBody>
          <a:bodyPr/>
          <a:lstStyle/>
          <a:p>
            <a:endParaRPr lang="en-US" dirty="0"/>
          </a:p>
        </p:txBody>
      </p:sp>
      <p:sp>
        <p:nvSpPr>
          <p:cNvPr id="34" name="Picture Placeholder 26">
            <a:extLst>
              <a:ext uri="{FF2B5EF4-FFF2-40B4-BE49-F238E27FC236}">
                <a16:creationId xmlns:a16="http://schemas.microsoft.com/office/drawing/2014/main" id="{47ECF9A1-188B-4410-BEDC-508BB8C42774}"/>
              </a:ext>
            </a:extLst>
          </p:cNvPr>
          <p:cNvSpPr>
            <a:spLocks noGrp="1"/>
          </p:cNvSpPr>
          <p:nvPr>
            <p:ph type="pic" sz="quarter" idx="13"/>
          </p:nvPr>
        </p:nvSpPr>
        <p:spPr>
          <a:xfrm>
            <a:off x="8965975" y="1685110"/>
            <a:ext cx="2478024" cy="2478024"/>
          </a:xfrm>
        </p:spPr>
        <p:txBody>
          <a:bodyPr/>
          <a:lstStyle/>
          <a:p>
            <a:endParaRPr lang="en-US" dirty="0"/>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746757" y="5475553"/>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746757" y="4273285"/>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746757" y="4917819"/>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3479733"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3479733"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3479733"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1" name="Text Placeholder 36">
            <a:extLst>
              <a:ext uri="{FF2B5EF4-FFF2-40B4-BE49-F238E27FC236}">
                <a16:creationId xmlns:a16="http://schemas.microsoft.com/office/drawing/2014/main" id="{14DA8B59-F09A-4758-A69F-1E8EBB4AF5BF}"/>
              </a:ext>
            </a:extLst>
          </p:cNvPr>
          <p:cNvSpPr>
            <a:spLocks noGrp="1"/>
          </p:cNvSpPr>
          <p:nvPr>
            <p:ph type="body" sz="quarter" idx="20" hasCustomPrompt="1"/>
          </p:nvPr>
        </p:nvSpPr>
        <p:spPr>
          <a:xfrm>
            <a:off x="6222234"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42" name="Text Placeholder 36">
            <a:extLst>
              <a:ext uri="{FF2B5EF4-FFF2-40B4-BE49-F238E27FC236}">
                <a16:creationId xmlns:a16="http://schemas.microsoft.com/office/drawing/2014/main" id="{F183630B-F9CA-4E06-8404-5912472AD31C}"/>
              </a:ext>
            </a:extLst>
          </p:cNvPr>
          <p:cNvSpPr>
            <a:spLocks noGrp="1"/>
          </p:cNvSpPr>
          <p:nvPr>
            <p:ph type="body" sz="quarter" idx="21" hasCustomPrompt="1"/>
          </p:nvPr>
        </p:nvSpPr>
        <p:spPr>
          <a:xfrm>
            <a:off x="6222234"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3" name="Text Placeholder 36">
            <a:extLst>
              <a:ext uri="{FF2B5EF4-FFF2-40B4-BE49-F238E27FC236}">
                <a16:creationId xmlns:a16="http://schemas.microsoft.com/office/drawing/2014/main" id="{365A160D-B7C9-4DA0-9FA3-93F7DDEE6FE5}"/>
              </a:ext>
            </a:extLst>
          </p:cNvPr>
          <p:cNvSpPr>
            <a:spLocks noGrp="1"/>
          </p:cNvSpPr>
          <p:nvPr>
            <p:ph type="body" sz="quarter" idx="22" hasCustomPrompt="1"/>
          </p:nvPr>
        </p:nvSpPr>
        <p:spPr>
          <a:xfrm>
            <a:off x="6222234"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4" name="Text Placeholder 36">
            <a:extLst>
              <a:ext uri="{FF2B5EF4-FFF2-40B4-BE49-F238E27FC236}">
                <a16:creationId xmlns:a16="http://schemas.microsoft.com/office/drawing/2014/main" id="{E620E705-FEED-4B0F-B809-AAAD36FB8FE4}"/>
              </a:ext>
            </a:extLst>
          </p:cNvPr>
          <p:cNvSpPr>
            <a:spLocks noGrp="1"/>
          </p:cNvSpPr>
          <p:nvPr>
            <p:ph type="body" sz="quarter" idx="23" hasCustomPrompt="1"/>
          </p:nvPr>
        </p:nvSpPr>
        <p:spPr>
          <a:xfrm>
            <a:off x="8965975"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45" name="Text Placeholder 36">
            <a:extLst>
              <a:ext uri="{FF2B5EF4-FFF2-40B4-BE49-F238E27FC236}">
                <a16:creationId xmlns:a16="http://schemas.microsoft.com/office/drawing/2014/main" id="{EC75BFB1-62E7-430F-93E7-60D30B87A6FF}"/>
              </a:ext>
            </a:extLst>
          </p:cNvPr>
          <p:cNvSpPr>
            <a:spLocks noGrp="1"/>
          </p:cNvSpPr>
          <p:nvPr>
            <p:ph type="body" sz="quarter" idx="24" hasCustomPrompt="1"/>
          </p:nvPr>
        </p:nvSpPr>
        <p:spPr>
          <a:xfrm>
            <a:off x="8965975"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6" name="Text Placeholder 36">
            <a:extLst>
              <a:ext uri="{FF2B5EF4-FFF2-40B4-BE49-F238E27FC236}">
                <a16:creationId xmlns:a16="http://schemas.microsoft.com/office/drawing/2014/main" id="{09AE5E3A-046D-4C62-B82C-A367920FA24E}"/>
              </a:ext>
            </a:extLst>
          </p:cNvPr>
          <p:cNvSpPr>
            <a:spLocks noGrp="1"/>
          </p:cNvSpPr>
          <p:nvPr>
            <p:ph type="body" sz="quarter" idx="25" hasCustomPrompt="1"/>
          </p:nvPr>
        </p:nvSpPr>
        <p:spPr>
          <a:xfrm>
            <a:off x="8965975"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dirty="0"/>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dirty="0">
                <a:solidFill>
                  <a:schemeClr val="accent1"/>
                </a:solidFill>
              </a:rPr>
              <a:t>Title goes here.</a:t>
            </a:r>
          </a:p>
        </p:txBody>
      </p:sp>
    </p:spTree>
    <p:extLst>
      <p:ext uri="{BB962C8B-B14F-4D97-AF65-F5344CB8AC3E}">
        <p14:creationId xmlns:p14="http://schemas.microsoft.com/office/powerpoint/2010/main" val="5204318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746757"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3484498"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746760" y="1685110"/>
            <a:ext cx="2478024" cy="2478024"/>
          </a:xfrm>
        </p:spPr>
        <p:txBody>
          <a:bodyPr/>
          <a:lstStyle/>
          <a:p>
            <a:endParaRPr lang="en-US" dirty="0"/>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3484498" y="1685110"/>
            <a:ext cx="2478024" cy="2478024"/>
          </a:xfrm>
        </p:spPr>
        <p:txBody>
          <a:bodyPr/>
          <a:lstStyle/>
          <a:p>
            <a:endParaRPr lang="en-US" dirty="0"/>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746757" y="5475553"/>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746757" y="4273285"/>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746757" y="4917819"/>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3479733"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3479733"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3479733"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dirty="0"/>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dirty="0">
                <a:solidFill>
                  <a:schemeClr val="accent1"/>
                </a:solidFill>
              </a:rPr>
              <a:t>Title goes here.</a:t>
            </a:r>
          </a:p>
        </p:txBody>
      </p:sp>
      <p:sp>
        <p:nvSpPr>
          <p:cNvPr id="3" name="Text Placeholder 2">
            <a:extLst>
              <a:ext uri="{FF2B5EF4-FFF2-40B4-BE49-F238E27FC236}">
                <a16:creationId xmlns:a16="http://schemas.microsoft.com/office/drawing/2014/main" id="{FBE62472-5CB8-42A6-AAFF-FF81CCF90F54}"/>
              </a:ext>
            </a:extLst>
          </p:cNvPr>
          <p:cNvSpPr>
            <a:spLocks noGrp="1"/>
          </p:cNvSpPr>
          <p:nvPr>
            <p:ph type="body" sz="quarter" idx="29"/>
          </p:nvPr>
        </p:nvSpPr>
        <p:spPr>
          <a:xfrm>
            <a:off x="6451600" y="1565275"/>
            <a:ext cx="5405438" cy="4697413"/>
          </a:xfrm>
          <a:solidFill>
            <a:schemeClr val="bg2"/>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624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taff">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2136645"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4874386"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0E5F9AD-7D82-4108-A093-AFDC0E588B05}"/>
              </a:ext>
            </a:extLst>
          </p:cNvPr>
          <p:cNvSpPr/>
          <p:nvPr userDrawn="1"/>
        </p:nvSpPr>
        <p:spPr>
          <a:xfrm>
            <a:off x="7612122"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2136648" y="1622717"/>
            <a:ext cx="2478024" cy="2478024"/>
          </a:xfrm>
        </p:spPr>
        <p:txBody>
          <a:bodyPr/>
          <a:lstStyle/>
          <a:p>
            <a:endParaRPr lang="en-US" dirty="0"/>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4874386" y="1622717"/>
            <a:ext cx="2478024" cy="2478024"/>
          </a:xfrm>
        </p:spPr>
        <p:txBody>
          <a:bodyPr/>
          <a:lstStyle/>
          <a:p>
            <a:endParaRPr lang="en-US" dirty="0"/>
          </a:p>
        </p:txBody>
      </p:sp>
      <p:sp>
        <p:nvSpPr>
          <p:cNvPr id="33" name="Picture Placeholder 26">
            <a:extLst>
              <a:ext uri="{FF2B5EF4-FFF2-40B4-BE49-F238E27FC236}">
                <a16:creationId xmlns:a16="http://schemas.microsoft.com/office/drawing/2014/main" id="{CB22C24B-BA15-4AB6-A003-14AC2A3DBC0E}"/>
              </a:ext>
            </a:extLst>
          </p:cNvPr>
          <p:cNvSpPr>
            <a:spLocks noGrp="1"/>
          </p:cNvSpPr>
          <p:nvPr>
            <p:ph type="pic" sz="quarter" idx="12"/>
          </p:nvPr>
        </p:nvSpPr>
        <p:spPr>
          <a:xfrm>
            <a:off x="7612122" y="1622717"/>
            <a:ext cx="2478024" cy="2478024"/>
          </a:xfrm>
        </p:spPr>
        <p:txBody>
          <a:bodyPr/>
          <a:lstStyle/>
          <a:p>
            <a:endParaRPr lang="en-US" dirty="0"/>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2142650" y="5427891"/>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2142650" y="4225623"/>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2142650" y="4870157"/>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4880391" y="5427890"/>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4869621" y="4199297"/>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4880391" y="4870156"/>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1" name="Text Placeholder 36">
            <a:extLst>
              <a:ext uri="{FF2B5EF4-FFF2-40B4-BE49-F238E27FC236}">
                <a16:creationId xmlns:a16="http://schemas.microsoft.com/office/drawing/2014/main" id="{14DA8B59-F09A-4758-A69F-1E8EBB4AF5BF}"/>
              </a:ext>
            </a:extLst>
          </p:cNvPr>
          <p:cNvSpPr>
            <a:spLocks noGrp="1"/>
          </p:cNvSpPr>
          <p:nvPr>
            <p:ph type="body" sz="quarter" idx="20" hasCustomPrompt="1"/>
          </p:nvPr>
        </p:nvSpPr>
        <p:spPr>
          <a:xfrm>
            <a:off x="7612122" y="5457145"/>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42" name="Text Placeholder 36">
            <a:extLst>
              <a:ext uri="{FF2B5EF4-FFF2-40B4-BE49-F238E27FC236}">
                <a16:creationId xmlns:a16="http://schemas.microsoft.com/office/drawing/2014/main" id="{F183630B-F9CA-4E06-8404-5912472AD31C}"/>
              </a:ext>
            </a:extLst>
          </p:cNvPr>
          <p:cNvSpPr>
            <a:spLocks noGrp="1"/>
          </p:cNvSpPr>
          <p:nvPr>
            <p:ph type="body" sz="quarter" idx="21" hasCustomPrompt="1"/>
          </p:nvPr>
        </p:nvSpPr>
        <p:spPr>
          <a:xfrm>
            <a:off x="7612122" y="4199297"/>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3" name="Text Placeholder 36">
            <a:extLst>
              <a:ext uri="{FF2B5EF4-FFF2-40B4-BE49-F238E27FC236}">
                <a16:creationId xmlns:a16="http://schemas.microsoft.com/office/drawing/2014/main" id="{365A160D-B7C9-4DA0-9FA3-93F7DDEE6FE5}"/>
              </a:ext>
            </a:extLst>
          </p:cNvPr>
          <p:cNvSpPr>
            <a:spLocks noGrp="1"/>
          </p:cNvSpPr>
          <p:nvPr>
            <p:ph type="body" sz="quarter" idx="22" hasCustomPrompt="1"/>
          </p:nvPr>
        </p:nvSpPr>
        <p:spPr>
          <a:xfrm>
            <a:off x="7612122" y="4843831"/>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dirty="0"/>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dirty="0">
                <a:solidFill>
                  <a:schemeClr val="accent1"/>
                </a:solidFill>
              </a:rPr>
              <a:t>Title goes here.</a:t>
            </a:r>
          </a:p>
        </p:txBody>
      </p:sp>
    </p:spTree>
    <p:extLst>
      <p:ext uri="{BB962C8B-B14F-4D97-AF65-F5344CB8AC3E}">
        <p14:creationId xmlns:p14="http://schemas.microsoft.com/office/powerpoint/2010/main" val="165867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p:nvPr>
        </p:nvSpPr>
        <p:spPr>
          <a:xfrm>
            <a:off x="1644425" y="-1101"/>
            <a:ext cx="10547576" cy="974426"/>
          </a:xfrm>
          <a:ln>
            <a:noFill/>
          </a:ln>
        </p:spPr>
        <p:txBody>
          <a:bodyPr>
            <a:normAutofit/>
          </a:bodyPr>
          <a:lstStyle/>
          <a:p>
            <a:r>
              <a:rPr lang="en-US" sz="3600" b="1" dirty="0">
                <a:solidFill>
                  <a:schemeClr val="accent1"/>
                </a:solidFill>
              </a:rPr>
              <a:t>Graph title goes here.</a:t>
            </a:r>
          </a:p>
        </p:txBody>
      </p:sp>
      <p:sp>
        <p:nvSpPr>
          <p:cNvPr id="10" name="Chart Placeholder 9">
            <a:extLst>
              <a:ext uri="{FF2B5EF4-FFF2-40B4-BE49-F238E27FC236}">
                <a16:creationId xmlns:a16="http://schemas.microsoft.com/office/drawing/2014/main" id="{3F71C57B-F985-436F-B266-EF73E067FA41}"/>
              </a:ext>
            </a:extLst>
          </p:cNvPr>
          <p:cNvSpPr>
            <a:spLocks noGrp="1"/>
          </p:cNvSpPr>
          <p:nvPr>
            <p:ph type="chart" sz="quarter" idx="10"/>
          </p:nvPr>
        </p:nvSpPr>
        <p:spPr>
          <a:xfrm>
            <a:off x="1652160" y="1202267"/>
            <a:ext cx="10294308" cy="5059988"/>
          </a:xfrm>
        </p:spPr>
        <p:txBody>
          <a:bodyPr/>
          <a:lstStyle/>
          <a:p>
            <a:endParaRPr lang="en-US" dirty="0"/>
          </a:p>
        </p:txBody>
      </p:sp>
      <p:sp>
        <p:nvSpPr>
          <p:cNvPr id="4" name="Slide Number Placeholder 3">
            <a:extLst>
              <a:ext uri="{FF2B5EF4-FFF2-40B4-BE49-F238E27FC236}">
                <a16:creationId xmlns:a16="http://schemas.microsoft.com/office/drawing/2014/main" id="{CCCA9EC6-923D-4772-B984-308F18DC9236}"/>
              </a:ext>
            </a:extLst>
          </p:cNvPr>
          <p:cNvSpPr>
            <a:spLocks noGrp="1"/>
          </p:cNvSpPr>
          <p:nvPr>
            <p:ph type="sldNum" sz="quarter" idx="13"/>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336547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dirty="0">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BC903A93-4BFE-4D2D-B852-2C3BD0587676}"/>
              </a:ext>
            </a:extLst>
          </p:cNvPr>
          <p:cNvSpPr>
            <a:spLocks noGrp="1"/>
          </p:cNvSpPr>
          <p:nvPr>
            <p:ph type="sldNum" sz="quarter" idx="13"/>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42841548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6FC45-D387-41BF-AB48-D67BFBB77810}"/>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6" name="Title 1">
            <a:extLst>
              <a:ext uri="{FF2B5EF4-FFF2-40B4-BE49-F238E27FC236}">
                <a16:creationId xmlns:a16="http://schemas.microsoft.com/office/drawing/2014/main" id="{0516C371-0EAF-4F8C-8BEF-6BB763526073}"/>
              </a:ext>
            </a:extLst>
          </p:cNvPr>
          <p:cNvSpPr>
            <a:spLocks noGrp="1"/>
          </p:cNvSpPr>
          <p:nvPr>
            <p:ph type="title"/>
          </p:nvPr>
        </p:nvSpPr>
        <p:spPr>
          <a:xfrm>
            <a:off x="1644425" y="-1101"/>
            <a:ext cx="10547576" cy="974426"/>
          </a:xfrm>
          <a:ln>
            <a:noFill/>
          </a:ln>
        </p:spPr>
        <p:txBody>
          <a:bodyPr>
            <a:normAutofit/>
          </a:bodyPr>
          <a:lstStyle/>
          <a:p>
            <a:r>
              <a:rPr lang="en-US" sz="3600" b="1" dirty="0">
                <a:solidFill>
                  <a:schemeClr val="accent1"/>
                </a:solidFill>
              </a:rPr>
              <a:t>Graph title goes here.</a:t>
            </a:r>
          </a:p>
        </p:txBody>
      </p:sp>
      <p:grpSp>
        <p:nvGrpSpPr>
          <p:cNvPr id="7" name="Group 6">
            <a:extLst>
              <a:ext uri="{FF2B5EF4-FFF2-40B4-BE49-F238E27FC236}">
                <a16:creationId xmlns:a16="http://schemas.microsoft.com/office/drawing/2014/main" id="{5B3EAEBF-CB8B-4ABE-909B-A9D3090DD964}"/>
              </a:ext>
            </a:extLst>
          </p:cNvPr>
          <p:cNvGrpSpPr/>
          <p:nvPr userDrawn="1"/>
        </p:nvGrpSpPr>
        <p:grpSpPr>
          <a:xfrm>
            <a:off x="746757" y="1560130"/>
            <a:ext cx="2479264" cy="4792133"/>
            <a:chOff x="746757" y="1574799"/>
            <a:chExt cx="2479264" cy="4792133"/>
          </a:xfrm>
        </p:grpSpPr>
        <p:sp>
          <p:nvSpPr>
            <p:cNvPr id="8" name="Rectangle 7">
              <a:extLst>
                <a:ext uri="{FF2B5EF4-FFF2-40B4-BE49-F238E27FC236}">
                  <a16:creationId xmlns:a16="http://schemas.microsoft.com/office/drawing/2014/main" id="{5EAA2EB4-CEC4-4348-915E-493136291317}"/>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88EC57F-DAB9-47EA-A98C-0C1CB146E73F}"/>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1</a:t>
              </a:r>
            </a:p>
          </p:txBody>
        </p:sp>
      </p:grpSp>
      <p:grpSp>
        <p:nvGrpSpPr>
          <p:cNvPr id="10" name="Group 9">
            <a:extLst>
              <a:ext uri="{FF2B5EF4-FFF2-40B4-BE49-F238E27FC236}">
                <a16:creationId xmlns:a16="http://schemas.microsoft.com/office/drawing/2014/main" id="{ACBED681-CF51-4786-8402-936B134637A3}"/>
              </a:ext>
            </a:extLst>
          </p:cNvPr>
          <p:cNvGrpSpPr/>
          <p:nvPr userDrawn="1"/>
        </p:nvGrpSpPr>
        <p:grpSpPr>
          <a:xfrm>
            <a:off x="3486496" y="1560130"/>
            <a:ext cx="2479264" cy="4792133"/>
            <a:chOff x="746757" y="1574799"/>
            <a:chExt cx="2479264" cy="4792133"/>
          </a:xfrm>
        </p:grpSpPr>
        <p:sp>
          <p:nvSpPr>
            <p:cNvPr id="11" name="Rectangle 10">
              <a:extLst>
                <a:ext uri="{FF2B5EF4-FFF2-40B4-BE49-F238E27FC236}">
                  <a16:creationId xmlns:a16="http://schemas.microsoft.com/office/drawing/2014/main" id="{CA6A63B3-2688-4912-85B8-2DA1533B47DE}"/>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E9C44FF-AF01-4D3E-96A5-558338409063}"/>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2</a:t>
              </a:r>
            </a:p>
          </p:txBody>
        </p:sp>
      </p:grpSp>
      <p:grpSp>
        <p:nvGrpSpPr>
          <p:cNvPr id="13" name="Group 12">
            <a:extLst>
              <a:ext uri="{FF2B5EF4-FFF2-40B4-BE49-F238E27FC236}">
                <a16:creationId xmlns:a16="http://schemas.microsoft.com/office/drawing/2014/main" id="{497C45B5-B768-40FD-994B-AD77366E1E6A}"/>
              </a:ext>
            </a:extLst>
          </p:cNvPr>
          <p:cNvGrpSpPr/>
          <p:nvPr userDrawn="1"/>
        </p:nvGrpSpPr>
        <p:grpSpPr>
          <a:xfrm>
            <a:off x="6226235" y="1560130"/>
            <a:ext cx="2479264" cy="4792133"/>
            <a:chOff x="746757" y="1574799"/>
            <a:chExt cx="2479264" cy="4792133"/>
          </a:xfrm>
        </p:grpSpPr>
        <p:sp>
          <p:nvSpPr>
            <p:cNvPr id="14" name="Rectangle 13">
              <a:extLst>
                <a:ext uri="{FF2B5EF4-FFF2-40B4-BE49-F238E27FC236}">
                  <a16:creationId xmlns:a16="http://schemas.microsoft.com/office/drawing/2014/main" id="{BF615072-0341-4C9B-BA1D-FE3C05B74287}"/>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150D624-8D31-4895-BBF6-73AA09461359}"/>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3</a:t>
              </a:r>
            </a:p>
          </p:txBody>
        </p:sp>
      </p:grpSp>
      <p:grpSp>
        <p:nvGrpSpPr>
          <p:cNvPr id="16" name="Group 15">
            <a:extLst>
              <a:ext uri="{FF2B5EF4-FFF2-40B4-BE49-F238E27FC236}">
                <a16:creationId xmlns:a16="http://schemas.microsoft.com/office/drawing/2014/main" id="{3F141657-30A1-4408-BA6F-A6F8B84668C7}"/>
              </a:ext>
            </a:extLst>
          </p:cNvPr>
          <p:cNvGrpSpPr/>
          <p:nvPr userDrawn="1"/>
        </p:nvGrpSpPr>
        <p:grpSpPr>
          <a:xfrm>
            <a:off x="8965975" y="1560130"/>
            <a:ext cx="2479264" cy="4792133"/>
            <a:chOff x="746757" y="1574799"/>
            <a:chExt cx="2479264" cy="4792133"/>
          </a:xfrm>
        </p:grpSpPr>
        <p:sp>
          <p:nvSpPr>
            <p:cNvPr id="17" name="Rectangle 16">
              <a:extLst>
                <a:ext uri="{FF2B5EF4-FFF2-40B4-BE49-F238E27FC236}">
                  <a16:creationId xmlns:a16="http://schemas.microsoft.com/office/drawing/2014/main" id="{635C18DE-9B14-4637-B2E1-D9A32328B455}"/>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9269470-F94A-4209-A7FA-29213B8E231E}"/>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4</a:t>
              </a:r>
            </a:p>
          </p:txBody>
        </p:sp>
      </p:grpSp>
      <p:sp>
        <p:nvSpPr>
          <p:cNvPr id="24" name="Text Placeholder 36">
            <a:extLst>
              <a:ext uri="{FF2B5EF4-FFF2-40B4-BE49-F238E27FC236}">
                <a16:creationId xmlns:a16="http://schemas.microsoft.com/office/drawing/2014/main" id="{002E1B11-03A1-495D-A39C-7F713C7E9F99}"/>
              </a:ext>
            </a:extLst>
          </p:cNvPr>
          <p:cNvSpPr>
            <a:spLocks noGrp="1"/>
          </p:cNvSpPr>
          <p:nvPr>
            <p:ph type="body" sz="quarter" idx="15" hasCustomPrompt="1"/>
          </p:nvPr>
        </p:nvSpPr>
        <p:spPr>
          <a:xfrm>
            <a:off x="3486496"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two content</a:t>
            </a:r>
          </a:p>
        </p:txBody>
      </p:sp>
      <p:sp>
        <p:nvSpPr>
          <p:cNvPr id="25" name="Text Placeholder 36">
            <a:extLst>
              <a:ext uri="{FF2B5EF4-FFF2-40B4-BE49-F238E27FC236}">
                <a16:creationId xmlns:a16="http://schemas.microsoft.com/office/drawing/2014/main" id="{7750855A-B22B-46DA-84A6-EA73DA55A89A}"/>
              </a:ext>
            </a:extLst>
          </p:cNvPr>
          <p:cNvSpPr>
            <a:spLocks noGrp="1"/>
          </p:cNvSpPr>
          <p:nvPr>
            <p:ph type="body" sz="quarter" idx="16" hasCustomPrompt="1"/>
          </p:nvPr>
        </p:nvSpPr>
        <p:spPr>
          <a:xfrm>
            <a:off x="6226855"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three content</a:t>
            </a:r>
          </a:p>
        </p:txBody>
      </p:sp>
      <p:sp>
        <p:nvSpPr>
          <p:cNvPr id="26" name="Text Placeholder 36">
            <a:extLst>
              <a:ext uri="{FF2B5EF4-FFF2-40B4-BE49-F238E27FC236}">
                <a16:creationId xmlns:a16="http://schemas.microsoft.com/office/drawing/2014/main" id="{7290EE9E-A557-414B-AEDD-F228250ACA1E}"/>
              </a:ext>
            </a:extLst>
          </p:cNvPr>
          <p:cNvSpPr>
            <a:spLocks noGrp="1"/>
          </p:cNvSpPr>
          <p:nvPr>
            <p:ph type="body" sz="quarter" idx="17" hasCustomPrompt="1"/>
          </p:nvPr>
        </p:nvSpPr>
        <p:spPr>
          <a:xfrm>
            <a:off x="8965974"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four content</a:t>
            </a:r>
          </a:p>
        </p:txBody>
      </p:sp>
      <p:sp>
        <p:nvSpPr>
          <p:cNvPr id="27" name="Text Placeholder 36">
            <a:extLst>
              <a:ext uri="{FF2B5EF4-FFF2-40B4-BE49-F238E27FC236}">
                <a16:creationId xmlns:a16="http://schemas.microsoft.com/office/drawing/2014/main" id="{F2BD8D67-97E7-47E7-A936-A9DD7590131F}"/>
              </a:ext>
            </a:extLst>
          </p:cNvPr>
          <p:cNvSpPr>
            <a:spLocks noGrp="1"/>
          </p:cNvSpPr>
          <p:nvPr>
            <p:ph type="body" sz="quarter" idx="18" hasCustomPrompt="1"/>
          </p:nvPr>
        </p:nvSpPr>
        <p:spPr>
          <a:xfrm>
            <a:off x="746757"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one content</a:t>
            </a:r>
          </a:p>
        </p:txBody>
      </p:sp>
      <p:sp>
        <p:nvSpPr>
          <p:cNvPr id="4" name="Slide Number Placeholder 3">
            <a:extLst>
              <a:ext uri="{FF2B5EF4-FFF2-40B4-BE49-F238E27FC236}">
                <a16:creationId xmlns:a16="http://schemas.microsoft.com/office/drawing/2014/main" id="{64CC8BD2-0326-4491-9081-DA6D380CD8F3}"/>
              </a:ext>
            </a:extLst>
          </p:cNvPr>
          <p:cNvSpPr>
            <a:spLocks noGrp="1"/>
          </p:cNvSpPr>
          <p:nvPr>
            <p:ph type="sldNum" sz="quarter" idx="21"/>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87716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 P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18B15F-60F3-4D31-92BA-A2509137A14D}"/>
              </a:ext>
            </a:extLst>
          </p:cNvPr>
          <p:cNvSpPr txBox="1">
            <a:spLocks/>
          </p:cNvSpPr>
          <p:nvPr userDrawn="1"/>
        </p:nvSpPr>
        <p:spPr>
          <a:xfrm>
            <a:off x="4766733" y="523760"/>
            <a:ext cx="1369710" cy="214763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300" b="1" dirty="0">
                <a:solidFill>
                  <a:schemeClr val="accent1"/>
                </a:solidFill>
                <a:latin typeface="+mn-lt"/>
                <a:cs typeface="AngsanaUPC" panose="02020603050405020304" pitchFamily="18" charset="-34"/>
              </a:rPr>
              <a:t>“</a:t>
            </a:r>
          </a:p>
        </p:txBody>
      </p:sp>
      <p:sp>
        <p:nvSpPr>
          <p:cNvPr id="11" name="Rectangle 10">
            <a:extLst>
              <a:ext uri="{FF2B5EF4-FFF2-40B4-BE49-F238E27FC236}">
                <a16:creationId xmlns:a16="http://schemas.microsoft.com/office/drawing/2014/main" id="{A6E86310-9369-4734-834F-6AA6FF530F52}"/>
              </a:ext>
            </a:extLst>
          </p:cNvPr>
          <p:cNvSpPr/>
          <p:nvPr userDrawn="1"/>
        </p:nvSpPr>
        <p:spPr>
          <a:xfrm>
            <a:off x="1524" y="0"/>
            <a:ext cx="12188952" cy="109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54B3D3C2-4FC5-42A8-AE79-823E2379B807}"/>
              </a:ext>
            </a:extLst>
          </p:cNvPr>
          <p:cNvSpPr>
            <a:spLocks noGrp="1"/>
          </p:cNvSpPr>
          <p:nvPr>
            <p:ph type="pic" sz="quarter" idx="10"/>
          </p:nvPr>
        </p:nvSpPr>
        <p:spPr>
          <a:xfrm>
            <a:off x="0" y="109468"/>
            <a:ext cx="4766733" cy="6748531"/>
          </a:xfrm>
        </p:spPr>
        <p:txBody>
          <a:bodyPr/>
          <a:lstStyle/>
          <a:p>
            <a:endParaRPr lang="en-US" dirty="0"/>
          </a:p>
        </p:txBody>
      </p:sp>
      <p:sp>
        <p:nvSpPr>
          <p:cNvPr id="16" name="Text Placeholder 36">
            <a:extLst>
              <a:ext uri="{FF2B5EF4-FFF2-40B4-BE49-F238E27FC236}">
                <a16:creationId xmlns:a16="http://schemas.microsoft.com/office/drawing/2014/main" id="{DB6B1CDB-A6AF-4072-A73F-DE3E725F6174}"/>
              </a:ext>
            </a:extLst>
          </p:cNvPr>
          <p:cNvSpPr>
            <a:spLocks noGrp="1"/>
          </p:cNvSpPr>
          <p:nvPr>
            <p:ph type="body" sz="quarter" idx="14" hasCustomPrompt="1"/>
          </p:nvPr>
        </p:nvSpPr>
        <p:spPr>
          <a:xfrm>
            <a:off x="5945318" y="1341180"/>
            <a:ext cx="5468112" cy="4517752"/>
          </a:xfrm>
        </p:spPr>
        <p:txBody>
          <a:bodyPr>
            <a:normAutofit/>
          </a:bodyPr>
          <a:lstStyle>
            <a:lvl1pPr marL="0" indent="0" algn="l" defTabSz="342853" rtl="0" eaLnBrk="1" latinLnBrk="0" hangingPunct="1">
              <a:lnSpc>
                <a:spcPct val="114000"/>
              </a:lnSpc>
              <a:spcBef>
                <a:spcPct val="0"/>
              </a:spcBef>
              <a:spcAft>
                <a:spcPts val="300"/>
              </a:spcAft>
              <a:buNone/>
              <a:defRPr lang="en-US" sz="24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content here</a:t>
            </a:r>
          </a:p>
        </p:txBody>
      </p:sp>
      <p:sp>
        <p:nvSpPr>
          <p:cNvPr id="17" name="Text Placeholder 36">
            <a:extLst>
              <a:ext uri="{FF2B5EF4-FFF2-40B4-BE49-F238E27FC236}">
                <a16:creationId xmlns:a16="http://schemas.microsoft.com/office/drawing/2014/main" id="{A253885E-E574-4B8A-8312-FB5FEFB318D4}"/>
              </a:ext>
            </a:extLst>
          </p:cNvPr>
          <p:cNvSpPr>
            <a:spLocks noGrp="1"/>
          </p:cNvSpPr>
          <p:nvPr>
            <p:ph type="body" sz="quarter" idx="15" hasCustomPrompt="1"/>
          </p:nvPr>
        </p:nvSpPr>
        <p:spPr>
          <a:xfrm>
            <a:off x="5945318" y="5858932"/>
            <a:ext cx="5468112" cy="558802"/>
          </a:xfrm>
        </p:spPr>
        <p:txBody>
          <a:bodyPr>
            <a:normAutofit/>
          </a:bodyPr>
          <a:lstStyle>
            <a:lvl1pPr marL="0" indent="0" algn="l" defTabSz="342853" rtl="0" eaLnBrk="1" latinLnBrk="0" hangingPunct="1">
              <a:lnSpc>
                <a:spcPct val="114000"/>
              </a:lnSpc>
              <a:spcBef>
                <a:spcPct val="0"/>
              </a:spcBef>
              <a:spcAft>
                <a:spcPts val="300"/>
              </a:spcAft>
              <a:buNone/>
              <a:defRPr lang="en-US" sz="20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Name</a:t>
            </a:r>
          </a:p>
        </p:txBody>
      </p:sp>
      <p:sp>
        <p:nvSpPr>
          <p:cNvPr id="4" name="Slide Number Placeholder 3">
            <a:extLst>
              <a:ext uri="{FF2B5EF4-FFF2-40B4-BE49-F238E27FC236}">
                <a16:creationId xmlns:a16="http://schemas.microsoft.com/office/drawing/2014/main" id="{981EAA35-E2A2-4889-B734-437144F56ED4}"/>
              </a:ext>
            </a:extLst>
          </p:cNvPr>
          <p:cNvSpPr>
            <a:spLocks noGrp="1"/>
          </p:cNvSpPr>
          <p:nvPr>
            <p:ph type="sldNum" sz="quarter" idx="18"/>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11482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EF8800-C272-4BB6-A7D9-F920763525F6}"/>
              </a:ext>
            </a:extLst>
          </p:cNvPr>
          <p:cNvSpPr>
            <a:spLocks noGrp="1"/>
          </p:cNvSpPr>
          <p:nvPr>
            <p:ph type="sldNum" sz="quarter" idx="12"/>
          </p:nvPr>
        </p:nvSpPr>
        <p:spPr/>
        <p:txBody>
          <a:bodyPr/>
          <a:lstStyle/>
          <a:p>
            <a:fld id="{A39E18A1-5388-48D7-9BA0-F6425AA8662B}" type="slidenum">
              <a:rPr lang="en-US" smtClean="0"/>
              <a:t>‹#›</a:t>
            </a:fld>
            <a:endParaRPr lang="en-US" dirty="0"/>
          </a:p>
        </p:txBody>
      </p:sp>
    </p:spTree>
    <p:extLst>
      <p:ext uri="{BB962C8B-B14F-4D97-AF65-F5344CB8AC3E}">
        <p14:creationId xmlns:p14="http://schemas.microsoft.com/office/powerpoint/2010/main" val="23850613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8FA741-9E63-436B-8C8A-535442F1D852}"/>
              </a:ext>
            </a:extLst>
          </p:cNvPr>
          <p:cNvSpPr/>
          <p:nvPr userDrawn="1"/>
        </p:nvSpPr>
        <p:spPr>
          <a:xfrm>
            <a:off x="0" y="4558691"/>
            <a:ext cx="12191987" cy="1851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746C9830-942F-4B55-8558-1B526901C15C}"/>
              </a:ext>
            </a:extLst>
          </p:cNvPr>
          <p:cNvCxnSpPr>
            <a:cxnSpLocks/>
          </p:cNvCxnSpPr>
          <p:nvPr/>
        </p:nvCxnSpPr>
        <p:spPr>
          <a:xfrm flipV="1">
            <a:off x="413484" y="744830"/>
            <a:ext cx="0" cy="155448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descr="CMS Logo ">
            <a:extLst>
              <a:ext uri="{FF2B5EF4-FFF2-40B4-BE49-F238E27FC236}">
                <a16:creationId xmlns:a16="http://schemas.microsoft.com/office/drawing/2014/main" id="{BE782530-2C9F-435F-917C-F84BD429681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37889" y="4842866"/>
            <a:ext cx="3246120" cy="1188085"/>
          </a:xfrm>
          <a:prstGeom prst="rect">
            <a:avLst/>
          </a:prstGeom>
        </p:spPr>
      </p:pic>
      <p:pic>
        <p:nvPicPr>
          <p:cNvPr id="14" name="Picture 13" descr="ACL logo">
            <a:extLst>
              <a:ext uri="{FF2B5EF4-FFF2-40B4-BE49-F238E27FC236}">
                <a16:creationId xmlns:a16="http://schemas.microsoft.com/office/drawing/2014/main" id="{FB60B4FC-86AD-4548-9F00-3703FF08C9D6}"/>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61033" y="5169891"/>
            <a:ext cx="2346960" cy="861060"/>
          </a:xfrm>
          <a:prstGeom prst="rect">
            <a:avLst/>
          </a:prstGeom>
        </p:spPr>
      </p:pic>
      <p:sp>
        <p:nvSpPr>
          <p:cNvPr id="2" name="Title 1">
            <a:extLst>
              <a:ext uri="{FF2B5EF4-FFF2-40B4-BE49-F238E27FC236}">
                <a16:creationId xmlns:a16="http://schemas.microsoft.com/office/drawing/2014/main" id="{7DE963EB-3FA8-4C4F-B0A3-FAA42ED47641}"/>
              </a:ext>
            </a:extLst>
          </p:cNvPr>
          <p:cNvSpPr>
            <a:spLocks noGrp="1"/>
          </p:cNvSpPr>
          <p:nvPr>
            <p:ph type="title"/>
          </p:nvPr>
        </p:nvSpPr>
        <p:spPr>
          <a:xfrm>
            <a:off x="675968" y="823464"/>
            <a:ext cx="4492930"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9C5A0358-CA09-4D16-BD3D-AB21876F8D73}"/>
              </a:ext>
            </a:extLst>
          </p:cNvPr>
          <p:cNvSpPr>
            <a:spLocks noGrp="1"/>
          </p:cNvSpPr>
          <p:nvPr>
            <p:ph type="body" sz="quarter" idx="10"/>
          </p:nvPr>
        </p:nvSpPr>
        <p:spPr>
          <a:xfrm>
            <a:off x="6527803" y="607564"/>
            <a:ext cx="5162551" cy="1541463"/>
          </a:xfrm>
          <a:solidFill>
            <a:schemeClr val="accent1">
              <a:lumMod val="20000"/>
              <a:lumOff val="80000"/>
            </a:schemeClr>
          </a:solidFill>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628840"/>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n-US" altLang="en-US" dirty="0"/>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n-US" altLang="en-US" dirty="0"/>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solidFill>
                  <a:srgbClr val="000000"/>
                </a:solidFill>
              </a:defRPr>
            </a:lvl1pPr>
          </a:lstStyle>
          <a:p>
            <a:pPr>
              <a:defRPr/>
            </a:pPr>
            <a:fld id="{F88308DD-DDD4-463F-93ED-FB518417F669}" type="slidenum">
              <a:rPr lang="en-US" altLang="en-US"/>
              <a:pPr>
                <a:defRPr/>
              </a:pPr>
              <a:t>‹#›</a:t>
            </a:fld>
            <a:endParaRPr lang="en-US" altLang="en-US" dirty="0"/>
          </a:p>
        </p:txBody>
      </p:sp>
    </p:spTree>
    <p:extLst>
      <p:ext uri="{BB962C8B-B14F-4D97-AF65-F5344CB8AC3E}">
        <p14:creationId xmlns:p14="http://schemas.microsoft.com/office/powerpoint/2010/main" val="1803160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0855CA8-DA85-4B70-BF0B-98965ABDD4D5}" type="slidenum">
              <a:rPr lang="en-US" smtClean="0"/>
              <a:t>‹#›</a:t>
            </a:fld>
            <a:endParaRPr lang="en-US" dirty="0"/>
          </a:p>
        </p:txBody>
      </p:sp>
    </p:spTree>
    <p:extLst>
      <p:ext uri="{BB962C8B-B14F-4D97-AF65-F5344CB8AC3E}">
        <p14:creationId xmlns:p14="http://schemas.microsoft.com/office/powerpoint/2010/main" val="339837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713" r:id="rId2"/>
    <p:sldLayoutId id="2147483714" r:id="rId3"/>
    <p:sldLayoutId id="2147483676" r:id="rId4"/>
    <p:sldLayoutId id="2147483677" r:id="rId5"/>
    <p:sldLayoutId id="2147483715" r:id="rId6"/>
    <p:sldLayoutId id="2147483716" r:id="rId7"/>
    <p:sldLayoutId id="2147483680" r:id="rId8"/>
    <p:sldLayoutId id="2147483681"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11/16/22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9095179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AE8DE-C470-0F4C-AC75-7E6B0F7E90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3AE87-437E-9746-A248-B9D131C4F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128C6-1A32-CA46-9473-F33931334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27659-D0B3-CB4B-8518-95026BBD8049}" type="datetimeFigureOut">
              <a:rPr lang="en-US" smtClean="0"/>
              <a:t>11/16/22</a:t>
            </a:fld>
            <a:endParaRPr lang="en-US"/>
          </a:p>
        </p:txBody>
      </p:sp>
      <p:sp>
        <p:nvSpPr>
          <p:cNvPr id="5" name="Footer Placeholder 4">
            <a:extLst>
              <a:ext uri="{FF2B5EF4-FFF2-40B4-BE49-F238E27FC236}">
                <a16:creationId xmlns:a16="http://schemas.microsoft.com/office/drawing/2014/main" id="{A6B5F80C-4366-2F4B-81E4-A17C52B51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C7F57A-DC43-6E44-A09A-27A607106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AB23F-1028-1F4B-8D16-EAA945BE31D0}" type="slidenum">
              <a:rPr lang="en-US" smtClean="0"/>
              <a:t>‹#›</a:t>
            </a:fld>
            <a:endParaRPr lang="en-US"/>
          </a:p>
        </p:txBody>
      </p:sp>
    </p:spTree>
    <p:extLst>
      <p:ext uri="{BB962C8B-B14F-4D97-AF65-F5344CB8AC3E}">
        <p14:creationId xmlns:p14="http://schemas.microsoft.com/office/powerpoint/2010/main" val="284710897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11/16/22</a:t>
            </a:fld>
            <a:endParaRPr lang="en-US" noProof="0"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4" r:id="rId4"/>
    <p:sldLayoutId id="2147483678" r:id="rId5"/>
    <p:sldLayoutId id="2147483688" r:id="rId6"/>
    <p:sldLayoutId id="2147483679" r:id="rId7"/>
    <p:sldLayoutId id="2147483692" r:id="rId8"/>
    <p:sldLayoutId id="2147483691" r:id="rId9"/>
    <p:sldLayoutId id="2147483690" r:id="rId10"/>
    <p:sldLayoutId id="2147483689" r:id="rId11"/>
    <p:sldLayoutId id="2147483683" r:id="rId12"/>
  </p:sldLayoutIdLst>
  <p:hf sldNum="0" hdr="0" ftr="0" dt="0"/>
  <p:txStyles>
    <p:titleStyle>
      <a:lvl1pPr algn="l" defTabSz="914400" rtl="0" eaLnBrk="1" latinLnBrk="0" hangingPunct="1">
        <a:lnSpc>
          <a:spcPct val="90000"/>
        </a:lnSpc>
        <a:spcBef>
          <a:spcPct val="0"/>
        </a:spcBef>
        <a:buNone/>
        <a:defRPr sz="2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EC9665-CEF3-6829-7679-761F2CA279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B760E9-B1C2-8221-C0DE-FCB0E1CBE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3BDB6-A0D0-AC97-B063-8E08ACC62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33D08-D6A3-4393-B3F5-9E639C54A700}" type="datetimeFigureOut">
              <a:rPr lang="en-US" smtClean="0"/>
              <a:t>11/16/22</a:t>
            </a:fld>
            <a:endParaRPr lang="en-US"/>
          </a:p>
        </p:txBody>
      </p:sp>
      <p:sp>
        <p:nvSpPr>
          <p:cNvPr id="5" name="Footer Placeholder 4">
            <a:extLst>
              <a:ext uri="{FF2B5EF4-FFF2-40B4-BE49-F238E27FC236}">
                <a16:creationId xmlns:a16="http://schemas.microsoft.com/office/drawing/2014/main" id="{FCAD751F-043E-980B-B173-8245C2642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311D0-CBFA-BAAB-01BC-061FFE483E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CD578F-A6A4-4727-A794-074699EF85EA}" type="slidenum">
              <a:rPr lang="en-US" smtClean="0"/>
              <a:t>‹#›</a:t>
            </a:fld>
            <a:endParaRPr lang="en-US"/>
          </a:p>
        </p:txBody>
      </p:sp>
    </p:spTree>
    <p:extLst>
      <p:ext uri="{BB962C8B-B14F-4D97-AF65-F5344CB8AC3E}">
        <p14:creationId xmlns:p14="http://schemas.microsoft.com/office/powerpoint/2010/main" val="478998686"/>
      </p:ext>
    </p:extLst>
  </p:cSld>
  <p:clrMap bg1="lt1" tx1="dk1" bg2="lt2" tx2="dk2" accent1="accent1" accent2="accent2" accent3="accent3" accent4="accent4" accent5="accent5" accent6="accent6" hlink="hlink" folHlink="folHlink"/>
  <p:sldLayoutIdLst>
    <p:sldLayoutId id="2147483730" r:id="rId1"/>
    <p:sldLayoutId id="2147483739" r:id="rId2"/>
    <p:sldLayoutId id="2147483731" r:id="rId3"/>
    <p:sldLayoutId id="2147483732" r:id="rId4"/>
    <p:sldLayoutId id="2147483735" r:id="rId5"/>
    <p:sldLayoutId id="2147483736" r:id="rId6"/>
    <p:sldLayoutId id="2147483737" r:id="rId7"/>
    <p:sldLayoutId id="2147483738" r:id="rId8"/>
    <p:sldLayoutId id="2147483740"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2B651-B970-4840-BC88-2AD2109E4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8962500-6480-4804-80FD-BB22ED86A2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272138-15B4-45C4-B859-9F2ABBDD6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A529FCF-6B29-4C77-86F7-024D72B63B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FA1933-5B13-41E8-9812-E9479AC65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E18A1-5388-48D7-9BA0-F6425AA8662B}" type="slidenum">
              <a:rPr lang="en-US" smtClean="0"/>
              <a:t>‹#›</a:t>
            </a:fld>
            <a:endParaRPr lang="en-US" dirty="0"/>
          </a:p>
        </p:txBody>
      </p:sp>
    </p:spTree>
    <p:extLst>
      <p:ext uri="{BB962C8B-B14F-4D97-AF65-F5344CB8AC3E}">
        <p14:creationId xmlns:p14="http://schemas.microsoft.com/office/powerpoint/2010/main" val="180915058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8" r:id="rId4"/>
    <p:sldLayoutId id="2147483659" r:id="rId5"/>
    <p:sldLayoutId id="2147483660" r:id="rId6"/>
    <p:sldLayoutId id="2147483653" r:id="rId7"/>
    <p:sldLayoutId id="2147483667" r:id="rId8"/>
    <p:sldLayoutId id="2147483666" r:id="rId9"/>
    <p:sldLayoutId id="2147483654" r:id="rId10"/>
    <p:sldLayoutId id="2147483661" r:id="rId11"/>
    <p:sldLayoutId id="2147483655" r:id="rId12"/>
    <p:sldLayoutId id="2147483656" r:id="rId13"/>
    <p:sldLayoutId id="2147483650" r:id="rId14"/>
    <p:sldLayoutId id="2147483657" r:id="rId15"/>
    <p:sldLayoutId id="2147483663"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hyperlink" Target="https://gcc02.safelinks.protection.outlook.com/?url=https%3A%2F%2Fsecure-web.cisco.com%2F1-zh4bNDCSD8zMSFRPjDlLR8c01dVt9dJNF2dxpS3MHQlXghn9Ojf4e0UZG7OXAOlFJMo3keiMp99uGdhO9breUGWOwsLJ7jl7ewAQVb6b8Iv3r4GbThdDXJ3XFT8yc6wr_xCYoj2nb1X3OJCkvRLy4182LEL57V7-mXsZDUoMisXi-1Bg_JO1jgkc_GtdzxeVfabsF-ermdRxlV9WSev1ELcJm0rJ6x6WSivoXFNHBV4bUnegMr6wLhSllJwM8HlHzzKOfuz3acwpbLZ_avyGs1FAtTxJGHwtByZKIn8OM4GK1NM9MC_oLtQRLy9MGkTJ8gnj35vEIkj-9iTds27pKpyzdyooBXvie2ZMma2nTWgIE0emksabuIEU0YZfYYiyxYtczeyEtGLfJt5X9XDDA%2Fhttps%253A%252F%252Fwww.c-q-l.org%252Fresources%252Fguides%252Fhcbs-guide-your-right-to-a-community-life%252F&amp;data=05%7C01%7CShawn.Terrell%40acl.hhs.gov%7Cc55d219a3edd4022f99008da610d063f%7Cd58addea50534a808499ba4d944910df%7C0%7C0%7C637929005807202467%7CUnknown%7CTWFpbGZsb3d8eyJWIjoiMC4wLjAwMDAiLCJQIjoiV2luMzIiLCJBTiI6Ik1haWwiLCJXVCI6Mn0%3D%7C3000%7C%7C%7C&amp;sdata=KSSEgOmZ5Pn3NZOQvet1eIXHk9iyfZMjCTtU4iI%2FoOQ%3D&amp;reserved=0" TargetMode="External"/><Relationship Id="rId3" Type="http://schemas.openxmlformats.org/officeDocument/2006/relationships/hyperlink" Target="https://gcc02.safelinks.protection.outlook.com/?url=https%3A%2F%2Fyoutu.be%2Fxnbtb5Jpz7c&amp;data=05%7C01%7CShawn.Terrell%40acl.hhs.gov%7Cc55d219a3edd4022f99008da610d063f%7Cd58addea50534a808499ba4d944910df%7C0%7C0%7C637929005807202467%7CUnknown%7CTWFpbGZsb3d8eyJWIjoiMC4wLjAwMDAiLCJQIjoiV2luMzIiLCJBTiI6Ik1haWwiLCJXVCI6Mn0%3D%7C3000%7C%7C%7C&amp;sdata=7%2BV9xXc3697LYRZHvu5qKHt99IWt%2FXpnCqihfjeT4Hw%3D&amp;reserved=0" TargetMode="External"/><Relationship Id="rId7" Type="http://schemas.openxmlformats.org/officeDocument/2006/relationships/hyperlink" Target="https://gcc02.safelinks.protection.outlook.com/?url=https%3A%2F%2Fyoutu.be%2F-xqttlDcAkM&amp;data=05%7C01%7CShawn.Terrell%40acl.hhs.gov%7Cc55d219a3edd4022f99008da610d063f%7Cd58addea50534a808499ba4d944910df%7C0%7C0%7C637929005807202467%7CUnknown%7CTWFpbGZsb3d8eyJWIjoiMC4wLjAwMDAiLCJQIjoiV2luMzIiLCJBTiI6Ik1haWwiLCJXVCI6Mn0%3D%7C3000%7C%7C%7C&amp;sdata=kCkRPwSg%2FCGtz6nER9ThmHS3kSA%2BZOKDn%2B8WhOCnFh8%3D&amp;reserved=0" TargetMode="External"/><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hyperlink" Target="https://gcc02.safelinks.protection.outlook.com/?url=https%3A%2F%2Fyoutu.be%2FVg5DA_ouOwY&amp;data=05%7C01%7CShawn.Terrell%40acl.hhs.gov%7Cc55d219a3edd4022f99008da610d063f%7Cd58addea50534a808499ba4d944910df%7C0%7C0%7C637929005807202467%7CUnknown%7CTWFpbGZsb3d8eyJWIjoiMC4wLjAwMDAiLCJQIjoiV2luMzIiLCJBTiI6Ik1haWwiLCJXVCI6Mn0%3D%7C3000%7C%7C%7C&amp;sdata=P0y6iaB3f02Remzx7Mm%2FlWG4lnv6zivxEKmnvhqt5MA%3D&amp;reserved=0" TargetMode="External"/><Relationship Id="rId11" Type="http://schemas.openxmlformats.org/officeDocument/2006/relationships/image" Target="../media/image33.png"/><Relationship Id="rId5" Type="http://schemas.openxmlformats.org/officeDocument/2006/relationships/hyperlink" Target="https://gcc02.safelinks.protection.outlook.com/?url=https%3A%2F%2Fyoutu.be%2Fsjy334aMXXk&amp;data=05%7C01%7CShawn.Terrell%40acl.hhs.gov%7Cc55d219a3edd4022f99008da610d063f%7Cd58addea50534a808499ba4d944910df%7C0%7C0%7C637929005807202467%7CUnknown%7CTWFpbGZsb3d8eyJWIjoiMC4wLjAwMDAiLCJQIjoiV2luMzIiLCJBTiI6Ik1haWwiLCJXVCI6Mn0%3D%7C3000%7C%7C%7C&amp;sdata=k7RwUcGxiz2OIBr2ExX%2BBBHSfHgDLIjiue916ka5qUQ%3D&amp;reserved=0" TargetMode="External"/><Relationship Id="rId10" Type="http://schemas.openxmlformats.org/officeDocument/2006/relationships/image" Target="../media/image32.png"/><Relationship Id="rId4" Type="http://schemas.openxmlformats.org/officeDocument/2006/relationships/hyperlink" Target="https://gcc02.safelinks.protection.outlook.com/?url=https%3A%2F%2Fyoutu.be%2F8sJl-LF5ufg&amp;data=05%7C01%7CShawn.Terrell%40acl.hhs.gov%7Cc55d219a3edd4022f99008da610d063f%7Cd58addea50534a808499ba4d944910df%7C0%7C0%7C637929005807202467%7CUnknown%7CTWFpbGZsb3d8eyJWIjoiMC4wLjAwMDAiLCJQIjoiV2luMzIiLCJBTiI6Ik1haWwiLCJXVCI6Mn0%3D%7C3000%7C%7C%7C&amp;sdata=f2gpfwbrkY0Ox9txw%2BU2wntdWID1zbobnPQWdsurhQw%3D&amp;reserved=0" TargetMode="External"/><Relationship Id="rId9" Type="http://schemas.openxmlformats.org/officeDocument/2006/relationships/hyperlink" Target="https://gcc02.safelinks.protection.outlook.com/?url=https%3A%2F%2Fsecure-web.cisco.com%2F1EGunrUTaE_kPFSaCL8ZAWWXylF4W1FrJkAyoBxz_vjKaWALKlpi4H195e5JLRs6EGvcBqA7W6k7IC1e6Q1DteWr-3DflxKtM1Ey_0GwqltfOX1PuWalDdFT7QQkzVFhitFVXvKtMiUnNx5i_elOXUgv79tEiJAKqTRil_jraznvXJjQRuKCmeKGa3VtnrN93RikawdeQiESp8WLOyBrE45y0cRGTvzV15OUMHvcgpePebKER4N9nXckYQ1kW4x1-V-YkMsAhVPJpkLCfSJqOfRLwKIdNN5xXgHZPSq8H35TeOiCA4lSKUrcF_7J4JK1U60Nl6dU_3_KeqLDz5YYPclc5S8tmyJ68CcjbHc7myecaWPYdjkAK5VKK45o0xcn5yhhtE_0BR_NUVWm627jW9g%2Fhttps%253A%252F%252Fwww.c-q-l.org%252Fresources%252Fguides%252Fhcbs-guide-supporting-the-right-to-a-community-life%252F&amp;data=05%7C01%7CShawn.Terrell%40acl.hhs.gov%7Cc55d219a3edd4022f99008da610d063f%7Cd58addea50534a808499ba4d944910df%7C0%7C0%7C637929005807202467%7CUnknown%7CTWFpbGZsb3d8eyJWIjoiMC4wLjAwMDAiLCJQIjoiV2luMzIiLCJBTiI6Ik1haWwiLCJXVCI6Mn0%3D%7C3000%7C%7C%7C&amp;sdata=h4uxh6HKiGFNNOozQQF3tlswjahSlO6CvhaGyrwVpOs%3D&amp;reserved=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eprangley@nacdd.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24.xml"/><Relationship Id="rId1" Type="http://schemas.openxmlformats.org/officeDocument/2006/relationships/slideLayout" Target="../slideLayouts/slideLayout71.xml"/><Relationship Id="rId4" Type="http://schemas.openxmlformats.org/officeDocument/2006/relationships/hyperlink" Target="mailto:KBrady@HSRI.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7.xml"/><Relationship Id="rId5" Type="http://schemas.openxmlformats.org/officeDocument/2006/relationships/image" Target="../media/image54.jpe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xnbtb5Jpz7c?start=446&amp;feature=oembed" TargetMode="Externa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6952" y="834290"/>
            <a:ext cx="10798096" cy="2796477"/>
          </a:xfrm>
        </p:spPr>
        <p:txBody>
          <a:bodyPr>
            <a:normAutofit/>
          </a:bodyPr>
          <a:lstStyle/>
          <a:p>
            <a:r>
              <a:rPr lang="en-US" sz="4000" dirty="0">
                <a:ea typeface="+mj-lt"/>
                <a:cs typeface="+mj-lt"/>
              </a:rPr>
              <a:t>Deadline 2023: No More Waiting for the </a:t>
            </a:r>
            <a:br>
              <a:rPr lang="en-US" sz="4000" dirty="0">
                <a:ea typeface="+mj-lt"/>
                <a:cs typeface="+mj-lt"/>
              </a:rPr>
            </a:br>
            <a:r>
              <a:rPr lang="en-US" sz="4000" dirty="0">
                <a:ea typeface="+mj-lt"/>
                <a:cs typeface="+mj-lt"/>
              </a:rPr>
              <a:t>Home and Community Based Services Settings Rule</a:t>
            </a:r>
          </a:p>
        </p:txBody>
      </p:sp>
      <p:pic>
        <p:nvPicPr>
          <p:cNvPr id="4" name="Picture 4" descr="NACDD National Association of Councils on Developmental Disabilities logo.">
            <a:extLst>
              <a:ext uri="{FF2B5EF4-FFF2-40B4-BE49-F238E27FC236}">
                <a16:creationId xmlns:a16="http://schemas.microsoft.com/office/drawing/2014/main" id="{57DEDAD0-4F2C-4498-968B-E4C826F49DC0}"/>
              </a:ext>
            </a:extLst>
          </p:cNvPr>
          <p:cNvPicPr>
            <a:picLocks noChangeAspect="1"/>
          </p:cNvPicPr>
          <p:nvPr/>
        </p:nvPicPr>
        <p:blipFill>
          <a:blip r:embed="rId3"/>
          <a:stretch>
            <a:fillRect/>
          </a:stretch>
        </p:blipFill>
        <p:spPr>
          <a:xfrm>
            <a:off x="3060700" y="4429677"/>
            <a:ext cx="6057900" cy="224044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19B7EF-1820-DECA-F1C6-5AB63436E816}"/>
              </a:ext>
            </a:extLst>
          </p:cNvPr>
          <p:cNvSpPr>
            <a:spLocks noGrp="1"/>
          </p:cNvSpPr>
          <p:nvPr>
            <p:ph type="title"/>
          </p:nvPr>
        </p:nvSpPr>
        <p:spPr>
          <a:xfrm>
            <a:off x="630936" y="640080"/>
            <a:ext cx="4818888" cy="1481328"/>
          </a:xfrm>
        </p:spPr>
        <p:txBody>
          <a:bodyPr anchor="b">
            <a:normAutofit/>
          </a:bodyPr>
          <a:lstStyle/>
          <a:p>
            <a:r>
              <a:rPr lang="en-US" sz="3400" dirty="0">
                <a:cs typeface="Calibri Light"/>
              </a:rPr>
              <a:t>May 2022 Modifications to Rule Timeline</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345C9F-A463-6F22-6395-9D9ED5B904E0}"/>
              </a:ext>
            </a:extLst>
          </p:cNvPr>
          <p:cNvSpPr>
            <a:spLocks noGrp="1"/>
          </p:cNvSpPr>
          <p:nvPr>
            <p:ph idx="1"/>
          </p:nvPr>
        </p:nvSpPr>
        <p:spPr>
          <a:xfrm>
            <a:off x="630936" y="2660904"/>
            <a:ext cx="4818888" cy="3547872"/>
          </a:xfrm>
        </p:spPr>
        <p:txBody>
          <a:bodyPr vert="horz" lIns="91440" tIns="45720" rIns="91440" bIns="45720" rtlCol="0" anchor="t">
            <a:normAutofit/>
          </a:bodyPr>
          <a:lstStyle/>
          <a:p>
            <a:pPr marL="0" indent="0">
              <a:buNone/>
            </a:pPr>
            <a:r>
              <a:rPr lang="en-US" sz="2200" dirty="0">
                <a:ea typeface="+mn-lt"/>
                <a:cs typeface="+mn-lt"/>
              </a:rPr>
              <a:t>Not every setting in the country will be fully compliant with all requirements of the settings rule by March 17, 2023. </a:t>
            </a:r>
            <a:endParaRPr lang="en-US" sz="2200" dirty="0">
              <a:cs typeface="Calibri" panose="020F0502020204030204"/>
            </a:endParaRPr>
          </a:p>
          <a:p>
            <a:pPr marL="0" indent="0">
              <a:buNone/>
            </a:pPr>
            <a:r>
              <a:rPr lang="en-US" sz="2200" dirty="0">
                <a:cs typeface="Calibri" panose="020F0502020204030204"/>
              </a:rPr>
              <a:t>May 2022 CMS guidance to states says state plan requirements must be "</a:t>
            </a:r>
            <a:r>
              <a:rPr lang="en-US" sz="2200" dirty="0">
                <a:ea typeface="+mn-lt"/>
                <a:cs typeface="+mn-lt"/>
              </a:rPr>
              <a:t>both </a:t>
            </a:r>
            <a:r>
              <a:rPr lang="en-US" sz="2200" dirty="0">
                <a:solidFill>
                  <a:srgbClr val="00B050"/>
                </a:solidFill>
                <a:ea typeface="+mn-lt"/>
                <a:cs typeface="+mn-lt"/>
              </a:rPr>
              <a:t>meaningful for individuals receiving services </a:t>
            </a:r>
            <a:r>
              <a:rPr lang="en-US" sz="2200" dirty="0">
                <a:ea typeface="+mn-lt"/>
                <a:cs typeface="+mn-lt"/>
              </a:rPr>
              <a:t>and </a:t>
            </a:r>
            <a:r>
              <a:rPr lang="en-US" sz="2200" dirty="0">
                <a:solidFill>
                  <a:srgbClr val="FF0000"/>
                </a:solidFill>
                <a:ea typeface="+mn-lt"/>
                <a:cs typeface="+mn-lt"/>
              </a:rPr>
              <a:t>reflective of realities that states and providers have been facing in addressing and living through the COVID-19 PHE</a:t>
            </a:r>
            <a:r>
              <a:rPr lang="en-US" sz="2200" dirty="0">
                <a:ea typeface="+mn-lt"/>
                <a:cs typeface="+mn-lt"/>
              </a:rPr>
              <a:t>." </a:t>
            </a:r>
            <a:endParaRPr lang="en-US" sz="2200" dirty="0">
              <a:cs typeface="Calibri"/>
            </a:endParaRPr>
          </a:p>
        </p:txBody>
      </p:sp>
      <p:pic>
        <p:nvPicPr>
          <p:cNvPr id="5" name="Picture 5" descr="Blackboard with a white hand drawing two arrows. The top arrow is point to the l eft and says &quot;old way&quot;. The arrow below it is pointing to the right and says &quot;new way&quot;.">
            <a:extLst>
              <a:ext uri="{FF2B5EF4-FFF2-40B4-BE49-F238E27FC236}">
                <a16:creationId xmlns:a16="http://schemas.microsoft.com/office/drawing/2014/main" id="{21A208D8-08CB-3DBB-7DBF-C48045C5AB4A}"/>
              </a:ext>
            </a:extLst>
          </p:cNvPr>
          <p:cNvPicPr>
            <a:picLocks noChangeAspect="1"/>
          </p:cNvPicPr>
          <p:nvPr/>
        </p:nvPicPr>
        <p:blipFill>
          <a:blip r:embed="rId3"/>
          <a:stretch>
            <a:fillRect/>
          </a:stretch>
        </p:blipFill>
        <p:spPr>
          <a:xfrm>
            <a:off x="6099048" y="1727878"/>
            <a:ext cx="5458968" cy="3402244"/>
          </a:xfrm>
          <a:prstGeom prst="rect">
            <a:avLst/>
          </a:prstGeom>
        </p:spPr>
      </p:pic>
    </p:spTree>
    <p:extLst>
      <p:ext uri="{BB962C8B-B14F-4D97-AF65-F5344CB8AC3E}">
        <p14:creationId xmlns:p14="http://schemas.microsoft.com/office/powerpoint/2010/main" val="768158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8989DB1-7B06-4A07-DD97-CAC2E3F616A2}"/>
              </a:ext>
            </a:extLst>
          </p:cNvPr>
          <p:cNvSpPr>
            <a:spLocks noGrp="1"/>
          </p:cNvSpPr>
          <p:nvPr>
            <p:ph type="title"/>
          </p:nvPr>
        </p:nvSpPr>
        <p:spPr>
          <a:xfrm>
            <a:off x="243469" y="-99509"/>
            <a:ext cx="6824433" cy="1325563"/>
          </a:xfrm>
        </p:spPr>
        <p:txBody>
          <a:bodyPr>
            <a:normAutofit/>
          </a:bodyPr>
          <a:lstStyle/>
          <a:p>
            <a:r>
              <a:rPr lang="en-US" sz="2400" u="sng" dirty="0">
                <a:cs typeface="Calibri Light"/>
              </a:rPr>
              <a:t>Rule Requirements by March 2023 (cannot be waived)</a:t>
            </a:r>
          </a:p>
        </p:txBody>
      </p:sp>
      <p:sp>
        <p:nvSpPr>
          <p:cNvPr id="3" name="Content Placeholder 2">
            <a:extLst>
              <a:ext uri="{FF2B5EF4-FFF2-40B4-BE49-F238E27FC236}">
                <a16:creationId xmlns:a16="http://schemas.microsoft.com/office/drawing/2014/main" id="{B3CDEC08-FDB7-3262-7C17-EEBB38AB59DB}"/>
              </a:ext>
            </a:extLst>
          </p:cNvPr>
          <p:cNvSpPr>
            <a:spLocks noGrp="1"/>
          </p:cNvSpPr>
          <p:nvPr>
            <p:ph idx="1"/>
          </p:nvPr>
        </p:nvSpPr>
        <p:spPr>
          <a:xfrm>
            <a:off x="243469" y="859186"/>
            <a:ext cx="5988092" cy="5457167"/>
          </a:xfrm>
        </p:spPr>
        <p:txBody>
          <a:bodyPr vert="horz" lIns="91440" tIns="45720" rIns="91440" bIns="45720" rtlCol="0" anchor="t">
            <a:noAutofit/>
          </a:bodyPr>
          <a:lstStyle/>
          <a:p>
            <a:pPr marL="0" indent="0">
              <a:buNone/>
            </a:pPr>
            <a:r>
              <a:rPr lang="en-US" sz="1500" dirty="0">
                <a:ea typeface="+mn-lt"/>
                <a:cs typeface="+mn-lt"/>
              </a:rPr>
              <a:t>1. States must receive final Statewide Transition Plan approval. </a:t>
            </a:r>
          </a:p>
          <a:p>
            <a:pPr marL="0" indent="0">
              <a:buNone/>
            </a:pPr>
            <a:r>
              <a:rPr lang="en-US" sz="1500" dirty="0">
                <a:ea typeface="+mn-lt"/>
                <a:cs typeface="+mn-lt"/>
              </a:rPr>
              <a:t>2. All states and settings will be fully compliant with the following regulatory settings criteria that are not impacted by the COVID-19 PHE, including its exacerbation of the workforce shortage, by the end of the transition period.</a:t>
            </a:r>
            <a:endParaRPr lang="en-US" sz="1500" dirty="0">
              <a:ea typeface="Calibri" panose="020F0502020204030204"/>
              <a:cs typeface="Calibri"/>
            </a:endParaRPr>
          </a:p>
          <a:p>
            <a:pPr>
              <a:buNone/>
            </a:pPr>
            <a:r>
              <a:rPr lang="en-US" sz="1500" dirty="0">
                <a:ea typeface="+mn-lt"/>
                <a:cs typeface="+mn-lt"/>
              </a:rPr>
              <a:t>– Privacy, dignity, respect, and freedom from coercion and restraint; and</a:t>
            </a:r>
            <a:endParaRPr lang="en-US" sz="1500" dirty="0">
              <a:cs typeface="Calibri"/>
            </a:endParaRPr>
          </a:p>
          <a:p>
            <a:pPr>
              <a:buNone/>
            </a:pPr>
            <a:r>
              <a:rPr lang="en-US" sz="1500" dirty="0">
                <a:ea typeface="+mn-lt"/>
                <a:cs typeface="+mn-lt"/>
              </a:rPr>
              <a:t>– Control of personal resources.</a:t>
            </a:r>
            <a:endParaRPr lang="en-US" sz="1500" dirty="0">
              <a:cs typeface="Calibri"/>
            </a:endParaRPr>
          </a:p>
          <a:p>
            <a:pPr>
              <a:buNone/>
            </a:pPr>
            <a:r>
              <a:rPr lang="en-US" sz="1500" dirty="0">
                <a:ea typeface="+mn-lt"/>
                <a:cs typeface="+mn-lt"/>
              </a:rPr>
              <a:t>3. All states and provider-owned and controlled residential settings will</a:t>
            </a:r>
            <a:br>
              <a:rPr lang="en-US" sz="1500" dirty="0">
                <a:ea typeface="+mn-lt"/>
                <a:cs typeface="+mn-lt"/>
              </a:rPr>
            </a:br>
            <a:r>
              <a:rPr lang="en-US" sz="1500" dirty="0">
                <a:ea typeface="+mn-lt"/>
                <a:cs typeface="+mn-lt"/>
              </a:rPr>
              <a:t>be fully compliant with the following regulatory settings criteria that are not impacted by the COVID-19 PHE, including its exacerbation of the workforce shortage, by the end of the transition period.</a:t>
            </a:r>
            <a:endParaRPr lang="en-US" sz="1500" dirty="0">
              <a:ea typeface="Calibri"/>
              <a:cs typeface="Calibri"/>
            </a:endParaRPr>
          </a:p>
          <a:p>
            <a:pPr>
              <a:buNone/>
            </a:pPr>
            <a:r>
              <a:rPr lang="en-US" sz="1500" dirty="0">
                <a:ea typeface="+mn-lt"/>
                <a:cs typeface="+mn-lt"/>
              </a:rPr>
              <a:t>– A lease or other legally enforceable agreement providing similar protections;</a:t>
            </a:r>
            <a:endParaRPr lang="en-US" sz="1500" dirty="0">
              <a:cs typeface="Calibri"/>
            </a:endParaRPr>
          </a:p>
          <a:p>
            <a:pPr>
              <a:buNone/>
            </a:pPr>
            <a:r>
              <a:rPr lang="en-US" sz="1500" dirty="0">
                <a:ea typeface="+mn-lt"/>
                <a:cs typeface="+mn-lt"/>
              </a:rPr>
              <a:t>– Privacy in their unit, including lockable doors, and freedom to furnish or decorate the unit;</a:t>
            </a:r>
            <a:endParaRPr lang="en-US" sz="1500" dirty="0">
              <a:cs typeface="Calibri"/>
            </a:endParaRPr>
          </a:p>
          <a:p>
            <a:pPr>
              <a:buNone/>
            </a:pPr>
            <a:r>
              <a:rPr lang="en-US" sz="1500" dirty="0">
                <a:ea typeface="+mn-lt"/>
                <a:cs typeface="+mn-lt"/>
              </a:rPr>
              <a:t>– Access to food at any time;</a:t>
            </a:r>
            <a:endParaRPr lang="en-US" sz="1500" dirty="0">
              <a:cs typeface="Calibri"/>
            </a:endParaRPr>
          </a:p>
          <a:p>
            <a:pPr>
              <a:buNone/>
            </a:pPr>
            <a:r>
              <a:rPr lang="en-US" sz="1500" dirty="0">
                <a:ea typeface="+mn-lt"/>
                <a:cs typeface="+mn-lt"/>
              </a:rPr>
              <a:t>– Access to visitors at any time;</a:t>
            </a:r>
            <a:endParaRPr lang="en-US" sz="1500" dirty="0">
              <a:cs typeface="Calibri"/>
            </a:endParaRPr>
          </a:p>
          <a:p>
            <a:pPr>
              <a:buNone/>
            </a:pPr>
            <a:r>
              <a:rPr lang="en-US" sz="1500" dirty="0">
                <a:ea typeface="+mn-lt"/>
                <a:cs typeface="+mn-lt"/>
              </a:rPr>
              <a:t>– Physical accessibility; and</a:t>
            </a:r>
            <a:endParaRPr lang="en-US" sz="1500" dirty="0">
              <a:cs typeface="Calibri"/>
            </a:endParaRPr>
          </a:p>
          <a:p>
            <a:pPr marL="0" indent="0">
              <a:buNone/>
            </a:pPr>
            <a:r>
              <a:rPr lang="en-US" sz="1500" dirty="0">
                <a:ea typeface="+mn-lt"/>
                <a:cs typeface="+mn-lt"/>
              </a:rPr>
              <a:t>– Person-centered service plan documentation of modifications to relevant regulatory criteria.</a:t>
            </a:r>
            <a:endParaRPr lang="en-US" sz="1500" dirty="0">
              <a:cs typeface="Calibri" panose="020F0502020204030204"/>
            </a:endParaRPr>
          </a:p>
          <a:p>
            <a:pPr marL="0" indent="0">
              <a:buNone/>
            </a:pPr>
            <a:endParaRPr lang="en-US" sz="1500" dirty="0">
              <a:cs typeface="Calibri" panose="020F0502020204030204"/>
            </a:endParaRPr>
          </a:p>
        </p:txBody>
      </p:sp>
      <p:pic>
        <p:nvPicPr>
          <p:cNvPr id="4" name="Picture 4" descr="Image of an older white man sitting next to a young Black man. The young Black man is holding a pill box and helping the older white man with his medications.">
            <a:extLst>
              <a:ext uri="{FF2B5EF4-FFF2-40B4-BE49-F238E27FC236}">
                <a16:creationId xmlns:a16="http://schemas.microsoft.com/office/drawing/2014/main" id="{862BCDE0-9E75-473F-B593-58A1EC5CB077}"/>
              </a:ext>
            </a:extLst>
          </p:cNvPr>
          <p:cNvPicPr>
            <a:picLocks noChangeAspect="1"/>
          </p:cNvPicPr>
          <p:nvPr/>
        </p:nvPicPr>
        <p:blipFill rotWithShape="1">
          <a:blip r:embed="rId3"/>
          <a:srcRect l="8308" r="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770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3E9BD18-80A0-AF6A-F163-C63370E920CE}"/>
              </a:ext>
            </a:extLst>
          </p:cNvPr>
          <p:cNvSpPr>
            <a:spLocks noGrp="1"/>
          </p:cNvSpPr>
          <p:nvPr>
            <p:ph type="title"/>
          </p:nvPr>
        </p:nvSpPr>
        <p:spPr>
          <a:xfrm>
            <a:off x="445771" y="223491"/>
            <a:ext cx="10467165" cy="1325563"/>
          </a:xfrm>
        </p:spPr>
        <p:txBody>
          <a:bodyPr>
            <a:normAutofit/>
          </a:bodyPr>
          <a:lstStyle/>
          <a:p>
            <a:r>
              <a:rPr lang="en-US" sz="2400" u="sng" dirty="0">
                <a:latin typeface="Calibri"/>
                <a:cs typeface="Calibri Light"/>
              </a:rPr>
              <a:t>Required documentation by January 1, 2023 (cannot be waived)</a:t>
            </a:r>
          </a:p>
        </p:txBody>
      </p:sp>
      <p:sp>
        <p:nvSpPr>
          <p:cNvPr id="3" name="Content Placeholder 2">
            <a:extLst>
              <a:ext uri="{FF2B5EF4-FFF2-40B4-BE49-F238E27FC236}">
                <a16:creationId xmlns:a16="http://schemas.microsoft.com/office/drawing/2014/main" id="{9B0196EA-2535-A70A-9E18-1F678BB3BA84}"/>
              </a:ext>
            </a:extLst>
          </p:cNvPr>
          <p:cNvSpPr>
            <a:spLocks noGrp="1"/>
          </p:cNvSpPr>
          <p:nvPr>
            <p:ph idx="1"/>
          </p:nvPr>
        </p:nvSpPr>
        <p:spPr>
          <a:xfrm>
            <a:off x="449510" y="1454239"/>
            <a:ext cx="5755775" cy="4424932"/>
          </a:xfrm>
        </p:spPr>
        <p:txBody>
          <a:bodyPr vert="horz" lIns="91440" tIns="45720" rIns="91440" bIns="45720" rtlCol="0" anchor="t">
            <a:noAutofit/>
          </a:bodyPr>
          <a:lstStyle/>
          <a:p>
            <a:pPr>
              <a:buNone/>
            </a:pPr>
            <a:r>
              <a:rPr lang="en-US" sz="2000" dirty="0">
                <a:ea typeface="+mn-lt"/>
                <a:cs typeface="+mn-lt"/>
              </a:rPr>
              <a:t>Description of how the state’s oversight systems (licensure and certification standards, provider manuals, person-centered plan monitoring by case managers, etc.) have been modified to embed the regulatory criteria into ongoing operations*;</a:t>
            </a:r>
            <a:endParaRPr lang="en-US" sz="2000" dirty="0">
              <a:ea typeface="Calibri"/>
              <a:cs typeface="Calibri"/>
            </a:endParaRPr>
          </a:p>
          <a:p>
            <a:pPr>
              <a:buNone/>
            </a:pPr>
            <a:r>
              <a:rPr lang="en-US" sz="2000" dirty="0">
                <a:ea typeface="+mn-lt"/>
                <a:cs typeface="+mn-lt"/>
              </a:rPr>
              <a:t>Description of how the state assesses providers for initial compliance and conducts ongoing monitoring for continued compliance*; and</a:t>
            </a:r>
          </a:p>
          <a:p>
            <a:pPr>
              <a:buNone/>
            </a:pPr>
            <a:r>
              <a:rPr lang="en-US" sz="2000" dirty="0">
                <a:ea typeface="+mn-lt"/>
                <a:cs typeface="+mn-lt"/>
              </a:rPr>
              <a:t>Description of a beneficiary’s recourse to notify the state of provider noncompliance (grievance process, notification of case manager, etc.) and how the state will address beneficiary feedback.</a:t>
            </a:r>
            <a:endParaRPr lang="en-US" sz="2000" dirty="0">
              <a:ea typeface="Calibri"/>
              <a:cs typeface="Calibri"/>
            </a:endParaRPr>
          </a:p>
          <a:p>
            <a:pPr marL="0" indent="0">
              <a:buNone/>
            </a:pPr>
            <a:r>
              <a:rPr lang="en-US" sz="2000" dirty="0">
                <a:ea typeface="+mn-lt"/>
                <a:cs typeface="+mn-lt"/>
              </a:rPr>
              <a:t>*Information should already be contained in the state’s STP</a:t>
            </a:r>
            <a:endParaRPr lang="en-US" sz="2000" dirty="0">
              <a:ea typeface="Calibri"/>
              <a:cs typeface="Calibri"/>
            </a:endParaRPr>
          </a:p>
        </p:txBody>
      </p:sp>
      <p:pic>
        <p:nvPicPr>
          <p:cNvPr id="4" name="Picture 4" descr="A circle that says Compliance Compliance Compliance">
            <a:extLst>
              <a:ext uri="{FF2B5EF4-FFF2-40B4-BE49-F238E27FC236}">
                <a16:creationId xmlns:a16="http://schemas.microsoft.com/office/drawing/2014/main" id="{7AA378D3-BC86-BC4C-52C8-27E0F520F2A6}"/>
              </a:ext>
            </a:extLst>
          </p:cNvPr>
          <p:cNvPicPr>
            <a:picLocks noChangeAspect="1"/>
          </p:cNvPicPr>
          <p:nvPr/>
        </p:nvPicPr>
        <p:blipFill rotWithShape="1">
          <a:blip r:embed="rId3"/>
          <a:srcRect l="7670" r="8083" b="3"/>
          <a:stretch/>
        </p:blipFill>
        <p:spPr>
          <a:xfrm>
            <a:off x="6374920" y="1269612"/>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230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3CEA499-1786-18E4-548B-744D25578C2A}"/>
              </a:ext>
            </a:extLst>
          </p:cNvPr>
          <p:cNvSpPr>
            <a:spLocks noGrp="1"/>
          </p:cNvSpPr>
          <p:nvPr>
            <p:ph type="title"/>
          </p:nvPr>
        </p:nvSpPr>
        <p:spPr>
          <a:xfrm>
            <a:off x="224883" y="-118094"/>
            <a:ext cx="5393361" cy="1325563"/>
          </a:xfrm>
        </p:spPr>
        <p:txBody>
          <a:bodyPr>
            <a:normAutofit/>
          </a:bodyPr>
          <a:lstStyle/>
          <a:p>
            <a:r>
              <a:rPr lang="en-US" sz="2400" u="sng" dirty="0">
                <a:ea typeface="Calibri Light"/>
                <a:cs typeface="Calibri Light"/>
              </a:rPr>
              <a:t>Corrective Action Plans (State Flexibilities)</a:t>
            </a:r>
            <a:endParaRPr lang="en-US" sz="2400" u="sng" dirty="0"/>
          </a:p>
        </p:txBody>
      </p:sp>
      <p:sp>
        <p:nvSpPr>
          <p:cNvPr id="20" name="Freeform: Shape 19">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F137F83-C9FB-3407-A752-1D84972CB2E4}"/>
              </a:ext>
            </a:extLst>
          </p:cNvPr>
          <p:cNvSpPr>
            <a:spLocks noGrp="1"/>
          </p:cNvSpPr>
          <p:nvPr>
            <p:ph idx="1"/>
          </p:nvPr>
        </p:nvSpPr>
        <p:spPr>
          <a:xfrm>
            <a:off x="224883" y="933527"/>
            <a:ext cx="5969507" cy="4351338"/>
          </a:xfrm>
        </p:spPr>
        <p:txBody>
          <a:bodyPr vert="horz" lIns="91440" tIns="45720" rIns="91440" bIns="45720" rtlCol="0" anchor="t">
            <a:noAutofit/>
          </a:bodyPr>
          <a:lstStyle/>
          <a:p>
            <a:pPr>
              <a:buNone/>
            </a:pPr>
            <a:r>
              <a:rPr lang="en-US" sz="1800" dirty="0">
                <a:ea typeface="+mn-lt"/>
                <a:cs typeface="+mn-lt"/>
              </a:rPr>
              <a:t>CMS will authorize CAPs to continue federal reimbursement of HCBS beyond the end of the transition period, if states need additional time to ensure full provider compliance with the regulatory criteria NOT mentioned above. These include for example:</a:t>
            </a:r>
            <a:endParaRPr lang="en-US" sz="1800" dirty="0">
              <a:ea typeface="Calibri"/>
              <a:cs typeface="Calibri"/>
            </a:endParaRPr>
          </a:p>
          <a:p>
            <a:pPr>
              <a:buNone/>
            </a:pPr>
            <a:r>
              <a:rPr lang="en-US" sz="1800" dirty="0">
                <a:ea typeface="+mn-lt"/>
                <a:cs typeface="+mn-lt"/>
              </a:rPr>
              <a:t>– Access to the broader community;</a:t>
            </a:r>
          </a:p>
          <a:p>
            <a:pPr>
              <a:buNone/>
            </a:pPr>
            <a:r>
              <a:rPr lang="en-US" sz="1800" dirty="0">
                <a:ea typeface="+mn-lt"/>
                <a:cs typeface="+mn-lt"/>
              </a:rPr>
              <a:t>– Opportunities for employment;</a:t>
            </a:r>
          </a:p>
          <a:p>
            <a:pPr>
              <a:buNone/>
            </a:pPr>
            <a:r>
              <a:rPr lang="en-US" sz="1800" dirty="0">
                <a:ea typeface="+mn-lt"/>
                <a:cs typeface="+mn-lt"/>
              </a:rPr>
              <a:t>– Option for a private unit and/or choice of a roommate; and</a:t>
            </a:r>
          </a:p>
          <a:p>
            <a:pPr>
              <a:buNone/>
            </a:pPr>
            <a:r>
              <a:rPr lang="en-US" sz="1800" dirty="0">
                <a:ea typeface="+mn-lt"/>
                <a:cs typeface="+mn-lt"/>
              </a:rPr>
              <a:t>– Choice of non-disability specific settings.</a:t>
            </a:r>
            <a:br>
              <a:rPr lang="en-US" sz="1800" dirty="0">
                <a:ea typeface="+mn-lt"/>
                <a:cs typeface="+mn-lt"/>
              </a:rPr>
            </a:br>
            <a:endParaRPr lang="en-US" sz="1800" dirty="0">
              <a:ea typeface="+mn-lt"/>
              <a:cs typeface="+mn-lt"/>
            </a:endParaRPr>
          </a:p>
          <a:p>
            <a:pPr>
              <a:buNone/>
            </a:pPr>
            <a:r>
              <a:rPr lang="en-US" sz="1800" dirty="0">
                <a:ea typeface="+mn-lt"/>
                <a:cs typeface="+mn-lt"/>
              </a:rPr>
              <a:t>States must be able to show that their policies and procedures reflect the</a:t>
            </a:r>
            <a:br>
              <a:rPr lang="en-US" sz="1800" dirty="0">
                <a:ea typeface="+mn-lt"/>
                <a:cs typeface="+mn-lt"/>
              </a:rPr>
            </a:br>
            <a:r>
              <a:rPr lang="en-US" sz="1800" dirty="0">
                <a:ea typeface="+mn-lt"/>
                <a:cs typeface="+mn-lt"/>
              </a:rPr>
              <a:t>settings criteria and they have made efforts to implement the criteria to the fullest extent possible and work with CMS on a concrete, time-limited plan to come into full compliance with remaining criteria.</a:t>
            </a:r>
          </a:p>
          <a:p>
            <a:pPr marL="0" indent="0">
              <a:buNone/>
            </a:pPr>
            <a:r>
              <a:rPr lang="en-US" sz="1800" dirty="0">
                <a:ea typeface="+mn-lt"/>
                <a:cs typeface="+mn-lt"/>
              </a:rPr>
              <a:t>States should seek stakeholder input when developing CAPs.</a:t>
            </a:r>
          </a:p>
        </p:txBody>
      </p:sp>
      <p:sp>
        <p:nvSpPr>
          <p:cNvPr id="22" name="Oval 21">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4" descr="Illustration of the White Rabbit from Alice in Wonderland. The White Rabbit is holding a large oversized gold pocket watch in his right hand, a purple umbrella in his left hand and is running as if in a hurry. He is wearing a monocle, blue bow tie, yellow vest, and red short jacket.">
            <a:extLst>
              <a:ext uri="{FF2B5EF4-FFF2-40B4-BE49-F238E27FC236}">
                <a16:creationId xmlns:a16="http://schemas.microsoft.com/office/drawing/2014/main" id="{B5D07207-53AB-430A-7B2E-2CA3856DAE92}"/>
              </a:ext>
            </a:extLst>
          </p:cNvPr>
          <p:cNvPicPr>
            <a:picLocks noChangeAspect="1"/>
          </p:cNvPicPr>
          <p:nvPr/>
        </p:nvPicPr>
        <p:blipFill rotWithShape="1">
          <a:blip r:embed="rId3"/>
          <a:srcRect r="-2" b="-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6" name="Freeform: Shape 25">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970513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D776-4A6D-243B-8DED-9FDF8F4750C5}"/>
              </a:ext>
            </a:extLst>
          </p:cNvPr>
          <p:cNvSpPr>
            <a:spLocks noGrp="1"/>
          </p:cNvSpPr>
          <p:nvPr>
            <p:ph type="title"/>
          </p:nvPr>
        </p:nvSpPr>
        <p:spPr>
          <a:xfrm>
            <a:off x="267929" y="285437"/>
            <a:ext cx="3505495" cy="1622321"/>
          </a:xfrm>
        </p:spPr>
        <p:txBody>
          <a:bodyPr>
            <a:normAutofit/>
          </a:bodyPr>
          <a:lstStyle/>
          <a:p>
            <a:r>
              <a:rPr lang="en-US" sz="3700" dirty="0">
                <a:ea typeface="Calibri Light"/>
                <a:cs typeface="Calibri Light"/>
              </a:rPr>
              <a:t>ARPA Federal Funding for HCBS is Available!</a:t>
            </a:r>
          </a:p>
        </p:txBody>
      </p:sp>
      <p:sp>
        <p:nvSpPr>
          <p:cNvPr id="3" name="Content Placeholder 2">
            <a:extLst>
              <a:ext uri="{FF2B5EF4-FFF2-40B4-BE49-F238E27FC236}">
                <a16:creationId xmlns:a16="http://schemas.microsoft.com/office/drawing/2014/main" id="{648AAFDB-DB7D-DDD6-B0EA-D3152A227EB5}"/>
              </a:ext>
            </a:extLst>
          </p:cNvPr>
          <p:cNvSpPr>
            <a:spLocks noGrp="1"/>
          </p:cNvSpPr>
          <p:nvPr>
            <p:ph idx="1"/>
          </p:nvPr>
        </p:nvSpPr>
        <p:spPr>
          <a:xfrm>
            <a:off x="230761" y="2057400"/>
            <a:ext cx="3784274" cy="3785419"/>
          </a:xfrm>
        </p:spPr>
        <p:txBody>
          <a:bodyPr vert="horz" lIns="91440" tIns="45720" rIns="91440" bIns="45720" rtlCol="0" anchor="t">
            <a:noAutofit/>
          </a:bodyPr>
          <a:lstStyle/>
          <a:p>
            <a:pPr marL="0" indent="0">
              <a:buNone/>
            </a:pPr>
            <a:r>
              <a:rPr lang="en-US" sz="1600" dirty="0">
                <a:cs typeface="Calibri"/>
              </a:rPr>
              <a:t>States currently have an unprecedented opportunity to access additional HCBS funding through Section 9817 of the American Rescue Plan Act of 2021. </a:t>
            </a:r>
            <a:endParaRPr lang="en-US" sz="1600" dirty="0">
              <a:ea typeface="Calibri"/>
              <a:cs typeface="Calibri"/>
            </a:endParaRPr>
          </a:p>
          <a:p>
            <a:pPr marL="0" indent="0">
              <a:buNone/>
            </a:pPr>
            <a:r>
              <a:rPr lang="en-US" sz="1600" dirty="0">
                <a:cs typeface="Calibri"/>
              </a:rPr>
              <a:t>States can and should be leveraging this opportunity to increase their capacity to offer services in compliant settings (particularly non-disability-specific residential settings), and to expand services that are truly integrated to support individual autonomy and community participation</a:t>
            </a:r>
            <a:endParaRPr lang="en-US" sz="1600" dirty="0">
              <a:ea typeface="+mn-lt"/>
              <a:cs typeface="+mn-lt"/>
            </a:endParaRPr>
          </a:p>
          <a:p>
            <a:pPr marL="0" indent="0">
              <a:buNone/>
            </a:pPr>
            <a:r>
              <a:rPr lang="en-US" sz="1600" dirty="0">
                <a:ea typeface="+mn-lt"/>
                <a:cs typeface="+mn-lt"/>
              </a:rPr>
              <a:t>See your state plan at https://www.medicaid.gov/medicaid/home-community-based-services/guidance/strengthening-and-investing-home-and-community-based-services-for-medicaid-beneficiaries-american-rescue-plan-act-of-2021-section-9817/index.html</a:t>
            </a:r>
            <a:endParaRPr lang="en-US" sz="1600" dirty="0">
              <a:ea typeface="Calibri" panose="020F0502020204030204"/>
              <a:cs typeface="Calibri"/>
            </a:endParaRPr>
          </a:p>
        </p:txBody>
      </p:sp>
      <p:sp>
        <p:nvSpPr>
          <p:cNvPr id="21"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Screenshot of a powerpoint slide by CMS that says: American Rescue Plan Act of 2021 (ARP) Section 9817. Overview of State spending Plan. $2,606 additional spending per beneficiary. Total of $25B in planning spending across states. CMS has approved all Stats' spending plans.">
            <a:extLst>
              <a:ext uri="{FF2B5EF4-FFF2-40B4-BE49-F238E27FC236}">
                <a16:creationId xmlns:a16="http://schemas.microsoft.com/office/drawing/2014/main" id="{15931870-1F83-C859-AC84-5337F1D90C94}"/>
              </a:ext>
            </a:extLst>
          </p:cNvPr>
          <p:cNvPicPr>
            <a:picLocks noChangeAspect="1"/>
          </p:cNvPicPr>
          <p:nvPr/>
        </p:nvPicPr>
        <p:blipFill>
          <a:blip r:embed="rId3"/>
          <a:stretch>
            <a:fillRect/>
          </a:stretch>
        </p:blipFill>
        <p:spPr>
          <a:xfrm>
            <a:off x="5405862" y="1313087"/>
            <a:ext cx="6019331" cy="4228580"/>
          </a:xfrm>
          <a:prstGeom prst="rect">
            <a:avLst/>
          </a:prstGeom>
          <a:effectLst/>
        </p:spPr>
      </p:pic>
    </p:spTree>
    <p:extLst>
      <p:ext uri="{BB962C8B-B14F-4D97-AF65-F5344CB8AC3E}">
        <p14:creationId xmlns:p14="http://schemas.microsoft.com/office/powerpoint/2010/main" val="167387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B8C98-2B9B-7AAB-7DBC-3524A0158781}"/>
              </a:ext>
            </a:extLst>
          </p:cNvPr>
          <p:cNvSpPr>
            <a:spLocks noGrp="1"/>
          </p:cNvSpPr>
          <p:nvPr>
            <p:ph type="title"/>
          </p:nvPr>
        </p:nvSpPr>
        <p:spPr>
          <a:xfrm>
            <a:off x="389178" y="325369"/>
            <a:ext cx="4954040" cy="1956841"/>
          </a:xfrm>
        </p:spPr>
        <p:txBody>
          <a:bodyPr anchor="b">
            <a:normAutofit/>
          </a:bodyPr>
          <a:lstStyle/>
          <a:p>
            <a:r>
              <a:rPr lang="en-US" sz="4200" dirty="0">
                <a:cs typeface="Calibri Light"/>
              </a:rPr>
              <a:t>Call to Action: NACDD HCBS Settings Project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3079C8-5936-2248-A531-CC5DC5F18216}"/>
              </a:ext>
            </a:extLst>
          </p:cNvPr>
          <p:cNvSpPr>
            <a:spLocks noGrp="1"/>
          </p:cNvSpPr>
          <p:nvPr>
            <p:ph idx="1"/>
          </p:nvPr>
        </p:nvSpPr>
        <p:spPr>
          <a:xfrm>
            <a:off x="203324" y="2872899"/>
            <a:ext cx="4680345" cy="3320668"/>
          </a:xfrm>
        </p:spPr>
        <p:txBody>
          <a:bodyPr vert="horz" lIns="91440" tIns="45720" rIns="91440" bIns="45720" rtlCol="0" anchor="t">
            <a:noAutofit/>
          </a:bodyPr>
          <a:lstStyle/>
          <a:p>
            <a:pPr marL="0" indent="0">
              <a:buNone/>
            </a:pPr>
            <a:r>
              <a:rPr lang="en-US" sz="1600" u="sng" dirty="0">
                <a:cs typeface="Calibri" panose="020F0502020204030204"/>
              </a:rPr>
              <a:t>Problem:</a:t>
            </a:r>
            <a:r>
              <a:rPr lang="en-US" sz="1600" dirty="0">
                <a:cs typeface="Calibri" panose="020F0502020204030204"/>
              </a:rPr>
              <a:t> ACL identified states with final state transition plans (STPs) that had NO STAKEHOLDER input.</a:t>
            </a:r>
            <a:endParaRPr lang="en-US" sz="1600" dirty="0">
              <a:ea typeface="Calibri"/>
              <a:cs typeface="Calibri"/>
            </a:endParaRPr>
          </a:p>
          <a:p>
            <a:pPr marL="0" indent="0">
              <a:buNone/>
            </a:pPr>
            <a:r>
              <a:rPr lang="en-US" sz="1600" u="sng" dirty="0">
                <a:cs typeface="Calibri" panose="020F0502020204030204"/>
              </a:rPr>
              <a:t>Solution:</a:t>
            </a:r>
            <a:r>
              <a:rPr lang="en-US" sz="1600" dirty="0">
                <a:cs typeface="Calibri" panose="020F0502020204030204"/>
              </a:rPr>
              <a:t> Engage DD Act partners to put HCBS settings rule on the front burner.</a:t>
            </a:r>
            <a:endParaRPr lang="en-US" sz="1600" dirty="0">
              <a:ea typeface="Calibri"/>
              <a:cs typeface="Calibri" panose="020F0502020204030204"/>
            </a:endParaRPr>
          </a:p>
          <a:p>
            <a:pPr marL="0" indent="0">
              <a:buNone/>
            </a:pPr>
            <a:r>
              <a:rPr lang="en-US" sz="1600" u="sng" dirty="0">
                <a:cs typeface="Calibri" panose="020F0502020204030204"/>
              </a:rPr>
              <a:t>Goals:</a:t>
            </a:r>
            <a:r>
              <a:rPr lang="en-US" sz="1600" dirty="0">
                <a:cs typeface="Calibri" panose="020F0502020204030204"/>
              </a:rPr>
              <a:t> 1) DD Act sister organizations in all states partner to draft comments on pending STPs and engage stakeholders to extent possible; 2) Re-educate self-advocates and stakeholders about the game-changing new rule; 3) Prepare for March 2023 effective date.</a:t>
            </a:r>
            <a:endParaRPr lang="en-US" sz="1600" dirty="0">
              <a:ea typeface="Calibri"/>
              <a:cs typeface="Calibri" panose="020F0502020204030204"/>
            </a:endParaRPr>
          </a:p>
          <a:p>
            <a:pPr marL="0" indent="0">
              <a:buNone/>
            </a:pPr>
            <a:r>
              <a:rPr lang="en-US" sz="1600" u="sng" dirty="0">
                <a:cs typeface="Calibri" panose="020F0502020204030204"/>
              </a:rPr>
              <a:t>Tactics:</a:t>
            </a:r>
            <a:r>
              <a:rPr lang="en-US" sz="1600" dirty="0">
                <a:cs typeface="Calibri" panose="020F0502020204030204"/>
              </a:rPr>
              <a:t> 1) NACDD webinar on July 13; 2) NACDD state policy committee/mentors; 3) Technical assistance on strategies to analyze STPs and engage state stakeholders; 4) DD Council Survey and white paper.</a:t>
            </a:r>
            <a:endParaRPr lang="en-US" sz="1600" dirty="0">
              <a:ea typeface="Calibri"/>
              <a:cs typeface="Calibri" panose="020F0502020204030204"/>
            </a:endParaRPr>
          </a:p>
        </p:txBody>
      </p:sp>
      <p:pic>
        <p:nvPicPr>
          <p:cNvPr id="4" name="Picture 4" descr="Photo of a family standing on a pier by the ocean. The mom, younger son and older son are of Asian descent. The father is white. The youngest son sits in a wheelchair and has a parent holding each of his hands. They are all smiling.">
            <a:extLst>
              <a:ext uri="{FF2B5EF4-FFF2-40B4-BE49-F238E27FC236}">
                <a16:creationId xmlns:a16="http://schemas.microsoft.com/office/drawing/2014/main" id="{9582AC57-92FB-46D9-AF70-3B12327EF81B}"/>
              </a:ext>
            </a:extLst>
          </p:cNvPr>
          <p:cNvPicPr>
            <a:picLocks noChangeAspect="1"/>
          </p:cNvPicPr>
          <p:nvPr/>
        </p:nvPicPr>
        <p:blipFill rotWithShape="1">
          <a:blip r:embed="rId3"/>
          <a:srcRect l="6774" r="262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34866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52CA-8C85-2B42-B294-3276FB5C069E}"/>
              </a:ext>
            </a:extLst>
          </p:cNvPr>
          <p:cNvSpPr>
            <a:spLocks noGrp="1"/>
          </p:cNvSpPr>
          <p:nvPr>
            <p:ph type="title"/>
          </p:nvPr>
        </p:nvSpPr>
        <p:spPr>
          <a:xfrm>
            <a:off x="5499597" y="174727"/>
            <a:ext cx="5754896" cy="743913"/>
          </a:xfrm>
        </p:spPr>
        <p:txBody>
          <a:bodyPr anchor="b">
            <a:normAutofit/>
          </a:bodyPr>
          <a:lstStyle/>
          <a:p>
            <a:r>
              <a:rPr lang="en-US" sz="4000" dirty="0"/>
              <a:t>Each State Status </a:t>
            </a:r>
          </a:p>
        </p:txBody>
      </p:sp>
      <p:graphicFrame>
        <p:nvGraphicFramePr>
          <p:cNvPr id="15" name="Content Placeholder 11">
            <a:extLst>
              <a:ext uri="{FF2B5EF4-FFF2-40B4-BE49-F238E27FC236}">
                <a16:creationId xmlns:a16="http://schemas.microsoft.com/office/drawing/2014/main" id="{B225112B-FEE9-3346-A0BA-F5B7D2F01E45}"/>
              </a:ext>
            </a:extLst>
          </p:cNvPr>
          <p:cNvGraphicFramePr>
            <a:graphicFrameLocks/>
          </p:cNvGraphicFramePr>
          <p:nvPr>
            <p:extLst>
              <p:ext uri="{D42A27DB-BD31-4B8C-83A1-F6EECF244321}">
                <p14:modId xmlns:p14="http://schemas.microsoft.com/office/powerpoint/2010/main" val="1959057501"/>
              </p:ext>
            </p:extLst>
          </p:nvPr>
        </p:nvGraphicFramePr>
        <p:xfrm>
          <a:off x="343829" y="223024"/>
          <a:ext cx="4812313" cy="5962965"/>
        </p:xfrm>
        <a:graphic>
          <a:graphicData uri="http://schemas.openxmlformats.org/drawingml/2006/table">
            <a:tbl>
              <a:tblPr firstRow="1">
                <a:noFill/>
                <a:tableStyleId>{5C22544A-7EE6-4342-B048-85BDC9FD1C3A}</a:tableStyleId>
              </a:tblPr>
              <a:tblGrid>
                <a:gridCol w="1464371">
                  <a:extLst>
                    <a:ext uri="{9D8B030D-6E8A-4147-A177-3AD203B41FA5}">
                      <a16:colId xmlns:a16="http://schemas.microsoft.com/office/drawing/2014/main" val="4117954468"/>
                    </a:ext>
                  </a:extLst>
                </a:gridCol>
                <a:gridCol w="1435863">
                  <a:extLst>
                    <a:ext uri="{9D8B030D-6E8A-4147-A177-3AD203B41FA5}">
                      <a16:colId xmlns:a16="http://schemas.microsoft.com/office/drawing/2014/main" val="1636092572"/>
                    </a:ext>
                  </a:extLst>
                </a:gridCol>
                <a:gridCol w="1703799">
                  <a:extLst>
                    <a:ext uri="{9D8B030D-6E8A-4147-A177-3AD203B41FA5}">
                      <a16:colId xmlns:a16="http://schemas.microsoft.com/office/drawing/2014/main" val="3416169326"/>
                    </a:ext>
                  </a:extLst>
                </a:gridCol>
                <a:gridCol w="208280">
                  <a:extLst>
                    <a:ext uri="{9D8B030D-6E8A-4147-A177-3AD203B41FA5}">
                      <a16:colId xmlns:a16="http://schemas.microsoft.com/office/drawing/2014/main" val="3299505743"/>
                    </a:ext>
                  </a:extLst>
                </a:gridCol>
              </a:tblGrid>
              <a:tr h="214339">
                <a:tc>
                  <a:txBody>
                    <a:bodyPr/>
                    <a:lstStyle/>
                    <a:p>
                      <a:pPr algn="l" fontAlgn="b"/>
                      <a:r>
                        <a:rPr lang="en-US" sz="1200" b="1" u="sng" strike="noStrike" cap="none" spc="0" dirty="0">
                          <a:solidFill>
                            <a:schemeClr val="tx1"/>
                          </a:solidFill>
                          <a:effectLst/>
                        </a:rPr>
                        <a:t>Initial Approval</a:t>
                      </a:r>
                      <a:endParaRPr lang="en-US" sz="1200" b="1" i="0" u="sng" strike="noStrike" cap="none" spc="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ap="flat" cmpd="sng" algn="ctr">
                      <a:solidFill>
                        <a:schemeClr val="tx1"/>
                      </a:solidFill>
                      <a:prstDash val="solid"/>
                    </a:lnT>
                    <a:lnB w="12700" cmpd="sng">
                      <a:noFill/>
                      <a:prstDash val="solid"/>
                    </a:lnB>
                    <a:noFill/>
                  </a:tcPr>
                </a:tc>
                <a:tc>
                  <a:txBody>
                    <a:bodyPr/>
                    <a:lstStyle/>
                    <a:p>
                      <a:pPr algn="l" fontAlgn="b"/>
                      <a:r>
                        <a:rPr lang="en-US" sz="1200" b="1" u="sng" strike="noStrike" cap="none" spc="0" dirty="0">
                          <a:solidFill>
                            <a:schemeClr val="tx1"/>
                          </a:solidFill>
                          <a:effectLst/>
                        </a:rPr>
                        <a:t>CMIA</a:t>
                      </a:r>
                      <a:endParaRPr lang="en-US" sz="1200" b="1" i="0" u="sng" strike="noStrike" cap="none" spc="0">
                        <a:solidFill>
                          <a:schemeClr val="tx1"/>
                        </a:solidFill>
                        <a:effectLst/>
                        <a:latin typeface="Calibri"/>
                      </a:endParaRPr>
                    </a:p>
                  </a:txBody>
                  <a:tcPr marL="3412" marR="3412" marT="3412" marB="42367" anchor="b">
                    <a:lnL w="12700" cmpd="sng">
                      <a:noFill/>
                      <a:prstDash val="solid"/>
                    </a:lnL>
                    <a:lnR w="12700" cmpd="sng">
                      <a:noFill/>
                      <a:prstDash val="solid"/>
                    </a:lnR>
                    <a:lnT w="12700" cap="flat" cmpd="sng" algn="ctr">
                      <a:solidFill>
                        <a:schemeClr val="tx1"/>
                      </a:solidFill>
                      <a:prstDash val="solid"/>
                    </a:lnT>
                    <a:lnB w="12700" cmpd="sng">
                      <a:noFill/>
                      <a:prstDash val="solid"/>
                    </a:lnB>
                    <a:noFill/>
                  </a:tcPr>
                </a:tc>
                <a:tc gridSpan="2">
                  <a:txBody>
                    <a:bodyPr/>
                    <a:lstStyle/>
                    <a:p>
                      <a:pPr algn="l" fontAlgn="b"/>
                      <a:r>
                        <a:rPr lang="en-US" sz="1200" b="1" u="sng" strike="noStrike" cap="none" spc="0" dirty="0">
                          <a:solidFill>
                            <a:schemeClr val="tx1"/>
                          </a:solidFill>
                          <a:effectLst/>
                        </a:rPr>
                        <a:t>Final Approval</a:t>
                      </a:r>
                      <a:endParaRPr lang="en-US" sz="1200" b="1" i="0" u="sng" strike="noStrike" cap="none" spc="0">
                        <a:solidFill>
                          <a:schemeClr val="tx1"/>
                        </a:solidFill>
                        <a:effectLst/>
                        <a:latin typeface="Calibri"/>
                      </a:endParaRPr>
                    </a:p>
                  </a:txBody>
                  <a:tcPr marL="3412" marR="3412" marT="3412" marB="42367" anchor="b">
                    <a:lnL w="12700" cmpd="sng">
                      <a:noFill/>
                      <a:prstDash val="solid"/>
                    </a:lnL>
                    <a:lnR w="12700" cmpd="sng">
                      <a:noFill/>
                      <a:prstDash val="solid"/>
                    </a:lnR>
                    <a:lnT w="12700" cap="flat" cmpd="sng" algn="ctr">
                      <a:solidFill>
                        <a:schemeClr val="tx1"/>
                      </a:solid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3729298514"/>
                  </a:ext>
                </a:extLst>
              </a:tr>
              <a:tr h="214339">
                <a:tc>
                  <a:txBody>
                    <a:bodyPr/>
                    <a:lstStyle/>
                    <a:p>
                      <a:pPr algn="l" fontAlgn="b"/>
                      <a:r>
                        <a:rPr lang="en-US" sz="1200" u="none" strike="noStrike" cap="none" spc="0" dirty="0">
                          <a:solidFill>
                            <a:schemeClr val="tx1"/>
                          </a:solidFill>
                          <a:effectLst/>
                          <a:highlight>
                            <a:srgbClr val="FFFF00"/>
                          </a:highlight>
                        </a:rPr>
                        <a:t>Alabama</a:t>
                      </a:r>
                      <a:endParaRPr lang="en-US" sz="1200" b="0" i="0" u="none" strike="noStrike" cap="none" spc="0" dirty="0">
                        <a:solidFill>
                          <a:schemeClr val="tx1"/>
                        </a:solidFill>
                        <a:effectLst/>
                        <a:highlight>
                          <a:srgbClr val="FFFF00"/>
                        </a:highligh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Illinois</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Alaska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35067041"/>
                  </a:ext>
                </a:extLst>
              </a:tr>
              <a:tr h="214339">
                <a:tc>
                  <a:txBody>
                    <a:bodyPr/>
                    <a:lstStyle/>
                    <a:p>
                      <a:pPr algn="l" fontAlgn="b"/>
                      <a:r>
                        <a:rPr lang="en-US" sz="1200" u="none" strike="noStrike" cap="none" spc="0" dirty="0">
                          <a:solidFill>
                            <a:schemeClr val="tx1"/>
                          </a:solidFill>
                          <a:effectLst/>
                        </a:rPr>
                        <a:t>Arizona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Maine</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Arkansas</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0858701"/>
                  </a:ext>
                </a:extLst>
              </a:tr>
              <a:tr h="214339">
                <a:tc>
                  <a:txBody>
                    <a:bodyPr/>
                    <a:lstStyle/>
                    <a:p>
                      <a:pPr algn="l" fontAlgn="b"/>
                      <a:r>
                        <a:rPr lang="en-US" sz="1200" u="none" strike="noStrike" cap="none" spc="0" dirty="0">
                          <a:solidFill>
                            <a:schemeClr val="tx1"/>
                          </a:solidFill>
                          <a:effectLst/>
                        </a:rPr>
                        <a:t>California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Massachusetts</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Connecticut</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57824418"/>
                  </a:ext>
                </a:extLst>
              </a:tr>
              <a:tr h="214339">
                <a:tc>
                  <a:txBody>
                    <a:bodyPr/>
                    <a:lstStyle/>
                    <a:p>
                      <a:pPr algn="l" fontAlgn="b"/>
                      <a:r>
                        <a:rPr lang="en-US" sz="1200" u="none" strike="noStrike" cap="none" spc="0" dirty="0">
                          <a:solidFill>
                            <a:schemeClr val="tx1"/>
                          </a:solidFill>
                          <a:effectLst/>
                        </a:rPr>
                        <a:t>Colorado</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Nevada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Delaware</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733446801"/>
                  </a:ext>
                </a:extLst>
              </a:tr>
              <a:tr h="214339">
                <a:tc>
                  <a:txBody>
                    <a:bodyPr/>
                    <a:lstStyle/>
                    <a:p>
                      <a:pPr algn="l" fontAlgn="b"/>
                      <a:r>
                        <a:rPr lang="en-US" sz="1200" u="none" strike="noStrike" cap="none" spc="0" dirty="0">
                          <a:solidFill>
                            <a:schemeClr val="tx1"/>
                          </a:solidFill>
                          <a:effectLst/>
                          <a:highlight>
                            <a:srgbClr val="FFFF00"/>
                          </a:highlight>
                        </a:rPr>
                        <a:t>Florida</a:t>
                      </a:r>
                      <a:endParaRPr lang="en-US" sz="1200" b="0" i="0" u="none" strike="noStrike" cap="none" spc="0" dirty="0">
                        <a:solidFill>
                          <a:schemeClr val="tx1"/>
                        </a:solidFill>
                        <a:effectLst/>
                        <a:highlight>
                          <a:srgbClr val="FFFF00"/>
                        </a:highligh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New Jersey</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gridSpan="2">
                  <a:txBody>
                    <a:bodyPr/>
                    <a:lstStyle/>
                    <a:p>
                      <a:pPr algn="l" fontAlgn="b"/>
                      <a:r>
                        <a:rPr lang="en-US" sz="1200" u="none" strike="noStrike" cap="none" spc="0" dirty="0">
                          <a:solidFill>
                            <a:schemeClr val="tx1"/>
                          </a:solidFill>
                          <a:effectLst/>
                        </a:rPr>
                        <a:t>District of Columbia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2378379056"/>
                  </a:ext>
                </a:extLst>
              </a:tr>
              <a:tr h="214339">
                <a:tc>
                  <a:txBody>
                    <a:bodyPr/>
                    <a:lstStyle/>
                    <a:p>
                      <a:pPr algn="l" fontAlgn="b"/>
                      <a:r>
                        <a:rPr lang="en-US" sz="1200" u="none" strike="noStrike" cap="none" spc="0" dirty="0">
                          <a:solidFill>
                            <a:schemeClr val="tx1"/>
                          </a:solidFill>
                          <a:effectLst/>
                        </a:rPr>
                        <a:t>Georgia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Texas</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Hawaii</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2258877"/>
                  </a:ext>
                </a:extLst>
              </a:tr>
              <a:tr h="214339">
                <a:tc>
                  <a:txBody>
                    <a:bodyPr/>
                    <a:lstStyle/>
                    <a:p>
                      <a:pPr algn="l" fontAlgn="b"/>
                      <a:r>
                        <a:rPr lang="en-US" sz="1200" u="none" strike="noStrike" cap="none" spc="0" dirty="0">
                          <a:solidFill>
                            <a:schemeClr val="tx1"/>
                          </a:solidFill>
                          <a:effectLst/>
                        </a:rPr>
                        <a:t>Indiana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Idaho</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69823496"/>
                  </a:ext>
                </a:extLst>
              </a:tr>
              <a:tr h="214339">
                <a:tc>
                  <a:txBody>
                    <a:bodyPr/>
                    <a:lstStyle/>
                    <a:p>
                      <a:pPr algn="l" fontAlgn="b"/>
                      <a:r>
                        <a:rPr lang="en-US" sz="1200" u="none" strike="noStrike" cap="none" spc="0" dirty="0">
                          <a:solidFill>
                            <a:schemeClr val="tx1"/>
                          </a:solidFill>
                          <a:effectLst/>
                        </a:rPr>
                        <a:t>Iowa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Kentucky</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63952422"/>
                  </a:ext>
                </a:extLst>
              </a:tr>
              <a:tr h="214339">
                <a:tc>
                  <a:txBody>
                    <a:bodyPr/>
                    <a:lstStyle/>
                    <a:p>
                      <a:pPr algn="l" fontAlgn="b"/>
                      <a:r>
                        <a:rPr lang="en-US" sz="1200" u="none" strike="noStrike" cap="none" spc="0" dirty="0">
                          <a:solidFill>
                            <a:schemeClr val="tx1"/>
                          </a:solidFill>
                          <a:effectLst/>
                        </a:rPr>
                        <a:t>Kansas</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Minnesota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84229718"/>
                  </a:ext>
                </a:extLst>
              </a:tr>
              <a:tr h="214339">
                <a:tc>
                  <a:txBody>
                    <a:bodyPr/>
                    <a:lstStyle/>
                    <a:p>
                      <a:pPr algn="l" fontAlgn="b"/>
                      <a:r>
                        <a:rPr lang="en-US" sz="1200" u="none" strike="noStrike" cap="none" spc="0" dirty="0">
                          <a:solidFill>
                            <a:schemeClr val="tx1"/>
                          </a:solidFill>
                          <a:effectLst/>
                        </a:rPr>
                        <a:t>Louisiana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Missouri</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603808686"/>
                  </a:ext>
                </a:extLst>
              </a:tr>
              <a:tr h="214339">
                <a:tc>
                  <a:txBody>
                    <a:bodyPr/>
                    <a:lstStyle/>
                    <a:p>
                      <a:pPr algn="l" fontAlgn="b"/>
                      <a:r>
                        <a:rPr lang="en-US" sz="1200" u="none" strike="noStrike" cap="none" spc="0" dirty="0">
                          <a:solidFill>
                            <a:schemeClr val="tx1"/>
                          </a:solidFill>
                          <a:effectLst/>
                        </a:rPr>
                        <a:t>Maryland</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gridSpan="2">
                  <a:txBody>
                    <a:bodyPr/>
                    <a:lstStyle/>
                    <a:p>
                      <a:pPr algn="l" fontAlgn="b"/>
                      <a:r>
                        <a:rPr lang="en-US" sz="1200" u="none" strike="noStrike" cap="none" spc="0" dirty="0">
                          <a:solidFill>
                            <a:schemeClr val="tx1"/>
                          </a:solidFill>
                          <a:effectLst/>
                        </a:rPr>
                        <a:t>North Dakota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2964672966"/>
                  </a:ext>
                </a:extLst>
              </a:tr>
              <a:tr h="214339">
                <a:tc>
                  <a:txBody>
                    <a:bodyPr/>
                    <a:lstStyle/>
                    <a:p>
                      <a:pPr algn="l" fontAlgn="b"/>
                      <a:r>
                        <a:rPr lang="en-US" sz="1200" u="none" strike="noStrike" cap="none" spc="0" dirty="0">
                          <a:solidFill>
                            <a:schemeClr val="tx1"/>
                          </a:solidFill>
                          <a:effectLst/>
                        </a:rPr>
                        <a:t>Michigan</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Ohio</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31767442"/>
                  </a:ext>
                </a:extLst>
              </a:tr>
              <a:tr h="214339">
                <a:tc>
                  <a:txBody>
                    <a:bodyPr/>
                    <a:lstStyle/>
                    <a:p>
                      <a:pPr algn="l" fontAlgn="b"/>
                      <a:r>
                        <a:rPr lang="en-US" sz="1200" u="none" strike="noStrike" cap="none" spc="0" dirty="0">
                          <a:solidFill>
                            <a:schemeClr val="tx1"/>
                          </a:solidFill>
                          <a:effectLst/>
                        </a:rPr>
                        <a:t>Mississippi</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Oklahoma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14246871"/>
                  </a:ext>
                </a:extLst>
              </a:tr>
              <a:tr h="214339">
                <a:tc>
                  <a:txBody>
                    <a:bodyPr/>
                    <a:lstStyle/>
                    <a:p>
                      <a:pPr algn="l" fontAlgn="b"/>
                      <a:r>
                        <a:rPr lang="en-US" sz="1200" u="none" strike="noStrike" cap="none" spc="0" dirty="0">
                          <a:solidFill>
                            <a:schemeClr val="tx1"/>
                          </a:solidFill>
                          <a:effectLst/>
                        </a:rPr>
                        <a:t>Montana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Oregon</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56425554"/>
                  </a:ext>
                </a:extLst>
              </a:tr>
              <a:tr h="214339">
                <a:tc>
                  <a:txBody>
                    <a:bodyPr/>
                    <a:lstStyle/>
                    <a:p>
                      <a:pPr algn="l" fontAlgn="b"/>
                      <a:r>
                        <a:rPr lang="en-US" sz="1200" u="none" strike="noStrike" cap="none" spc="0" dirty="0">
                          <a:solidFill>
                            <a:schemeClr val="tx1"/>
                          </a:solidFill>
                          <a:effectLst/>
                        </a:rPr>
                        <a:t>Nebraska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gridSpan="2">
                  <a:txBody>
                    <a:bodyPr/>
                    <a:lstStyle/>
                    <a:p>
                      <a:pPr algn="l" fontAlgn="b"/>
                      <a:r>
                        <a:rPr lang="en-US" sz="1200" u="none" strike="noStrike" cap="none" spc="0" dirty="0">
                          <a:solidFill>
                            <a:schemeClr val="tx1"/>
                          </a:solidFill>
                          <a:effectLst/>
                        </a:rPr>
                        <a:t>South Carolina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3287608606"/>
                  </a:ext>
                </a:extLst>
              </a:tr>
              <a:tr h="214339">
                <a:tc gridSpan="2">
                  <a:txBody>
                    <a:bodyPr/>
                    <a:lstStyle/>
                    <a:p>
                      <a:pPr algn="l" fontAlgn="b"/>
                      <a:r>
                        <a:rPr lang="en-US" sz="1200" u="none" strike="noStrike" cap="none" spc="0" dirty="0">
                          <a:solidFill>
                            <a:schemeClr val="tx1"/>
                          </a:solidFill>
                          <a:effectLst/>
                        </a:rPr>
                        <a:t>New Hampshire</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gridSpan="2">
                  <a:txBody>
                    <a:bodyPr/>
                    <a:lstStyle/>
                    <a:p>
                      <a:pPr algn="l" fontAlgn="b"/>
                      <a:r>
                        <a:rPr lang="en-US" sz="1200" u="none" strike="noStrike" cap="none" spc="0" dirty="0">
                          <a:solidFill>
                            <a:schemeClr val="tx1"/>
                          </a:solidFill>
                          <a:effectLst/>
                        </a:rPr>
                        <a:t>South Dakota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extLst>
                  <a:ext uri="{0D108BD9-81ED-4DB2-BD59-A6C34878D82A}">
                    <a16:rowId xmlns:a16="http://schemas.microsoft.com/office/drawing/2014/main" val="624322089"/>
                  </a:ext>
                </a:extLst>
              </a:tr>
              <a:tr h="214339">
                <a:tc gridSpan="2">
                  <a:txBody>
                    <a:bodyPr/>
                    <a:lstStyle/>
                    <a:p>
                      <a:pPr algn="l" fontAlgn="b"/>
                      <a:r>
                        <a:rPr lang="en-US" sz="1200" u="none" strike="noStrike" cap="none" spc="0" dirty="0">
                          <a:solidFill>
                            <a:schemeClr val="tx1"/>
                          </a:solidFill>
                          <a:effectLst/>
                        </a:rPr>
                        <a:t>New Mexico</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a:txBody>
                    <a:bodyPr/>
                    <a:lstStyle/>
                    <a:p>
                      <a:pPr algn="l" fontAlgn="b"/>
                      <a:r>
                        <a:rPr lang="en-US" sz="1200" u="none" strike="noStrike" cap="none" spc="0" dirty="0">
                          <a:solidFill>
                            <a:schemeClr val="tx1"/>
                          </a:solidFill>
                          <a:effectLst/>
                        </a:rPr>
                        <a:t>Tennessee</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546651900"/>
                  </a:ext>
                </a:extLst>
              </a:tr>
              <a:tr h="214339">
                <a:tc>
                  <a:txBody>
                    <a:bodyPr/>
                    <a:lstStyle/>
                    <a:p>
                      <a:pPr algn="l" fontAlgn="b"/>
                      <a:r>
                        <a:rPr lang="en-US" sz="1200" u="none" strike="noStrike" cap="none" spc="0" dirty="0">
                          <a:solidFill>
                            <a:schemeClr val="tx1"/>
                          </a:solidFill>
                          <a:effectLst/>
                          <a:highlight>
                            <a:srgbClr val="FFFF00"/>
                          </a:highlight>
                        </a:rPr>
                        <a:t>New York</a:t>
                      </a:r>
                      <a:endParaRPr lang="en-US" sz="1200" b="0" i="0" u="none" strike="noStrike" cap="none" spc="0" dirty="0">
                        <a:solidFill>
                          <a:schemeClr val="tx1"/>
                        </a:solidFill>
                        <a:effectLst/>
                        <a:highlight>
                          <a:srgbClr val="FFFF00"/>
                        </a:highligh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200" u="none" strike="noStrike" cap="none" spc="0" dirty="0">
                          <a:solidFill>
                            <a:schemeClr val="tx1"/>
                          </a:solidFill>
                          <a:effectLst/>
                        </a:rPr>
                        <a:t>Utah</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48660929"/>
                  </a:ext>
                </a:extLst>
              </a:tr>
              <a:tr h="214339">
                <a:tc gridSpan="2">
                  <a:txBody>
                    <a:bodyPr/>
                    <a:lstStyle/>
                    <a:p>
                      <a:pPr algn="l" fontAlgn="b"/>
                      <a:r>
                        <a:rPr lang="en-US" sz="1200" u="none" strike="noStrike" cap="none" spc="0" dirty="0">
                          <a:solidFill>
                            <a:schemeClr val="tx1"/>
                          </a:solidFill>
                          <a:effectLst/>
                          <a:highlight>
                            <a:srgbClr val="00FFFF"/>
                          </a:highlight>
                        </a:rPr>
                        <a:t>North Carolina</a:t>
                      </a:r>
                      <a:endParaRPr lang="en-US" sz="1200" b="0" i="0" u="none" strike="noStrike" cap="none" spc="0" dirty="0">
                        <a:solidFill>
                          <a:schemeClr val="tx1"/>
                        </a:solidFill>
                        <a:effectLst/>
                        <a:highlight>
                          <a:srgbClr val="00FFFF"/>
                        </a:highligh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a:txBody>
                    <a:bodyPr/>
                    <a:lstStyle/>
                    <a:p>
                      <a:pPr algn="l" fontAlgn="b"/>
                      <a:r>
                        <a:rPr lang="en-US" sz="1200" u="none" strike="noStrike" cap="none" spc="0" dirty="0">
                          <a:solidFill>
                            <a:schemeClr val="tx1"/>
                          </a:solidFill>
                          <a:effectLst/>
                        </a:rPr>
                        <a:t>Virginia</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438541181"/>
                  </a:ext>
                </a:extLst>
              </a:tr>
              <a:tr h="214339">
                <a:tc gridSpan="2">
                  <a:txBody>
                    <a:bodyPr/>
                    <a:lstStyle/>
                    <a:p>
                      <a:pPr algn="l" fontAlgn="b"/>
                      <a:r>
                        <a:rPr lang="en-US" sz="1200" u="none" strike="noStrike" cap="none" spc="0" dirty="0">
                          <a:solidFill>
                            <a:schemeClr val="tx1"/>
                          </a:solidFill>
                          <a:effectLst/>
                        </a:rPr>
                        <a:t>Pennsylvania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a:txBody>
                    <a:bodyPr/>
                    <a:lstStyle/>
                    <a:p>
                      <a:pPr algn="l" fontAlgn="b"/>
                      <a:r>
                        <a:rPr lang="en-US" sz="1200" u="none" strike="noStrike" cap="none" spc="0" dirty="0">
                          <a:solidFill>
                            <a:schemeClr val="tx1"/>
                          </a:solidFill>
                          <a:effectLst/>
                        </a:rPr>
                        <a:t>Washington</a:t>
                      </a:r>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45820989"/>
                  </a:ext>
                </a:extLst>
              </a:tr>
              <a:tr h="214339">
                <a:tc gridSpan="2">
                  <a:txBody>
                    <a:bodyPr/>
                    <a:lstStyle/>
                    <a:p>
                      <a:pPr algn="l" fontAlgn="b"/>
                      <a:r>
                        <a:rPr lang="en-US" sz="1200" u="none" strike="noStrike" cap="none" spc="0" dirty="0">
                          <a:solidFill>
                            <a:schemeClr val="tx1"/>
                          </a:solidFill>
                          <a:effectLst/>
                        </a:rPr>
                        <a:t>Rhode Island </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929607485"/>
                  </a:ext>
                </a:extLst>
              </a:tr>
              <a:tr h="214339">
                <a:tc>
                  <a:txBody>
                    <a:bodyPr/>
                    <a:lstStyle/>
                    <a:p>
                      <a:pPr algn="l" fontAlgn="b"/>
                      <a:r>
                        <a:rPr lang="en-US" sz="1200" u="none" strike="noStrike" cap="none" spc="0" dirty="0">
                          <a:solidFill>
                            <a:schemeClr val="tx1"/>
                          </a:solidFill>
                          <a:effectLst/>
                          <a:highlight>
                            <a:srgbClr val="FFFF00"/>
                          </a:highlight>
                        </a:rPr>
                        <a:t>Vermont</a:t>
                      </a:r>
                      <a:endParaRPr lang="en-US" sz="1200" b="0" i="0" u="none" strike="noStrike" cap="none" spc="0" dirty="0">
                        <a:solidFill>
                          <a:schemeClr val="tx1"/>
                        </a:solidFill>
                        <a:effectLst/>
                        <a:highlight>
                          <a:srgbClr val="FFFF00"/>
                        </a:highligh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4044150"/>
                  </a:ext>
                </a:extLst>
              </a:tr>
              <a:tr h="214339">
                <a:tc gridSpan="2">
                  <a:txBody>
                    <a:bodyPr/>
                    <a:lstStyle/>
                    <a:p>
                      <a:pPr algn="l" fontAlgn="b"/>
                      <a:r>
                        <a:rPr lang="en-US" sz="1200" u="none" strike="noStrike" cap="none" spc="0" dirty="0">
                          <a:solidFill>
                            <a:schemeClr val="tx1"/>
                          </a:solidFill>
                          <a:effectLst/>
                        </a:rPr>
                        <a:t>West Virginia</a:t>
                      </a:r>
                      <a:endParaRPr lang="en-US" sz="1200" b="0" i="0" u="none" strike="noStrike" cap="none" spc="0" dirty="0">
                        <a:solidFill>
                          <a:schemeClr val="tx1"/>
                        </a:solidFill>
                        <a:effectLs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hMerge="1">
                  <a:txBody>
                    <a:bodyPr/>
                    <a:lstStyle/>
                    <a:p>
                      <a:endParaRPr lang="en-US"/>
                    </a:p>
                  </a:txBody>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42693926"/>
                  </a:ext>
                </a:extLst>
              </a:tr>
              <a:tr h="214339">
                <a:tc>
                  <a:txBody>
                    <a:bodyPr/>
                    <a:lstStyle/>
                    <a:p>
                      <a:pPr algn="l" fontAlgn="b"/>
                      <a:r>
                        <a:rPr lang="en-US" sz="1200" u="none" strike="noStrike" cap="none" spc="0" dirty="0">
                          <a:solidFill>
                            <a:schemeClr val="tx1"/>
                          </a:solidFill>
                          <a:effectLst/>
                          <a:highlight>
                            <a:srgbClr val="FFFF00"/>
                          </a:highlight>
                        </a:rPr>
                        <a:t>Wisconsin</a:t>
                      </a:r>
                      <a:endParaRPr lang="en-US" sz="1200" b="0" i="0" u="none" strike="noStrike" cap="none" spc="0" dirty="0">
                        <a:solidFill>
                          <a:schemeClr val="tx1"/>
                        </a:solidFill>
                        <a:effectLst/>
                        <a:highlight>
                          <a:srgbClr val="FFFF00"/>
                        </a:highlight>
                        <a:latin typeface="Calibri"/>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200" b="0" i="0" u="none" strike="noStrike" cap="none" spc="0" dirty="0">
                        <a:solidFill>
                          <a:schemeClr val="tx1"/>
                        </a:solidFill>
                        <a:effectLst/>
                        <a:latin typeface="Calibri"/>
                      </a:endParaRPr>
                    </a:p>
                  </a:txBody>
                  <a:tcPr marL="3412" marR="3412" marT="3412" marB="4236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188804426"/>
                  </a:ext>
                </a:extLst>
              </a:tr>
              <a:tr h="246490">
                <a:tc>
                  <a:txBody>
                    <a:bodyPr/>
                    <a:lstStyle/>
                    <a:p>
                      <a:pPr algn="l" fontAlgn="b"/>
                      <a:endParaRPr lang="en-US" sz="700" b="0" i="0" u="none" strike="noStrike" cap="none" spc="0">
                        <a:solidFill>
                          <a:schemeClr val="tx1"/>
                        </a:solidFill>
                        <a:effectLst/>
                        <a:latin typeface="Calibri" panose="020F0502020204030204" pitchFamily="34" charset="0"/>
                      </a:endParaRPr>
                    </a:p>
                  </a:txBody>
                  <a:tcPr marL="3412" marR="3412" marT="3412" marB="42367" anchor="b">
                    <a:lnL w="12700" cap="flat" cmpd="sng" algn="ctr">
                      <a:solidFill>
                        <a:schemeClr val="tx1"/>
                      </a:solidFill>
                      <a:prstDash val="solid"/>
                    </a:lnL>
                    <a:lnR w="12700" cmpd="sng">
                      <a:noFill/>
                      <a:prstDash val="solid"/>
                    </a:lnR>
                    <a:lnT w="12700" cmpd="sng">
                      <a:noFill/>
                      <a:prstDash val="solid"/>
                    </a:lnT>
                    <a:lnB w="12700" cap="flat" cmpd="sng" algn="ctr">
                      <a:noFill/>
                      <a:prstDash val="solid"/>
                    </a:lnB>
                    <a:noFill/>
                  </a:tcPr>
                </a:tc>
                <a:tc>
                  <a:txBody>
                    <a:bodyPr/>
                    <a:lstStyle/>
                    <a:p>
                      <a:pPr algn="l" fontAlgn="b"/>
                      <a:endParaRPr lang="en-US" sz="700" b="0" i="0" u="none" strike="noStrike" cap="none" spc="0">
                        <a:solidFill>
                          <a:schemeClr val="tx1"/>
                        </a:solidFill>
                        <a:effectLst/>
                        <a:latin typeface="Calibri" panose="020F0502020204030204" pitchFamily="34" charset="0"/>
                      </a:endParaRPr>
                    </a:p>
                  </a:txBody>
                  <a:tcPr marL="3412" marR="3412" marT="3412" marB="42367"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b"/>
                      <a:endParaRPr lang="en-US" sz="700" b="0" i="0" u="none" strike="noStrike" cap="none" spc="0">
                        <a:solidFill>
                          <a:schemeClr val="tx1"/>
                        </a:solidFill>
                        <a:effectLst/>
                        <a:latin typeface="Calibri" panose="020F0502020204030204" pitchFamily="34" charset="0"/>
                      </a:endParaRPr>
                    </a:p>
                  </a:txBody>
                  <a:tcPr marL="3412" marR="3412" marT="3412" marB="42367"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fontAlgn="b"/>
                      <a:endParaRPr lang="en-US" sz="700" b="0" i="0" u="none" strike="noStrike" cap="none" spc="0" dirty="0">
                        <a:solidFill>
                          <a:schemeClr val="tx1"/>
                        </a:solidFill>
                        <a:effectLst/>
                        <a:latin typeface="Calibri" panose="020F0502020204030204" pitchFamily="34" charset="0"/>
                      </a:endParaRPr>
                    </a:p>
                  </a:txBody>
                  <a:tcPr marL="3412" marR="3412" marT="3412" marB="42367"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605976053"/>
                  </a:ext>
                </a:extLst>
              </a:tr>
            </a:tbl>
          </a:graphicData>
        </a:graphic>
      </p:graphicFrame>
      <p:sp>
        <p:nvSpPr>
          <p:cNvPr id="17" name="Content Placeholder 16">
            <a:extLst>
              <a:ext uri="{FF2B5EF4-FFF2-40B4-BE49-F238E27FC236}">
                <a16:creationId xmlns:a16="http://schemas.microsoft.com/office/drawing/2014/main" id="{7346BDF9-9012-7A5F-6E36-B08D71A6C75A}"/>
              </a:ext>
            </a:extLst>
          </p:cNvPr>
          <p:cNvSpPr>
            <a:spLocks noGrp="1"/>
          </p:cNvSpPr>
          <p:nvPr>
            <p:ph idx="1"/>
          </p:nvPr>
        </p:nvSpPr>
        <p:spPr>
          <a:xfrm>
            <a:off x="5419694" y="952130"/>
            <a:ext cx="5754896" cy="5764633"/>
          </a:xfrm>
        </p:spPr>
        <p:txBody>
          <a:bodyPr anchor="t">
            <a:normAutofit fontScale="92500" lnSpcReduction="10000"/>
          </a:bodyPr>
          <a:lstStyle/>
          <a:p>
            <a:pPr marL="0" indent="0">
              <a:buNone/>
            </a:pPr>
            <a:r>
              <a:rPr lang="en-US" sz="2000" b="1" dirty="0"/>
              <a:t>Initial Approval (AKA) "Heightened Scrutiny Package."</a:t>
            </a:r>
            <a:r>
              <a:rPr lang="en-US" sz="2000" dirty="0"/>
              <a:t> </a:t>
            </a:r>
            <a:r>
              <a:rPr lang="en-US" sz="1700" dirty="0"/>
              <a:t>CMS notified the state that while the STP is sufficient, but the state needs to identify settings that are presumed to have institutional characteristics and any information the state may wish CMS to consider under the heightened scrutiny process</a:t>
            </a:r>
            <a:r>
              <a:rPr lang="en-US" sz="2000" dirty="0"/>
              <a:t>.  </a:t>
            </a:r>
          </a:p>
          <a:p>
            <a:pPr marL="0" indent="0">
              <a:buNone/>
            </a:pPr>
            <a:r>
              <a:rPr lang="en-US" sz="2000" b="1" dirty="0"/>
              <a:t>CMIA: </a:t>
            </a:r>
            <a:r>
              <a:rPr lang="en-US" sz="1700" dirty="0"/>
              <a:t>The communication CMS sends to the state notifying the state that public comment, input and summary requirements are met, but CMS has identified issues that must be resolved in the STP prior to initial approval.</a:t>
            </a:r>
          </a:p>
          <a:p>
            <a:pPr marL="0" indent="0">
              <a:buNone/>
            </a:pPr>
            <a:r>
              <a:rPr lang="en-US" sz="2000" b="1" dirty="0"/>
              <a:t>Final Approval: </a:t>
            </a:r>
            <a:r>
              <a:rPr lang="en-US" sz="2000" dirty="0"/>
              <a:t>The communication CMS sends to the state notifying the state that public comment, input and summary requirements are met, the STP has provided all necessary information including but not limited to; systemic assessment, site specific assessment, settings presumed to have institutional characteristics, information regarding heightened scrutiny or the state’s decision to let the presumption stand, and clear remedial steps with milestones are delineated.  </a:t>
            </a:r>
          </a:p>
          <a:p>
            <a:pPr marL="0" indent="0">
              <a:buNone/>
            </a:pPr>
            <a:r>
              <a:rPr lang="en-US" sz="2000" b="1" dirty="0">
                <a:ea typeface="+mn-lt"/>
                <a:cs typeface="+mn-lt"/>
              </a:rPr>
              <a:t>View STPs:</a:t>
            </a:r>
            <a:r>
              <a:rPr lang="en-US" sz="2000" dirty="0">
                <a:ea typeface="+mn-lt"/>
                <a:cs typeface="+mn-lt"/>
              </a:rPr>
              <a:t> https://www.medicaid.gov/medicaid/home-community-based-services/statewide-transition-plans/index.html</a:t>
            </a:r>
            <a:br>
              <a:rPr lang="en-US" sz="2000" dirty="0"/>
            </a:br>
            <a:endParaRPr lang="en-US" sz="2000" dirty="0">
              <a:cs typeface="Calibri"/>
            </a:endParaRPr>
          </a:p>
          <a:p>
            <a:pPr marL="0" indent="0">
              <a:buNone/>
            </a:pPr>
            <a:endParaRPr lang="en-US" sz="2000" dirty="0"/>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966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83C5-EAEC-230C-533F-180A8E55497A}"/>
              </a:ext>
            </a:extLst>
          </p:cNvPr>
          <p:cNvSpPr>
            <a:spLocks noGrp="1"/>
          </p:cNvSpPr>
          <p:nvPr>
            <p:ph type="title"/>
          </p:nvPr>
        </p:nvSpPr>
        <p:spPr>
          <a:xfrm>
            <a:off x="847028" y="-1535358"/>
            <a:ext cx="10515600" cy="1325563"/>
          </a:xfrm>
        </p:spPr>
        <p:txBody>
          <a:bodyPr/>
          <a:lstStyle/>
          <a:p>
            <a:r>
              <a:rPr lang="en-US" dirty="0"/>
              <a:t>Resources and Toolkits</a:t>
            </a:r>
          </a:p>
        </p:txBody>
      </p:sp>
      <p:sp>
        <p:nvSpPr>
          <p:cNvPr id="16" name="TextBox 15">
            <a:extLst>
              <a:ext uri="{FF2B5EF4-FFF2-40B4-BE49-F238E27FC236}">
                <a16:creationId xmlns:a16="http://schemas.microsoft.com/office/drawing/2014/main" id="{E76DEAC6-A021-C5F6-ED55-290A9EB7F4E4}"/>
              </a:ext>
            </a:extLst>
          </p:cNvPr>
          <p:cNvSpPr txBox="1"/>
          <p:nvPr/>
        </p:nvSpPr>
        <p:spPr>
          <a:xfrm>
            <a:off x="3813717" y="161693"/>
            <a:ext cx="48433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Resources and Toolkits</a:t>
            </a:r>
          </a:p>
        </p:txBody>
      </p:sp>
      <p:pic>
        <p:nvPicPr>
          <p:cNvPr id="11" name="Picture 11" descr="CMS logo with text on yellow background that says: HCBS Settings Rule Implementation. Moving Forward toward March 2023 and Beyond.">
            <a:extLst>
              <a:ext uri="{FF2B5EF4-FFF2-40B4-BE49-F238E27FC236}">
                <a16:creationId xmlns:a16="http://schemas.microsoft.com/office/drawing/2014/main" id="{4207F087-6E38-5FC4-D168-F45BA1013F30}"/>
              </a:ext>
            </a:extLst>
          </p:cNvPr>
          <p:cNvPicPr>
            <a:picLocks noChangeAspect="1"/>
          </p:cNvPicPr>
          <p:nvPr/>
        </p:nvPicPr>
        <p:blipFill>
          <a:blip r:embed="rId3"/>
          <a:stretch>
            <a:fillRect/>
          </a:stretch>
        </p:blipFill>
        <p:spPr>
          <a:xfrm>
            <a:off x="840059" y="810157"/>
            <a:ext cx="4992029" cy="1548492"/>
          </a:xfrm>
          <a:prstGeom prst="rect">
            <a:avLst/>
          </a:prstGeom>
        </p:spPr>
      </p:pic>
      <p:sp>
        <p:nvSpPr>
          <p:cNvPr id="4" name="Content Placeholder 3">
            <a:extLst>
              <a:ext uri="{FF2B5EF4-FFF2-40B4-BE49-F238E27FC236}">
                <a16:creationId xmlns:a16="http://schemas.microsoft.com/office/drawing/2014/main" id="{F38A9E43-3C12-90E4-E70D-D89CE4DB9F45}"/>
              </a:ext>
            </a:extLst>
          </p:cNvPr>
          <p:cNvSpPr>
            <a:spLocks noGrp="1"/>
          </p:cNvSpPr>
          <p:nvPr>
            <p:ph sz="half" idx="2"/>
          </p:nvPr>
        </p:nvSpPr>
        <p:spPr>
          <a:xfrm>
            <a:off x="839788" y="2505075"/>
            <a:ext cx="5157787" cy="4192588"/>
          </a:xfrm>
        </p:spPr>
        <p:txBody>
          <a:bodyPr vert="horz" lIns="91440" tIns="45720" rIns="91440" bIns="45720" rtlCol="0" anchor="t">
            <a:normAutofit lnSpcReduction="10000"/>
          </a:bodyPr>
          <a:lstStyle/>
          <a:p>
            <a:r>
              <a:rPr lang="en-US" sz="1600" dirty="0">
                <a:cs typeface="Calibri"/>
              </a:rPr>
              <a:t>Designed for state programs to strengthen their infrastructure and develop stronger HCBS for beneficiaries </a:t>
            </a:r>
          </a:p>
          <a:p>
            <a:r>
              <a:rPr lang="en-US" sz="1600" dirty="0">
                <a:cs typeface="Calibri"/>
              </a:rPr>
              <a:t>Toolkit contains four modules</a:t>
            </a:r>
          </a:p>
          <a:p>
            <a:pPr lvl="1"/>
            <a:r>
              <a:rPr lang="en-US" sz="1200" dirty="0">
                <a:cs typeface="Calibri"/>
              </a:rPr>
              <a:t>State strategies to help increase the share of long-term services and supports (LTSS) provided in community-based settings (history/context of LTSS reform and rebalancing)</a:t>
            </a:r>
          </a:p>
          <a:p>
            <a:pPr lvl="1"/>
            <a:r>
              <a:rPr lang="en-US" sz="1200" dirty="0">
                <a:cs typeface="Calibri"/>
              </a:rPr>
              <a:t>Tools designed to assist states with policy and programmatic strategies (describes key elements of HCBS systems that are economically sustainable and equitable for all individuals with LTSS needs)</a:t>
            </a:r>
          </a:p>
          <a:p>
            <a:pPr lvl="1"/>
            <a:r>
              <a:rPr lang="en-US" sz="1200" dirty="0">
                <a:cs typeface="Calibri"/>
              </a:rPr>
              <a:t>Cases studies of innovative programs and creative ways states are leveraging available federal authorities to transform LTSS systems (describes the various Medicaid authorities that states can choose from to cover their HCBS programs)</a:t>
            </a:r>
          </a:p>
          <a:p>
            <a:pPr lvl="1"/>
            <a:r>
              <a:rPr lang="en-US" sz="1200" dirty="0">
                <a:cs typeface="Calibri"/>
              </a:rPr>
              <a:t>Links to resources (provides examples of state models of care and strategies to reform LTSS systems and expand HCBS)</a:t>
            </a:r>
            <a:endParaRPr lang="en-US" sz="1600" dirty="0">
              <a:ea typeface="+mn-lt"/>
              <a:cs typeface="+mn-lt"/>
            </a:endParaRPr>
          </a:p>
          <a:p>
            <a:pPr indent="-285750"/>
            <a:r>
              <a:rPr lang="en-US" sz="1600" dirty="0">
                <a:ea typeface="+mn-lt"/>
                <a:cs typeface="+mn-lt"/>
              </a:rPr>
              <a:t>Go to https://www.medicaid.gov/medicaid/home-community-based-services/guidance/home-community-based-services-final-regulation/index.html</a:t>
            </a:r>
            <a:endParaRPr lang="en-US" sz="1600" dirty="0">
              <a:cs typeface="Calibri"/>
            </a:endParaRPr>
          </a:p>
          <a:p>
            <a:pPr indent="-285750"/>
            <a:endParaRPr lang="en-US" sz="1400" dirty="0">
              <a:cs typeface="Calibri"/>
            </a:endParaRPr>
          </a:p>
        </p:txBody>
      </p:sp>
      <p:pic>
        <p:nvPicPr>
          <p:cNvPr id="8" name="Picture 8" descr="ASAN Autistic Self Advocacy Network logo. Text below the logo says: This Rule Rules! The HCBS Settings Rule and You.">
            <a:extLst>
              <a:ext uri="{FF2B5EF4-FFF2-40B4-BE49-F238E27FC236}">
                <a16:creationId xmlns:a16="http://schemas.microsoft.com/office/drawing/2014/main" id="{1A64A36B-4B8F-8A8C-4D07-900BCFDC3424}"/>
              </a:ext>
            </a:extLst>
          </p:cNvPr>
          <p:cNvPicPr>
            <a:picLocks noChangeAspect="1"/>
          </p:cNvPicPr>
          <p:nvPr/>
        </p:nvPicPr>
        <p:blipFill>
          <a:blip r:embed="rId4"/>
          <a:stretch>
            <a:fillRect/>
          </a:stretch>
        </p:blipFill>
        <p:spPr>
          <a:xfrm>
            <a:off x="7177669" y="988887"/>
            <a:ext cx="3263590" cy="1367593"/>
          </a:xfrm>
          <a:prstGeom prst="rect">
            <a:avLst/>
          </a:prstGeom>
        </p:spPr>
      </p:pic>
      <p:sp>
        <p:nvSpPr>
          <p:cNvPr id="6" name="Content Placeholder 5">
            <a:extLst>
              <a:ext uri="{FF2B5EF4-FFF2-40B4-BE49-F238E27FC236}">
                <a16:creationId xmlns:a16="http://schemas.microsoft.com/office/drawing/2014/main" id="{D86B3723-F817-5A59-F60F-5628122FBAF2}"/>
              </a:ext>
            </a:extLst>
          </p:cNvPr>
          <p:cNvSpPr>
            <a:spLocks noGrp="1"/>
          </p:cNvSpPr>
          <p:nvPr>
            <p:ph sz="quarter" idx="4"/>
          </p:nvPr>
        </p:nvSpPr>
        <p:spPr>
          <a:xfrm>
            <a:off x="6172200" y="2505075"/>
            <a:ext cx="5183188" cy="4224338"/>
          </a:xfrm>
        </p:spPr>
        <p:txBody>
          <a:bodyPr vert="horz" lIns="91440" tIns="45720" rIns="91440" bIns="45720" rtlCol="0" anchor="t">
            <a:normAutofit lnSpcReduction="10000"/>
          </a:bodyPr>
          <a:lstStyle/>
          <a:p>
            <a:r>
              <a:rPr lang="en-US" sz="1600" dirty="0">
                <a:cs typeface="Calibri"/>
              </a:rPr>
              <a:t>Published a toolkit for advocates, families, and administrators on how to ensure that people with disabilities receive Medicaid-funded HCBS in integrated settings that offer full access to the community</a:t>
            </a:r>
          </a:p>
          <a:p>
            <a:r>
              <a:rPr lang="en-US" sz="1600" dirty="0">
                <a:cs typeface="Calibri"/>
              </a:rPr>
              <a:t>Includes four different resources</a:t>
            </a:r>
          </a:p>
          <a:p>
            <a:pPr lvl="1"/>
            <a:r>
              <a:rPr lang="en-US" sz="1200" dirty="0">
                <a:cs typeface="Calibri"/>
              </a:rPr>
              <a:t>A resource for advocates and their families that explains what the new HCBS rule means and how to make their voices heard as their states make their transition plans. It also includes scripts for writing to their state's Medicaid agencies on how they think their state's HCBS program needs to change</a:t>
            </a:r>
          </a:p>
          <a:p>
            <a:pPr lvl="1"/>
            <a:r>
              <a:rPr lang="en-US" sz="1200" dirty="0">
                <a:cs typeface="Calibri"/>
              </a:rPr>
              <a:t>A resource for state administrators and professionals on how to come into compliance with the new rule. It includes detailed guidance on the implications of the new rule, suggestions for elements to be included in the transition plan, and examples of useful tools and questionnaires for accessing provider compliance. </a:t>
            </a:r>
          </a:p>
          <a:p>
            <a:pPr lvl="1"/>
            <a:r>
              <a:rPr lang="en-US" sz="1200" dirty="0">
                <a:cs typeface="Calibri"/>
              </a:rPr>
              <a:t>A research brief explaining how scattered-site supported housing can help states meet the integration and choice standards in the new rule. </a:t>
            </a:r>
          </a:p>
          <a:p>
            <a:pPr lvl="1"/>
            <a:r>
              <a:rPr lang="en-US" sz="1200" dirty="0">
                <a:cs typeface="Calibri"/>
              </a:rPr>
              <a:t>A fact sheet on integrated housing for people with disabilities. </a:t>
            </a:r>
          </a:p>
          <a:p>
            <a:pPr indent="-285750"/>
            <a:r>
              <a:rPr lang="en-US" sz="1400" dirty="0">
                <a:cs typeface="Calibri"/>
              </a:rPr>
              <a:t>Go to https://autisticadvocacy.org/policy/toolkits/hcbsrule/</a:t>
            </a:r>
          </a:p>
        </p:txBody>
      </p:sp>
    </p:spTree>
    <p:extLst>
      <p:ext uri="{BB962C8B-B14F-4D97-AF65-F5344CB8AC3E}">
        <p14:creationId xmlns:p14="http://schemas.microsoft.com/office/powerpoint/2010/main" val="42555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EBFD84-D1DE-B541-F1DF-8E83C8201403}"/>
              </a:ext>
            </a:extLst>
          </p:cNvPr>
          <p:cNvSpPr>
            <a:spLocks noGrp="1"/>
          </p:cNvSpPr>
          <p:nvPr>
            <p:ph type="title" idx="4294967295"/>
          </p:nvPr>
        </p:nvSpPr>
        <p:spPr>
          <a:xfrm>
            <a:off x="990690" y="-1564486"/>
            <a:ext cx="10515600" cy="1325563"/>
          </a:xfrm>
        </p:spPr>
        <p:txBody>
          <a:bodyPr/>
          <a:lstStyle/>
          <a:p>
            <a:r>
              <a:rPr lang="en-US" dirty="0"/>
              <a:t>Additional Resources ICDD and CQL</a:t>
            </a:r>
          </a:p>
        </p:txBody>
      </p:sp>
      <p:sp>
        <p:nvSpPr>
          <p:cNvPr id="40" name="Rectangle 1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0DE20E3-84B7-A617-B3A5-2ED8DC165D29}"/>
              </a:ext>
            </a:extLst>
          </p:cNvPr>
          <p:cNvSpPr txBox="1"/>
          <p:nvPr/>
        </p:nvSpPr>
        <p:spPr>
          <a:xfrm>
            <a:off x="322626" y="238929"/>
            <a:ext cx="5457258" cy="593803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10000"/>
          </a:bodyPr>
          <a:lstStyle/>
          <a:p>
            <a:pPr>
              <a:lnSpc>
                <a:spcPct val="90000"/>
              </a:lnSpc>
              <a:spcAft>
                <a:spcPts val="600"/>
              </a:spcAft>
            </a:pPr>
            <a:r>
              <a:rPr lang="en-US" sz="2400" b="1" dirty="0">
                <a:cs typeface="Calibri"/>
              </a:rPr>
              <a:t>Additional Resources </a:t>
            </a:r>
            <a:r>
              <a:rPr lang="en-US" sz="2400" b="1" dirty="0">
                <a:ea typeface="+mn-lt"/>
                <a:cs typeface="+mn-lt"/>
              </a:rPr>
              <a:t>ICDD and CQL </a:t>
            </a:r>
            <a:endParaRPr lang="en-US" sz="2400" b="1">
              <a:ea typeface="+mn-lt"/>
              <a:cs typeface="+mn-lt"/>
            </a:endParaRPr>
          </a:p>
          <a:p>
            <a:pPr>
              <a:lnSpc>
                <a:spcPct val="90000"/>
              </a:lnSpc>
              <a:spcAft>
                <a:spcPts val="600"/>
              </a:spcAft>
            </a:pPr>
            <a:br>
              <a:rPr lang="en-US" sz="1300" b="1" u="sng" dirty="0"/>
            </a:br>
            <a:r>
              <a:rPr lang="en-US" sz="1600" b="1" u="sng" dirty="0"/>
              <a:t>VIDEOS</a:t>
            </a:r>
            <a:endParaRPr lang="en-US" sz="1600" dirty="0">
              <a:cs typeface="Calibri"/>
            </a:endParaRPr>
          </a:p>
          <a:p>
            <a:pPr indent="-228600">
              <a:lnSpc>
                <a:spcPct val="90000"/>
              </a:lnSpc>
              <a:spcAft>
                <a:spcPts val="600"/>
              </a:spcAft>
              <a:buFont typeface="Arial" panose="020B0604020202020204" pitchFamily="34" charset="0"/>
              <a:buChar char="•"/>
            </a:pPr>
            <a:r>
              <a:rPr lang="en-US" sz="1600" dirty="0">
                <a:hlinkClick r:id="rId3"/>
              </a:rPr>
              <a:t>HCBS Video: Overview</a:t>
            </a:r>
            <a:r>
              <a:rPr lang="en-US" sz="1600" dirty="0"/>
              <a:t> (7:26 minutes) at https://www.youtube.com/watch?v=xnbtb5Jpz7c</a:t>
            </a:r>
            <a:endParaRPr lang="en-US" sz="1600">
              <a:cs typeface="Calibri"/>
            </a:endParaRPr>
          </a:p>
          <a:p>
            <a:pPr indent="-228600">
              <a:lnSpc>
                <a:spcPct val="90000"/>
              </a:lnSpc>
              <a:spcAft>
                <a:spcPts val="600"/>
              </a:spcAft>
              <a:buFont typeface="Arial" panose="020B0604020202020204" pitchFamily="34" charset="0"/>
              <a:buChar char="•"/>
            </a:pPr>
            <a:r>
              <a:rPr lang="en-US" sz="1600" dirty="0">
                <a:hlinkClick r:id="rId4"/>
              </a:rPr>
              <a:t>HCBS Video: What does the Rule Guarantee?</a:t>
            </a:r>
            <a:r>
              <a:rPr lang="en-US" sz="1600" dirty="0"/>
              <a:t> (5:17) at https://www.youtube.com/watch?v=8sJl-LF5ufg</a:t>
            </a:r>
            <a:endParaRPr lang="en-US" sz="1600">
              <a:cs typeface="Calibri"/>
            </a:endParaRPr>
          </a:p>
          <a:p>
            <a:pPr indent="-228600">
              <a:lnSpc>
                <a:spcPct val="90000"/>
              </a:lnSpc>
              <a:spcAft>
                <a:spcPts val="600"/>
              </a:spcAft>
              <a:buFont typeface="Arial" panose="020B0604020202020204" pitchFamily="34" charset="0"/>
              <a:buChar char="•"/>
            </a:pPr>
            <a:r>
              <a:rPr lang="en-US" sz="1600" dirty="0">
                <a:hlinkClick r:id="rId5"/>
              </a:rPr>
              <a:t>HCBS Video: Provider Requirements for Residential Settings</a:t>
            </a:r>
            <a:r>
              <a:rPr lang="en-US" sz="1600" dirty="0"/>
              <a:t> (6:32) at https://www.youtube.com/watch?v=sjy334aMXXk&amp;feature=youtu.be</a:t>
            </a:r>
            <a:endParaRPr lang="en-US" sz="1600">
              <a:cs typeface="Calibri"/>
            </a:endParaRPr>
          </a:p>
          <a:p>
            <a:pPr indent="-228600">
              <a:lnSpc>
                <a:spcPct val="90000"/>
              </a:lnSpc>
              <a:spcAft>
                <a:spcPts val="600"/>
              </a:spcAft>
              <a:buFont typeface="Arial" panose="020B0604020202020204" pitchFamily="34" charset="0"/>
              <a:buChar char="•"/>
            </a:pPr>
            <a:r>
              <a:rPr lang="en-US" sz="1600" dirty="0">
                <a:hlinkClick r:id="rId6"/>
              </a:rPr>
              <a:t>HCBS Video: Rights Restrictions &amp; Modifications</a:t>
            </a:r>
            <a:r>
              <a:rPr lang="en-US" sz="1600" dirty="0"/>
              <a:t> (3:44) https://www.youtube.com/watch?v=Vg5DA_ouOwY</a:t>
            </a:r>
            <a:endParaRPr lang="en-US" sz="1600">
              <a:cs typeface="Calibri"/>
            </a:endParaRPr>
          </a:p>
          <a:p>
            <a:pPr indent="-228600">
              <a:lnSpc>
                <a:spcPct val="90000"/>
              </a:lnSpc>
              <a:spcAft>
                <a:spcPts val="600"/>
              </a:spcAft>
              <a:buFont typeface="Arial" panose="020B0604020202020204" pitchFamily="34" charset="0"/>
              <a:buChar char="•"/>
            </a:pPr>
            <a:r>
              <a:rPr lang="en-US" sz="1600" dirty="0">
                <a:hlinkClick r:id="rId7"/>
              </a:rPr>
              <a:t>HCBS Video: Your Services Should Be All About You</a:t>
            </a:r>
            <a:r>
              <a:rPr lang="en-US" sz="1600" dirty="0"/>
              <a:t> – for people receiving HCBS that discusses rights and choice. https://www.youtube.com/watch?v=-xqttlDcAkM</a:t>
            </a:r>
            <a:endParaRPr lang="en-US" sz="1600">
              <a:cs typeface="Calibri"/>
            </a:endParaRPr>
          </a:p>
          <a:p>
            <a:pPr indent="-228600">
              <a:lnSpc>
                <a:spcPct val="90000"/>
              </a:lnSpc>
              <a:spcAft>
                <a:spcPts val="600"/>
              </a:spcAft>
              <a:buFont typeface="Arial" panose="020B0604020202020204" pitchFamily="34" charset="0"/>
              <a:buChar char="•"/>
            </a:pPr>
            <a:endParaRPr lang="en-US" sz="1600" dirty="0">
              <a:cs typeface="Calibri"/>
            </a:endParaRPr>
          </a:p>
          <a:p>
            <a:pPr>
              <a:lnSpc>
                <a:spcPct val="90000"/>
              </a:lnSpc>
              <a:spcAft>
                <a:spcPts val="600"/>
              </a:spcAft>
            </a:pPr>
            <a:r>
              <a:rPr lang="en-US" sz="1600" b="1" u="sng" dirty="0"/>
              <a:t>INTERACTIVE GUIDES</a:t>
            </a:r>
            <a:endParaRPr lang="en-US" sz="1600" b="1" u="sng">
              <a:cs typeface="Calibri" panose="020F0502020204030204"/>
            </a:endParaRPr>
          </a:p>
          <a:p>
            <a:pPr indent="-228600">
              <a:lnSpc>
                <a:spcPct val="90000"/>
              </a:lnSpc>
              <a:spcAft>
                <a:spcPts val="600"/>
              </a:spcAft>
              <a:buFont typeface="Arial" panose="020B0604020202020204" pitchFamily="34" charset="0"/>
              <a:buChar char="•"/>
            </a:pPr>
            <a:r>
              <a:rPr lang="en-US" sz="1600" dirty="0">
                <a:hlinkClick r:id="rId8"/>
              </a:rPr>
              <a:t>HCBS Guide: Your Right To A Community Life</a:t>
            </a:r>
            <a:r>
              <a:rPr lang="en-US" sz="1600" dirty="0"/>
              <a:t> </a:t>
            </a:r>
            <a:r>
              <a:rPr lang="en-US" sz="1600" dirty="0">
                <a:ea typeface="+mn-lt"/>
                <a:cs typeface="+mn-lt"/>
              </a:rPr>
              <a:t>(for people receiving HCBS)</a:t>
            </a:r>
            <a:r>
              <a:rPr lang="en-US" sz="1600" dirty="0"/>
              <a:t> https://www.c-q-l.org/resources/guides/hcbs-guide-your-right-to-a-community-life/</a:t>
            </a:r>
            <a:endParaRPr lang="en-US" sz="1600" dirty="0">
              <a:cs typeface="Calibri"/>
            </a:endParaRPr>
          </a:p>
          <a:p>
            <a:pPr indent="-228600">
              <a:lnSpc>
                <a:spcPct val="90000"/>
              </a:lnSpc>
              <a:spcAft>
                <a:spcPts val="600"/>
              </a:spcAft>
              <a:buFont typeface="Arial" panose="020B0604020202020204" pitchFamily="34" charset="0"/>
              <a:buChar char="•"/>
            </a:pPr>
            <a:r>
              <a:rPr lang="en-US" sz="1600" dirty="0">
                <a:hlinkClick r:id="rId9"/>
              </a:rPr>
              <a:t>HCBS Guide: Supporting The Right To A Community Life</a:t>
            </a:r>
            <a:r>
              <a:rPr lang="en-US" sz="1600" dirty="0"/>
              <a:t> </a:t>
            </a:r>
            <a:r>
              <a:rPr lang="en-US" sz="1600" dirty="0">
                <a:ea typeface="+mn-lt"/>
                <a:cs typeface="+mn-lt"/>
              </a:rPr>
              <a:t>(for staff who support people receiving HCBS – focuses on community)</a:t>
            </a:r>
            <a:r>
              <a:rPr lang="en-US" sz="1600" dirty="0"/>
              <a:t> https://www.c-q-l.org/resources/guides/hcbs-guide-supporting-the-right-to-a-community-life/</a:t>
            </a:r>
            <a:endParaRPr lang="en-US" sz="1600" dirty="0">
              <a:cs typeface="Calibri"/>
            </a:endParaRPr>
          </a:p>
        </p:txBody>
      </p:sp>
      <p:pic>
        <p:nvPicPr>
          <p:cNvPr id="5" name="Picture 5" descr="Illinois Human Services logo">
            <a:extLst>
              <a:ext uri="{FF2B5EF4-FFF2-40B4-BE49-F238E27FC236}">
                <a16:creationId xmlns:a16="http://schemas.microsoft.com/office/drawing/2014/main" id="{81292E57-8B96-3601-9B00-580EAA6616E0}"/>
              </a:ext>
            </a:extLst>
          </p:cNvPr>
          <p:cNvPicPr>
            <a:picLocks noChangeAspect="1"/>
          </p:cNvPicPr>
          <p:nvPr/>
        </p:nvPicPr>
        <p:blipFill rotWithShape="1">
          <a:blip r:embed="rId10"/>
          <a:srcRect t="32505" r="-2" b="27912"/>
          <a:stretch/>
        </p:blipFill>
        <p:spPr>
          <a:xfrm>
            <a:off x="6412116" y="10"/>
            <a:ext cx="5779884" cy="2287806"/>
          </a:xfrm>
          <a:prstGeom prst="rect">
            <a:avLst/>
          </a:prstGeom>
        </p:spPr>
      </p:pic>
      <p:pic>
        <p:nvPicPr>
          <p:cNvPr id="3" name="Picture 3" descr="CDD Illinois Council on Developmental Disabilities logo">
            <a:extLst>
              <a:ext uri="{FF2B5EF4-FFF2-40B4-BE49-F238E27FC236}">
                <a16:creationId xmlns:a16="http://schemas.microsoft.com/office/drawing/2014/main" id="{EA91A6FF-2C72-437B-EAB1-FA523EC47EF4}"/>
              </a:ext>
            </a:extLst>
          </p:cNvPr>
          <p:cNvPicPr>
            <a:picLocks noChangeAspect="1"/>
          </p:cNvPicPr>
          <p:nvPr/>
        </p:nvPicPr>
        <p:blipFill rotWithShape="1">
          <a:blip r:embed="rId11"/>
          <a:srcRect t="6305" r="-3" b="13788"/>
          <a:stretch/>
        </p:blipFill>
        <p:spPr>
          <a:xfrm>
            <a:off x="6412116" y="2288006"/>
            <a:ext cx="5779884" cy="2287816"/>
          </a:xfrm>
          <a:prstGeom prst="rect">
            <a:avLst/>
          </a:prstGeom>
        </p:spPr>
      </p:pic>
      <p:pic>
        <p:nvPicPr>
          <p:cNvPr id="4" name="Picture 4" descr="CQL logo">
            <a:extLst>
              <a:ext uri="{FF2B5EF4-FFF2-40B4-BE49-F238E27FC236}">
                <a16:creationId xmlns:a16="http://schemas.microsoft.com/office/drawing/2014/main" id="{E36BD6DB-7351-918F-5DD2-136970A7CC2D}"/>
              </a:ext>
            </a:extLst>
          </p:cNvPr>
          <p:cNvPicPr>
            <a:picLocks noChangeAspect="1"/>
          </p:cNvPicPr>
          <p:nvPr/>
        </p:nvPicPr>
        <p:blipFill rotWithShape="1">
          <a:blip r:embed="rId12"/>
          <a:srcRect t="43685"/>
          <a:stretch/>
        </p:blipFill>
        <p:spPr>
          <a:xfrm>
            <a:off x="6412116" y="4570184"/>
            <a:ext cx="5779884" cy="2287816"/>
          </a:xfrm>
          <a:prstGeom prst="rect">
            <a:avLst/>
          </a:prstGeom>
        </p:spPr>
      </p:pic>
      <p:grpSp>
        <p:nvGrpSpPr>
          <p:cNvPr id="41" name="Group 20">
            <a:extLst>
              <a:ext uri="{FF2B5EF4-FFF2-40B4-BE49-F238E27FC236}">
                <a16:creationId xmlns:a16="http://schemas.microsoft.com/office/drawing/2014/main" id="{4E1CCBAB-B73B-43B3-B640-671A62937F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2" name="Rectangle 21">
              <a:extLst>
                <a:ext uri="{FF2B5EF4-FFF2-40B4-BE49-F238E27FC236}">
                  <a16:creationId xmlns:a16="http://schemas.microsoft.com/office/drawing/2014/main" id="{3B1CF92E-2B5D-487A-A899-BB64982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22">
              <a:extLst>
                <a:ext uri="{FF2B5EF4-FFF2-40B4-BE49-F238E27FC236}">
                  <a16:creationId xmlns:a16="http://schemas.microsoft.com/office/drawing/2014/main" id="{E7354EA5-24E3-4F7E-933A-53A274ADA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251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F700-9816-6C2C-E901-E11E4B04D3F3}"/>
              </a:ext>
            </a:extLst>
          </p:cNvPr>
          <p:cNvSpPr>
            <a:spLocks noGrp="1"/>
          </p:cNvSpPr>
          <p:nvPr>
            <p:ph type="title"/>
          </p:nvPr>
        </p:nvSpPr>
        <p:spPr>
          <a:xfrm>
            <a:off x="838200" y="-1511801"/>
            <a:ext cx="10515600" cy="1325563"/>
          </a:xfrm>
        </p:spPr>
        <p:txBody>
          <a:bodyPr/>
          <a:lstStyle/>
          <a:p>
            <a:r>
              <a:rPr lang="en-US" dirty="0"/>
              <a:t>For More Information</a:t>
            </a:r>
          </a:p>
        </p:txBody>
      </p:sp>
      <p:sp>
        <p:nvSpPr>
          <p:cNvPr id="3" name="Content Placeholder 2">
            <a:extLst>
              <a:ext uri="{FF2B5EF4-FFF2-40B4-BE49-F238E27FC236}">
                <a16:creationId xmlns:a16="http://schemas.microsoft.com/office/drawing/2014/main" id="{613D388C-9105-4FAD-832F-F56370A28AEE}"/>
              </a:ext>
            </a:extLst>
          </p:cNvPr>
          <p:cNvSpPr>
            <a:spLocks noGrp="1"/>
          </p:cNvSpPr>
          <p:nvPr>
            <p:ph idx="1"/>
          </p:nvPr>
        </p:nvSpPr>
        <p:spPr>
          <a:xfrm>
            <a:off x="838200" y="2448234"/>
            <a:ext cx="10515600" cy="587802"/>
          </a:xfrm>
        </p:spPr>
        <p:txBody>
          <a:bodyPr vert="horz" lIns="91440" tIns="45720" rIns="91440" bIns="45720" rtlCol="0" anchor="t">
            <a:normAutofit/>
          </a:bodyPr>
          <a:lstStyle/>
          <a:p>
            <a:pPr algn="ctr">
              <a:buNone/>
            </a:pPr>
            <a:r>
              <a:rPr lang="en-US" dirty="0">
                <a:cs typeface="Calibri"/>
              </a:rPr>
              <a:t>For more information contact Erin Prangley at </a:t>
            </a:r>
            <a:r>
              <a:rPr lang="en-US" dirty="0">
                <a:cs typeface="Calibri"/>
                <a:hlinkClick r:id="rId3"/>
              </a:rPr>
              <a:t>eprangley@nacdd.org</a:t>
            </a:r>
            <a:r>
              <a:rPr lang="en-US" dirty="0">
                <a:cs typeface="Calibri"/>
              </a:rPr>
              <a:t>.</a:t>
            </a:r>
            <a:endParaRPr lang="en-US" dirty="0"/>
          </a:p>
        </p:txBody>
      </p:sp>
      <p:pic>
        <p:nvPicPr>
          <p:cNvPr id="8" name="Picture 8" descr="NACDD National Association of Councils on Developmental Disabilities logo.">
            <a:extLst>
              <a:ext uri="{FF2B5EF4-FFF2-40B4-BE49-F238E27FC236}">
                <a16:creationId xmlns:a16="http://schemas.microsoft.com/office/drawing/2014/main" id="{272F9A73-4B76-4776-B1CA-653054E6B605}"/>
              </a:ext>
            </a:extLst>
          </p:cNvPr>
          <p:cNvPicPr>
            <a:picLocks noChangeAspect="1"/>
          </p:cNvPicPr>
          <p:nvPr/>
        </p:nvPicPr>
        <p:blipFill>
          <a:blip r:embed="rId4"/>
          <a:stretch>
            <a:fillRect/>
          </a:stretch>
        </p:blipFill>
        <p:spPr>
          <a:xfrm>
            <a:off x="3246863" y="4893266"/>
            <a:ext cx="5642517" cy="1689931"/>
          </a:xfrm>
          <a:prstGeom prst="rect">
            <a:avLst/>
          </a:prstGeom>
        </p:spPr>
      </p:pic>
    </p:spTree>
    <p:extLst>
      <p:ext uri="{BB962C8B-B14F-4D97-AF65-F5344CB8AC3E}">
        <p14:creationId xmlns:p14="http://schemas.microsoft.com/office/powerpoint/2010/main" val="266524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95D2-8789-8F3A-5EB7-91ADB25CD607}"/>
              </a:ext>
            </a:extLst>
          </p:cNvPr>
          <p:cNvSpPr>
            <a:spLocks noGrp="1"/>
          </p:cNvSpPr>
          <p:nvPr>
            <p:ph type="title"/>
          </p:nvPr>
        </p:nvSpPr>
        <p:spPr>
          <a:xfrm>
            <a:off x="1144144" y="-1571998"/>
            <a:ext cx="10515600" cy="1325563"/>
          </a:xfrm>
        </p:spPr>
        <p:txBody>
          <a:bodyPr/>
          <a:lstStyle/>
          <a:p>
            <a:r>
              <a:rPr lang="en-US" dirty="0"/>
              <a:t>Welcome</a:t>
            </a:r>
          </a:p>
        </p:txBody>
      </p:sp>
      <p:sp useBgFill="1">
        <p:nvSpPr>
          <p:cNvPr id="10" name="Rectangle 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descr="Headshot of Donna Meltzer,  a white woman with shoulder length brownish-red hair.">
            <a:extLst>
              <a:ext uri="{FF2B5EF4-FFF2-40B4-BE49-F238E27FC236}">
                <a16:creationId xmlns:a16="http://schemas.microsoft.com/office/drawing/2014/main" id="{FD45B18B-17CD-E3FA-289D-9F1F4F30B70E}"/>
              </a:ext>
            </a:extLst>
          </p:cNvPr>
          <p:cNvPicPr>
            <a:picLocks noChangeAspect="1"/>
          </p:cNvPicPr>
          <p:nvPr/>
        </p:nvPicPr>
        <p:blipFill rotWithShape="1">
          <a:blip r:embed="rId3"/>
          <a:srcRect r="-2" b="19849"/>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6" name="TextBox 5">
            <a:extLst>
              <a:ext uri="{FF2B5EF4-FFF2-40B4-BE49-F238E27FC236}">
                <a16:creationId xmlns:a16="http://schemas.microsoft.com/office/drawing/2014/main" id="{0CDE0DDB-EE4A-92B9-CF00-59F99D6AC788}"/>
              </a:ext>
            </a:extLst>
          </p:cNvPr>
          <p:cNvSpPr txBox="1"/>
          <p:nvPr/>
        </p:nvSpPr>
        <p:spPr>
          <a:xfrm>
            <a:off x="7933860" y="2451177"/>
            <a:ext cx="27432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800" dirty="0">
                <a:cs typeface="Calibri"/>
              </a:rPr>
              <a:t>Welcome</a:t>
            </a:r>
          </a:p>
        </p:txBody>
      </p:sp>
      <p:sp>
        <p:nvSpPr>
          <p:cNvPr id="5" name="TextBox 4">
            <a:extLst>
              <a:ext uri="{FF2B5EF4-FFF2-40B4-BE49-F238E27FC236}">
                <a16:creationId xmlns:a16="http://schemas.microsoft.com/office/drawing/2014/main" id="{DC474423-A072-4180-B258-90A66A542A3E}"/>
              </a:ext>
            </a:extLst>
          </p:cNvPr>
          <p:cNvSpPr txBox="1"/>
          <p:nvPr/>
        </p:nvSpPr>
        <p:spPr>
          <a:xfrm>
            <a:off x="6324814" y="1632076"/>
            <a:ext cx="5334930" cy="300414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400" dirty="0">
                <a:latin typeface="+mj-lt"/>
                <a:ea typeface="+mj-ea"/>
                <a:cs typeface="+mj-cs"/>
              </a:rPr>
              <a:t>Donna Meltzer, CEO</a:t>
            </a:r>
            <a:endParaRPr lang="en-US" sz="2400" dirty="0">
              <a:latin typeface="+mj-lt"/>
              <a:ea typeface="+mj-ea"/>
              <a:cs typeface="Calibri Light"/>
            </a:endParaRPr>
          </a:p>
          <a:p>
            <a:pPr algn="ctr">
              <a:lnSpc>
                <a:spcPct val="90000"/>
              </a:lnSpc>
              <a:spcBef>
                <a:spcPct val="0"/>
              </a:spcBef>
              <a:spcAft>
                <a:spcPts val="600"/>
              </a:spcAft>
            </a:pPr>
            <a:r>
              <a:rPr lang="en-US" sz="2400" dirty="0">
                <a:latin typeface="+mj-lt"/>
                <a:ea typeface="+mj-ea"/>
                <a:cs typeface="+mj-cs"/>
              </a:rPr>
              <a:t>National Association of Councils on Developmental Disabilities </a:t>
            </a:r>
            <a:endParaRPr lang="en-US" sz="2400" dirty="0">
              <a:latin typeface="+mj-lt"/>
              <a:ea typeface="+mj-ea"/>
              <a:cs typeface="Calibri Light"/>
            </a:endParaRPr>
          </a:p>
        </p:txBody>
      </p:sp>
    </p:spTree>
    <p:extLst>
      <p:ext uri="{BB962C8B-B14F-4D97-AF65-F5344CB8AC3E}">
        <p14:creationId xmlns:p14="http://schemas.microsoft.com/office/powerpoint/2010/main" val="3573584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C3D6-DE53-6D14-C48D-6CEABB667F50}"/>
              </a:ext>
            </a:extLst>
          </p:cNvPr>
          <p:cNvSpPr>
            <a:spLocks noGrp="1"/>
          </p:cNvSpPr>
          <p:nvPr>
            <p:ph type="title" idx="4294967295"/>
          </p:nvPr>
        </p:nvSpPr>
        <p:spPr>
          <a:xfrm>
            <a:off x="1006248" y="-1522995"/>
            <a:ext cx="10515600" cy="1325563"/>
          </a:xfrm>
        </p:spPr>
        <p:txBody>
          <a:bodyPr/>
          <a:lstStyle/>
          <a:p>
            <a:r>
              <a:rPr lang="en-US" dirty="0"/>
              <a:t>National Efforts to Engage Stakeholders</a:t>
            </a:r>
          </a:p>
        </p:txBody>
      </p:sp>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DF67D58F-4469-A4A8-DEA6-FF3467C9DAB8}"/>
              </a:ext>
            </a:extLst>
          </p:cNvPr>
          <p:cNvSpPr txBox="1"/>
          <p:nvPr/>
        </p:nvSpPr>
        <p:spPr>
          <a:xfrm>
            <a:off x="421888" y="1629936"/>
            <a:ext cx="6952784"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t>National Efforts to Engage Stakeholders</a:t>
            </a:r>
          </a:p>
        </p:txBody>
      </p:sp>
      <p:sp>
        <p:nvSpPr>
          <p:cNvPr id="5" name="TextBox 4">
            <a:extLst>
              <a:ext uri="{FF2B5EF4-FFF2-40B4-BE49-F238E27FC236}">
                <a16:creationId xmlns:a16="http://schemas.microsoft.com/office/drawing/2014/main" id="{C3F56DE0-B11A-B3DF-3424-E702DA74A23A}"/>
              </a:ext>
            </a:extLst>
          </p:cNvPr>
          <p:cNvSpPr txBox="1"/>
          <p:nvPr/>
        </p:nvSpPr>
        <p:spPr>
          <a:xfrm>
            <a:off x="420029" y="3470430"/>
            <a:ext cx="6564238" cy="225119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400" dirty="0"/>
              <a:t>Kate Brady, PhD, ABD</a:t>
            </a:r>
            <a:br>
              <a:rPr lang="en-US" sz="2400" dirty="0"/>
            </a:br>
            <a:r>
              <a:rPr lang="en-US" sz="2400" dirty="0"/>
              <a:t>Project Manager for NCAPPS &amp; HCBS Setting Rule </a:t>
            </a:r>
            <a:r>
              <a:rPr lang="en-US" sz="2400"/>
              <a:t>Engagement at Human Services Research Institute (HSRI)</a:t>
            </a:r>
            <a:endParaRPr lang="en-US" sz="2400">
              <a:cs typeface="Calibri"/>
            </a:endParaRPr>
          </a:p>
        </p:txBody>
      </p:sp>
      <p:pic>
        <p:nvPicPr>
          <p:cNvPr id="3" name="Picture 4" descr="Headshot of Kate Brady, a white woman with short brown hair.">
            <a:extLst>
              <a:ext uri="{FF2B5EF4-FFF2-40B4-BE49-F238E27FC236}">
                <a16:creationId xmlns:a16="http://schemas.microsoft.com/office/drawing/2014/main" id="{70436871-894E-2B87-FD75-AFA782FFD2DD}"/>
              </a:ext>
            </a:extLst>
          </p:cNvPr>
          <p:cNvPicPr>
            <a:picLocks noChangeAspect="1"/>
          </p:cNvPicPr>
          <p:nvPr/>
        </p:nvPicPr>
        <p:blipFill rotWithShape="1">
          <a:blip r:embed="rId3"/>
          <a:srcRect t="20662" r="2" b="8326"/>
          <a:stretch/>
        </p:blipFill>
        <p:spPr>
          <a:xfrm>
            <a:off x="7887184" y="1801404"/>
            <a:ext cx="3781051" cy="2611214"/>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9641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hidden="1">
            <a:extLst>
              <a:ext uri="{FF2B5EF4-FFF2-40B4-BE49-F238E27FC236}">
                <a16:creationId xmlns:a16="http://schemas.microsoft.com/office/drawing/2014/main" id="{BC54E4B9-CE49-498C-860D-CC1A64B2F7D2}"/>
              </a:ext>
              <a:ext uri="{C183D7F6-B498-43B3-948B-1728B52AA6E4}">
                <adec:decorative xmlns:adec="http://schemas.microsoft.com/office/drawing/2017/decorative" val="1"/>
              </a:ext>
            </a:extLst>
          </p:cNvPr>
          <p:cNvCxnSpPr>
            <a:cxnSpLocks/>
          </p:cNvCxnSpPr>
          <p:nvPr/>
        </p:nvCxnSpPr>
        <p:spPr>
          <a:xfrm flipV="1">
            <a:off x="413484" y="744830"/>
            <a:ext cx="0" cy="21945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435EEBF-FF74-4A1D-9C51-AFA805E1D572}"/>
              </a:ext>
            </a:extLst>
          </p:cNvPr>
          <p:cNvSpPr>
            <a:spLocks noGrp="1"/>
          </p:cNvSpPr>
          <p:nvPr>
            <p:ph type="title"/>
          </p:nvPr>
        </p:nvSpPr>
        <p:spPr>
          <a:xfrm>
            <a:off x="628069" y="744830"/>
            <a:ext cx="6099048" cy="1490472"/>
          </a:xfrm>
        </p:spPr>
        <p:txBody>
          <a:bodyPr>
            <a:normAutofit fontScale="90000"/>
          </a:bodyPr>
          <a:lstStyle/>
          <a:p>
            <a:r>
              <a:rPr lang="en-US" dirty="0"/>
              <a:t>HCBS Settings Rule Stakeholder Engagement Partnership</a:t>
            </a:r>
            <a:br>
              <a:rPr lang="en-US" dirty="0"/>
            </a:br>
            <a:r>
              <a:rPr lang="en-US" sz="3600" b="0" i="1" dirty="0"/>
              <a:t>Funded by ACL and administered by NCAPPS at HSRI.</a:t>
            </a:r>
          </a:p>
        </p:txBody>
      </p:sp>
      <p:sp>
        <p:nvSpPr>
          <p:cNvPr id="7" name="Text Placeholder 6">
            <a:extLst>
              <a:ext uri="{FF2B5EF4-FFF2-40B4-BE49-F238E27FC236}">
                <a16:creationId xmlns:a16="http://schemas.microsoft.com/office/drawing/2014/main" id="{4A10DED1-DB1E-4044-A833-CB398A8FAD86}"/>
              </a:ext>
            </a:extLst>
          </p:cNvPr>
          <p:cNvSpPr>
            <a:spLocks noGrp="1"/>
          </p:cNvSpPr>
          <p:nvPr>
            <p:ph type="body" sz="quarter" idx="10"/>
          </p:nvPr>
        </p:nvSpPr>
        <p:spPr>
          <a:xfrm>
            <a:off x="628069" y="2933265"/>
            <a:ext cx="6099048" cy="758952"/>
          </a:xfrm>
        </p:spPr>
        <p:txBody>
          <a:bodyPr/>
          <a:lstStyle/>
          <a:p>
            <a:r>
              <a:rPr lang="en-US" dirty="0"/>
              <a:t>Kate Brady, PhD ABD </a:t>
            </a:r>
          </a:p>
          <a:p>
            <a:r>
              <a:rPr lang="en-US" dirty="0"/>
              <a:t>Project Manager, NCAPPS at HSRI</a:t>
            </a:r>
          </a:p>
        </p:txBody>
      </p:sp>
    </p:spTree>
    <p:extLst>
      <p:ext uri="{BB962C8B-B14F-4D97-AF65-F5344CB8AC3E}">
        <p14:creationId xmlns:p14="http://schemas.microsoft.com/office/powerpoint/2010/main" val="4161136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mother and daughter smiling for the camera">
            <a:extLst>
              <a:ext uri="{FF2B5EF4-FFF2-40B4-BE49-F238E27FC236}">
                <a16:creationId xmlns:a16="http://schemas.microsoft.com/office/drawing/2014/main" id="{66BA6ACA-F675-4E9A-AD5D-0151119C421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7EFFB07-62B1-438B-8D24-FFC3ACCC1379}"/>
              </a:ext>
            </a:extLst>
          </p:cNvPr>
          <p:cNvSpPr>
            <a:spLocks noGrp="1"/>
          </p:cNvSpPr>
          <p:nvPr>
            <p:ph type="title" idx="4294967295"/>
          </p:nvPr>
        </p:nvSpPr>
        <p:spPr>
          <a:xfrm>
            <a:off x="420043" y="2556647"/>
            <a:ext cx="3821758" cy="1043409"/>
          </a:xfrm>
        </p:spPr>
        <p:txBody>
          <a:bodyPr vert="horz" lIns="91440" tIns="45720" rIns="91440" bIns="45720" rtlCol="0" anchor="ctr">
            <a:normAutofit fontScale="90000"/>
          </a:bodyPr>
          <a:lstStyle/>
          <a:p>
            <a:r>
              <a:rPr lang="en-US" sz="3600" dirty="0"/>
              <a:t>The goal of NCAPPS is to promote systems change that makes person-centered principles not just an aspiration but a reality in the lives of people across the lifespan. </a:t>
            </a:r>
          </a:p>
        </p:txBody>
      </p:sp>
      <p:sp>
        <p:nvSpPr>
          <p:cNvPr id="3" name="Slide Number Placeholder 2">
            <a:extLst>
              <a:ext uri="{FF2B5EF4-FFF2-40B4-BE49-F238E27FC236}">
                <a16:creationId xmlns:a16="http://schemas.microsoft.com/office/drawing/2014/main" id="{DE18C7C9-5E5B-41A5-9700-C9382EF3C64D}"/>
              </a:ext>
            </a:extLst>
          </p:cNvPr>
          <p:cNvSpPr>
            <a:spLocks noGrp="1"/>
          </p:cNvSpPr>
          <p:nvPr>
            <p:ph type="sldNum" sz="quarter" idx="18"/>
          </p:nvPr>
        </p:nvSpPr>
        <p:spPr/>
        <p:txBody>
          <a:bodyPr/>
          <a:lstStyle/>
          <a:p>
            <a:fld id="{A39E18A1-5388-48D7-9BA0-F6425AA8662B}" type="slidenum">
              <a:rPr lang="en-US" smtClean="0"/>
              <a:t>22</a:t>
            </a:fld>
            <a:endParaRPr lang="en-US" dirty="0"/>
          </a:p>
        </p:txBody>
      </p:sp>
    </p:spTree>
    <p:extLst>
      <p:ext uri="{BB962C8B-B14F-4D97-AF65-F5344CB8AC3E}">
        <p14:creationId xmlns:p14="http://schemas.microsoft.com/office/powerpoint/2010/main" val="2156548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1595264-D4BF-540C-CA29-A3B2129060BA}"/>
              </a:ext>
            </a:extLst>
          </p:cNvPr>
          <p:cNvSpPr>
            <a:spLocks noGrp="1"/>
          </p:cNvSpPr>
          <p:nvPr>
            <p:ph type="title" idx="4294967295"/>
          </p:nvPr>
        </p:nvSpPr>
        <p:spPr>
          <a:xfrm>
            <a:off x="1335505" y="-1511801"/>
            <a:ext cx="10515600" cy="1325563"/>
          </a:xfrm>
        </p:spPr>
        <p:txBody>
          <a:bodyPr/>
          <a:lstStyle/>
          <a:p>
            <a:r>
              <a:rPr lang="en-US" dirty="0"/>
              <a:t>Agenda</a:t>
            </a:r>
          </a:p>
        </p:txBody>
      </p:sp>
      <p:sp>
        <p:nvSpPr>
          <p:cNvPr id="3" name="Text Placeholder 2">
            <a:extLst>
              <a:ext uri="{FF2B5EF4-FFF2-40B4-BE49-F238E27FC236}">
                <a16:creationId xmlns:a16="http://schemas.microsoft.com/office/drawing/2014/main" id="{FEB479B2-D622-4AD6-A784-01E8AE18DE6F}"/>
              </a:ext>
            </a:extLst>
          </p:cNvPr>
          <p:cNvSpPr>
            <a:spLocks noGrp="1"/>
          </p:cNvSpPr>
          <p:nvPr>
            <p:ph type="body" sz="quarter" idx="11"/>
          </p:nvPr>
        </p:nvSpPr>
        <p:spPr/>
        <p:txBody>
          <a:bodyPr>
            <a:normAutofit fontScale="85000" lnSpcReduction="20000"/>
          </a:bodyPr>
          <a:lstStyle/>
          <a:p>
            <a:endParaRPr lang="en-US" dirty="0"/>
          </a:p>
          <a:p>
            <a:r>
              <a:rPr lang="en-US" dirty="0"/>
              <a:t>Why Engagement?</a:t>
            </a:r>
          </a:p>
        </p:txBody>
      </p:sp>
      <p:sp>
        <p:nvSpPr>
          <p:cNvPr id="5" name="Text Placeholder 4">
            <a:extLst>
              <a:ext uri="{FF2B5EF4-FFF2-40B4-BE49-F238E27FC236}">
                <a16:creationId xmlns:a16="http://schemas.microsoft.com/office/drawing/2014/main" id="{9E048C85-2F30-4ED3-975B-F107BD1A3167}"/>
              </a:ext>
            </a:extLst>
          </p:cNvPr>
          <p:cNvSpPr>
            <a:spLocks noGrp="1"/>
          </p:cNvSpPr>
          <p:nvPr>
            <p:ph type="body" sz="quarter" idx="13"/>
          </p:nvPr>
        </p:nvSpPr>
        <p:spPr/>
        <p:txBody>
          <a:bodyPr>
            <a:normAutofit fontScale="85000" lnSpcReduction="20000"/>
          </a:bodyPr>
          <a:lstStyle/>
          <a:p>
            <a:endParaRPr lang="en-US" dirty="0"/>
          </a:p>
          <a:p>
            <a:r>
              <a:rPr lang="en-US" dirty="0"/>
              <a:t>HSRI’s Partnership</a:t>
            </a:r>
          </a:p>
        </p:txBody>
      </p:sp>
      <p:sp>
        <p:nvSpPr>
          <p:cNvPr id="7" name="Text Placeholder 6">
            <a:extLst>
              <a:ext uri="{FF2B5EF4-FFF2-40B4-BE49-F238E27FC236}">
                <a16:creationId xmlns:a16="http://schemas.microsoft.com/office/drawing/2014/main" id="{DF271C40-C996-4C26-8C55-A7B98E141007}"/>
              </a:ext>
            </a:extLst>
          </p:cNvPr>
          <p:cNvSpPr>
            <a:spLocks noGrp="1"/>
          </p:cNvSpPr>
          <p:nvPr>
            <p:ph type="body" sz="quarter" idx="15"/>
          </p:nvPr>
        </p:nvSpPr>
        <p:spPr/>
        <p:txBody>
          <a:bodyPr/>
          <a:lstStyle/>
          <a:p>
            <a:r>
              <a:rPr lang="en-US" dirty="0"/>
              <a:t>Resources</a:t>
            </a:r>
          </a:p>
        </p:txBody>
      </p:sp>
      <p:sp>
        <p:nvSpPr>
          <p:cNvPr id="9" name="Text Placeholder 8">
            <a:extLst>
              <a:ext uri="{FF2B5EF4-FFF2-40B4-BE49-F238E27FC236}">
                <a16:creationId xmlns:a16="http://schemas.microsoft.com/office/drawing/2014/main" id="{B5D391CD-E21D-4FED-80EA-2609AAFFF329}"/>
              </a:ext>
            </a:extLst>
          </p:cNvPr>
          <p:cNvSpPr>
            <a:spLocks noGrp="1"/>
          </p:cNvSpPr>
          <p:nvPr>
            <p:ph type="body" sz="quarter" idx="17"/>
          </p:nvPr>
        </p:nvSpPr>
        <p:spPr/>
        <p:txBody>
          <a:bodyPr>
            <a:normAutofit fontScale="92500"/>
          </a:bodyPr>
          <a:lstStyle/>
          <a:p>
            <a:r>
              <a:rPr lang="en-US" dirty="0"/>
              <a:t>Questions/Ideas</a:t>
            </a:r>
          </a:p>
        </p:txBody>
      </p:sp>
    </p:spTree>
    <p:extLst>
      <p:ext uri="{BB962C8B-B14F-4D97-AF65-F5344CB8AC3E}">
        <p14:creationId xmlns:p14="http://schemas.microsoft.com/office/powerpoint/2010/main" val="4075648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B74F-0713-249E-D5C9-B30D0A9E7FF0}"/>
              </a:ext>
            </a:extLst>
          </p:cNvPr>
          <p:cNvSpPr>
            <a:spLocks noGrp="1"/>
          </p:cNvSpPr>
          <p:nvPr>
            <p:ph type="title"/>
          </p:nvPr>
        </p:nvSpPr>
        <p:spPr/>
        <p:txBody>
          <a:bodyPr>
            <a:normAutofit fontScale="90000"/>
          </a:bodyPr>
          <a:lstStyle/>
          <a:p>
            <a:r>
              <a:rPr lang="en-US" dirty="0"/>
              <a:t>Why focus on Stakeholder Engagement now?</a:t>
            </a:r>
          </a:p>
        </p:txBody>
      </p:sp>
      <p:sp>
        <p:nvSpPr>
          <p:cNvPr id="3" name="Text Placeholder 2">
            <a:extLst>
              <a:ext uri="{FF2B5EF4-FFF2-40B4-BE49-F238E27FC236}">
                <a16:creationId xmlns:a16="http://schemas.microsoft.com/office/drawing/2014/main" id="{BED3A7CD-7CE6-33FB-BC78-6D566CFDFA48}"/>
              </a:ext>
            </a:extLst>
          </p:cNvPr>
          <p:cNvSpPr>
            <a:spLocks noGrp="1"/>
          </p:cNvSpPr>
          <p:nvPr>
            <p:ph type="body" sz="quarter" idx="10"/>
          </p:nvPr>
        </p:nvSpPr>
        <p:spPr/>
        <p:txBody>
          <a:bodyPr/>
          <a:lstStyle/>
          <a:p>
            <a:r>
              <a:rPr lang="en-US" dirty="0"/>
              <a:t>Many factors seems to have produced a lull in response to submitted STPs</a:t>
            </a:r>
          </a:p>
          <a:p>
            <a:pPr lvl="1"/>
            <a:r>
              <a:rPr lang="en-US" dirty="0"/>
              <a:t>Changes in deadlines and settings interpretation from CMS</a:t>
            </a:r>
          </a:p>
          <a:p>
            <a:pPr lvl="1"/>
            <a:r>
              <a:rPr lang="en-US" dirty="0"/>
              <a:t>Covid-19</a:t>
            </a:r>
          </a:p>
          <a:p>
            <a:pPr lvl="1"/>
            <a:r>
              <a:rPr lang="en-US" dirty="0"/>
              <a:t>Competing demands for advocacy</a:t>
            </a:r>
          </a:p>
          <a:p>
            <a:r>
              <a:rPr lang="en-US" dirty="0"/>
              <a:t>This dip in momentum is what we are hoping to change!</a:t>
            </a:r>
          </a:p>
          <a:p>
            <a:pPr lvl="1"/>
            <a:endParaRPr lang="en-US" dirty="0"/>
          </a:p>
        </p:txBody>
      </p:sp>
      <p:sp>
        <p:nvSpPr>
          <p:cNvPr id="4" name="Slide Number Placeholder 3">
            <a:extLst>
              <a:ext uri="{FF2B5EF4-FFF2-40B4-BE49-F238E27FC236}">
                <a16:creationId xmlns:a16="http://schemas.microsoft.com/office/drawing/2014/main" id="{3DC8AF1A-C8D7-8205-5662-9DA685933777}"/>
              </a:ext>
            </a:extLst>
          </p:cNvPr>
          <p:cNvSpPr>
            <a:spLocks noGrp="1"/>
          </p:cNvSpPr>
          <p:nvPr>
            <p:ph type="sldNum" sz="quarter" idx="13"/>
          </p:nvPr>
        </p:nvSpPr>
        <p:spPr/>
        <p:txBody>
          <a:bodyPr/>
          <a:lstStyle/>
          <a:p>
            <a:fld id="{A39E18A1-5388-48D7-9BA0-F6425AA8662B}" type="slidenum">
              <a:rPr lang="en-US" smtClean="0"/>
              <a:t>24</a:t>
            </a:fld>
            <a:endParaRPr lang="en-US" dirty="0"/>
          </a:p>
        </p:txBody>
      </p:sp>
    </p:spTree>
    <p:extLst>
      <p:ext uri="{BB962C8B-B14F-4D97-AF65-F5344CB8AC3E}">
        <p14:creationId xmlns:p14="http://schemas.microsoft.com/office/powerpoint/2010/main" val="670254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4425" y="-1101"/>
            <a:ext cx="10547576" cy="974426"/>
          </a:xfrm>
        </p:spPr>
        <p:txBody>
          <a:bodyPr anchor="ctr">
            <a:normAutofit/>
          </a:bodyPr>
          <a:lstStyle/>
          <a:p>
            <a:r>
              <a:rPr lang="en-US" sz="3600" dirty="0">
                <a:solidFill>
                  <a:schemeClr val="accent1"/>
                </a:solidFill>
              </a:rPr>
              <a:t>Scope of HSRI’s contributions</a:t>
            </a:r>
          </a:p>
        </p:txBody>
      </p:sp>
      <p:sp>
        <p:nvSpPr>
          <p:cNvPr id="2" name="Slide Number Placeholder 1">
            <a:extLst>
              <a:ext uri="{FF2B5EF4-FFF2-40B4-BE49-F238E27FC236}">
                <a16:creationId xmlns:a16="http://schemas.microsoft.com/office/drawing/2014/main" id="{701C8FE8-5E83-4670-BE6B-1B063F188751}"/>
              </a:ext>
            </a:extLst>
          </p:cNvPr>
          <p:cNvSpPr>
            <a:spLocks noGrp="1"/>
          </p:cNvSpPr>
          <p:nvPr>
            <p:ph type="sldNum" sz="quarter" idx="13"/>
          </p:nvPr>
        </p:nvSpPr>
        <p:spPr>
          <a:xfrm>
            <a:off x="8610600" y="6356350"/>
            <a:ext cx="2743200" cy="365125"/>
          </a:xfrm>
        </p:spPr>
        <p:txBody>
          <a:bodyPr anchor="ctr">
            <a:normAutofit/>
          </a:bodyPr>
          <a:lstStyle/>
          <a:p>
            <a:pPr>
              <a:spcAft>
                <a:spcPts val="600"/>
              </a:spcAft>
            </a:pPr>
            <a:fld id="{A39E18A1-5388-48D7-9BA0-F6425AA8662B}" type="slidenum">
              <a:rPr lang="en-US" smtClean="0"/>
              <a:pPr>
                <a:spcAft>
                  <a:spcPts val="600"/>
                </a:spcAft>
              </a:pPr>
              <a:t>25</a:t>
            </a:fld>
            <a:endParaRPr lang="en-US"/>
          </a:p>
        </p:txBody>
      </p:sp>
      <p:graphicFrame>
        <p:nvGraphicFramePr>
          <p:cNvPr id="8" name="Text Placeholder 5" descr="Improving engagement with state agencies implementing the rule&#13;&#10;Reviewing state drafts of transition plans and setting specific heightened scrutiny packages and submitting public comments, including the review of and comment on state settings assessment tools&#13;&#10;Building community-level awareness of the rule and its implications for individuals receiving HCBS&#13;&#10;Raising setting-specific issues with ACL and creating a better pathway to surface issues the individuals are experiencing in each state.&#13;&#10;With support from ACL, HSRI is collecting and organizing existing informational and training resources related to the HCBS final rule based on assessed needs of subcontractors.&#13;&#10;">
            <a:extLst>
              <a:ext uri="{FF2B5EF4-FFF2-40B4-BE49-F238E27FC236}">
                <a16:creationId xmlns:a16="http://schemas.microsoft.com/office/drawing/2014/main" id="{7C18E054-F227-FD8D-14C4-7D2DEF777513}"/>
              </a:ext>
            </a:extLst>
          </p:cNvPr>
          <p:cNvGraphicFramePr/>
          <p:nvPr>
            <p:extLst>
              <p:ext uri="{D42A27DB-BD31-4B8C-83A1-F6EECF244321}">
                <p14:modId xmlns:p14="http://schemas.microsoft.com/office/powerpoint/2010/main" val="3242846230"/>
              </p:ext>
            </p:extLst>
          </p:nvPr>
        </p:nvGraphicFramePr>
        <p:xfrm>
          <a:off x="1652160" y="1202267"/>
          <a:ext cx="10294308" cy="5059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8649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4425" y="-1101"/>
            <a:ext cx="10547576" cy="974426"/>
          </a:xfrm>
        </p:spPr>
        <p:txBody>
          <a:bodyPr anchor="ctr">
            <a:normAutofit/>
          </a:bodyPr>
          <a:lstStyle/>
          <a:p>
            <a:r>
              <a:rPr lang="en-US" sz="3600" dirty="0">
                <a:solidFill>
                  <a:schemeClr val="accent1"/>
                </a:solidFill>
              </a:rPr>
              <a:t>Subcontractors</a:t>
            </a:r>
          </a:p>
        </p:txBody>
      </p:sp>
      <p:sp>
        <p:nvSpPr>
          <p:cNvPr id="2" name="Slide Number Placeholder 1">
            <a:extLst>
              <a:ext uri="{FF2B5EF4-FFF2-40B4-BE49-F238E27FC236}">
                <a16:creationId xmlns:a16="http://schemas.microsoft.com/office/drawing/2014/main" id="{701C8FE8-5E83-4670-BE6B-1B063F188751}"/>
              </a:ext>
            </a:extLst>
          </p:cNvPr>
          <p:cNvSpPr>
            <a:spLocks noGrp="1"/>
          </p:cNvSpPr>
          <p:nvPr>
            <p:ph type="sldNum" sz="quarter" idx="13"/>
          </p:nvPr>
        </p:nvSpPr>
        <p:spPr>
          <a:xfrm>
            <a:off x="8610600" y="6356350"/>
            <a:ext cx="2743200" cy="365125"/>
          </a:xfrm>
        </p:spPr>
        <p:txBody>
          <a:bodyPr anchor="ctr">
            <a:normAutofit/>
          </a:bodyPr>
          <a:lstStyle/>
          <a:p>
            <a:pPr>
              <a:spcAft>
                <a:spcPts val="600"/>
              </a:spcAft>
            </a:pPr>
            <a:fld id="{A39E18A1-5388-48D7-9BA0-F6425AA8662B}" type="slidenum">
              <a:rPr lang="en-US" smtClean="0"/>
              <a:pPr>
                <a:spcAft>
                  <a:spcPts val="600"/>
                </a:spcAft>
              </a:pPr>
              <a:t>26</a:t>
            </a:fld>
            <a:endParaRPr lang="en-US"/>
          </a:p>
        </p:txBody>
      </p:sp>
      <p:graphicFrame>
        <p:nvGraphicFramePr>
          <p:cNvPr id="8" name="Text Placeholder 5" descr="APRIL&#13;&#10;ASAN&#13;&#10;AUCD&#13;&#10;NACDD&#13;&#10;NASILC&#13;&#10;NDRN&#13;&#10;">
            <a:extLst>
              <a:ext uri="{FF2B5EF4-FFF2-40B4-BE49-F238E27FC236}">
                <a16:creationId xmlns:a16="http://schemas.microsoft.com/office/drawing/2014/main" id="{7C18E054-F227-FD8D-14C4-7D2DEF777513}"/>
              </a:ext>
            </a:extLst>
          </p:cNvPr>
          <p:cNvGraphicFramePr/>
          <p:nvPr>
            <p:extLst>
              <p:ext uri="{D42A27DB-BD31-4B8C-83A1-F6EECF244321}">
                <p14:modId xmlns:p14="http://schemas.microsoft.com/office/powerpoint/2010/main" val="1698746013"/>
              </p:ext>
            </p:extLst>
          </p:nvPr>
        </p:nvGraphicFramePr>
        <p:xfrm>
          <a:off x="1652160" y="1202267"/>
          <a:ext cx="10294308" cy="5059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4352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2325C7-68EB-39D0-6F02-71B12F81B5FA}"/>
              </a:ext>
            </a:extLst>
          </p:cNvPr>
          <p:cNvSpPr>
            <a:spLocks noGrp="1"/>
          </p:cNvSpPr>
          <p:nvPr>
            <p:ph type="title"/>
          </p:nvPr>
        </p:nvSpPr>
        <p:spPr>
          <a:xfrm>
            <a:off x="1644425" y="-1101"/>
            <a:ext cx="10547576" cy="974426"/>
          </a:xfrm>
        </p:spPr>
        <p:txBody>
          <a:bodyPr anchor="ctr">
            <a:normAutofit/>
          </a:bodyPr>
          <a:lstStyle/>
          <a:p>
            <a:r>
              <a:rPr lang="en-US" sz="3600" dirty="0">
                <a:solidFill>
                  <a:schemeClr val="accent1"/>
                </a:solidFill>
                <a:effectLst/>
              </a:rPr>
              <a:t>HSRI is partnering with the subcontractors to:</a:t>
            </a:r>
            <a:endParaRPr lang="en-US" sz="3600" dirty="0">
              <a:solidFill>
                <a:schemeClr val="accent1"/>
              </a:solidFill>
            </a:endParaRPr>
          </a:p>
        </p:txBody>
      </p:sp>
      <p:sp>
        <p:nvSpPr>
          <p:cNvPr id="7" name="Slide Number Placeholder 6">
            <a:extLst>
              <a:ext uri="{FF2B5EF4-FFF2-40B4-BE49-F238E27FC236}">
                <a16:creationId xmlns:a16="http://schemas.microsoft.com/office/drawing/2014/main" id="{879E962F-C730-81E8-8A14-FC60777BC59B}"/>
              </a:ext>
            </a:extLst>
          </p:cNvPr>
          <p:cNvSpPr>
            <a:spLocks noGrp="1"/>
          </p:cNvSpPr>
          <p:nvPr>
            <p:ph type="sldNum" sz="quarter" idx="13"/>
          </p:nvPr>
        </p:nvSpPr>
        <p:spPr>
          <a:xfrm>
            <a:off x="8610600" y="6356350"/>
            <a:ext cx="2743200" cy="365125"/>
          </a:xfrm>
        </p:spPr>
        <p:txBody>
          <a:bodyPr anchor="ctr">
            <a:normAutofit/>
          </a:bodyPr>
          <a:lstStyle/>
          <a:p>
            <a:pPr>
              <a:spcAft>
                <a:spcPts val="600"/>
              </a:spcAft>
            </a:pPr>
            <a:fld id="{A39E18A1-5388-48D7-9BA0-F6425AA8662B}" type="slidenum">
              <a:rPr lang="en-US" smtClean="0"/>
              <a:pPr>
                <a:spcAft>
                  <a:spcPts val="600"/>
                </a:spcAft>
              </a:pPr>
              <a:t>27</a:t>
            </a:fld>
            <a:endParaRPr lang="en-US"/>
          </a:p>
        </p:txBody>
      </p:sp>
      <p:graphicFrame>
        <p:nvGraphicFramePr>
          <p:cNvPr id="13" name="Text Placeholder 8" descr="•Collect and organize existing informational and training resources related to the HCBS regulation for use in training and technical assistance.&#10;•Facilitate the lead organizations for the P&amp;A network, CILS, DD Council and UCEDs, ASAN and SARTAC to plan and support advocacy efforts that will feedback to the state and CMS regarding the State Transition Plan and the state’s efforts to implement the HCBS settings rule. &#10;•Provide guidance on organizing cross disability efforts&#10;•Provide guidance on prioritizing stakeholder feedback&#10;•Assist in identifying training materials appropriate for the groups&#10;•Provide guidance on developing capacity among self-advocates and families to engage meaningfully in stakeholder feedback and surfacing issues the individuals in the state experience&#10;">
            <a:extLst>
              <a:ext uri="{FF2B5EF4-FFF2-40B4-BE49-F238E27FC236}">
                <a16:creationId xmlns:a16="http://schemas.microsoft.com/office/drawing/2014/main" id="{C0172B09-B4CC-2ADB-4F76-B45FAE79CD91}"/>
              </a:ext>
            </a:extLst>
          </p:cNvPr>
          <p:cNvGraphicFramePr/>
          <p:nvPr>
            <p:extLst>
              <p:ext uri="{D42A27DB-BD31-4B8C-83A1-F6EECF244321}">
                <p14:modId xmlns:p14="http://schemas.microsoft.com/office/powerpoint/2010/main" val="2529645853"/>
              </p:ext>
            </p:extLst>
          </p:nvPr>
        </p:nvGraphicFramePr>
        <p:xfrm>
          <a:off x="1652160" y="1202267"/>
          <a:ext cx="10294308" cy="5059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8937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572F-3109-76ED-9975-3B1FC85B420F}"/>
              </a:ext>
            </a:extLst>
          </p:cNvPr>
          <p:cNvSpPr>
            <a:spLocks noGrp="1"/>
          </p:cNvSpPr>
          <p:nvPr>
            <p:ph type="title"/>
          </p:nvPr>
        </p:nvSpPr>
        <p:spPr/>
        <p:txBody>
          <a:bodyPr/>
          <a:lstStyle/>
          <a:p>
            <a:r>
              <a:rPr lang="en-US" dirty="0"/>
              <a:t>Opportunities for Engagement</a:t>
            </a:r>
          </a:p>
        </p:txBody>
      </p:sp>
      <p:sp>
        <p:nvSpPr>
          <p:cNvPr id="6" name="Text Placeholder 5">
            <a:extLst>
              <a:ext uri="{FF2B5EF4-FFF2-40B4-BE49-F238E27FC236}">
                <a16:creationId xmlns:a16="http://schemas.microsoft.com/office/drawing/2014/main" id="{E5E3BD44-C79A-2827-1E74-AFC757A7483B}"/>
              </a:ext>
            </a:extLst>
          </p:cNvPr>
          <p:cNvSpPr>
            <a:spLocks noGrp="1"/>
          </p:cNvSpPr>
          <p:nvPr>
            <p:ph type="body" sz="quarter" idx="18"/>
          </p:nvPr>
        </p:nvSpPr>
        <p:spPr/>
        <p:txBody>
          <a:bodyPr/>
          <a:lstStyle/>
          <a:p>
            <a:r>
              <a:rPr lang="en-US" dirty="0"/>
              <a:t>Statewide Transition Plans</a:t>
            </a:r>
          </a:p>
        </p:txBody>
      </p:sp>
      <p:sp>
        <p:nvSpPr>
          <p:cNvPr id="3" name="Text Placeholder 2">
            <a:extLst>
              <a:ext uri="{FF2B5EF4-FFF2-40B4-BE49-F238E27FC236}">
                <a16:creationId xmlns:a16="http://schemas.microsoft.com/office/drawing/2014/main" id="{F4367DF4-B860-0734-872E-2A61A21FFBBC}"/>
              </a:ext>
            </a:extLst>
          </p:cNvPr>
          <p:cNvSpPr>
            <a:spLocks noGrp="1"/>
          </p:cNvSpPr>
          <p:nvPr>
            <p:ph type="body" sz="quarter" idx="15"/>
          </p:nvPr>
        </p:nvSpPr>
        <p:spPr/>
        <p:txBody>
          <a:bodyPr/>
          <a:lstStyle/>
          <a:p>
            <a:r>
              <a:rPr lang="en-US" dirty="0"/>
              <a:t>Heightened Scrutiny Packages:</a:t>
            </a:r>
          </a:p>
          <a:p>
            <a:pPr marL="342900" indent="-342900">
              <a:buFont typeface="Arial" panose="020B0604020202020204" pitchFamily="34" charset="0"/>
              <a:buChar char="•"/>
            </a:pPr>
            <a:r>
              <a:rPr lang="en-US" dirty="0"/>
              <a:t>CMS Site Visits</a:t>
            </a:r>
          </a:p>
          <a:p>
            <a:pPr marL="342900" indent="-342900">
              <a:buFont typeface="Arial" panose="020B0604020202020204" pitchFamily="34" charset="0"/>
              <a:buChar char="•"/>
            </a:pPr>
            <a:r>
              <a:rPr lang="en-US" dirty="0"/>
              <a:t>ACL Stakeholder calls</a:t>
            </a:r>
          </a:p>
        </p:txBody>
      </p:sp>
      <p:sp>
        <p:nvSpPr>
          <p:cNvPr id="4" name="Text Placeholder 3">
            <a:extLst>
              <a:ext uri="{FF2B5EF4-FFF2-40B4-BE49-F238E27FC236}">
                <a16:creationId xmlns:a16="http://schemas.microsoft.com/office/drawing/2014/main" id="{9A031F76-A677-EA2B-3EE9-8D696489EFDB}"/>
              </a:ext>
            </a:extLst>
          </p:cNvPr>
          <p:cNvSpPr>
            <a:spLocks noGrp="1"/>
          </p:cNvSpPr>
          <p:nvPr>
            <p:ph type="body" sz="quarter" idx="16"/>
          </p:nvPr>
        </p:nvSpPr>
        <p:spPr/>
        <p:txBody>
          <a:bodyPr/>
          <a:lstStyle/>
          <a:p>
            <a:r>
              <a:rPr lang="en-US" dirty="0"/>
              <a:t>Corrective Action Plans</a:t>
            </a:r>
          </a:p>
        </p:txBody>
      </p:sp>
      <p:sp>
        <p:nvSpPr>
          <p:cNvPr id="5" name="Text Placeholder 4">
            <a:extLst>
              <a:ext uri="{FF2B5EF4-FFF2-40B4-BE49-F238E27FC236}">
                <a16:creationId xmlns:a16="http://schemas.microsoft.com/office/drawing/2014/main" id="{416CF39B-9F39-FC9A-A087-D7C3A7897AE6}"/>
              </a:ext>
            </a:extLst>
          </p:cNvPr>
          <p:cNvSpPr>
            <a:spLocks noGrp="1"/>
          </p:cNvSpPr>
          <p:nvPr>
            <p:ph type="body" sz="quarter" idx="17"/>
          </p:nvPr>
        </p:nvSpPr>
        <p:spPr/>
        <p:txBody>
          <a:bodyPr/>
          <a:lstStyle/>
          <a:p>
            <a:r>
              <a:rPr lang="en-US" dirty="0"/>
              <a:t>Waiver Amendments and Renewals</a:t>
            </a:r>
          </a:p>
        </p:txBody>
      </p:sp>
      <p:sp>
        <p:nvSpPr>
          <p:cNvPr id="7" name="Slide Number Placeholder 6">
            <a:extLst>
              <a:ext uri="{FF2B5EF4-FFF2-40B4-BE49-F238E27FC236}">
                <a16:creationId xmlns:a16="http://schemas.microsoft.com/office/drawing/2014/main" id="{C36FC6D2-F67D-A0E0-F167-EA88E927240F}"/>
              </a:ext>
            </a:extLst>
          </p:cNvPr>
          <p:cNvSpPr>
            <a:spLocks noGrp="1"/>
          </p:cNvSpPr>
          <p:nvPr>
            <p:ph type="sldNum" sz="quarter" idx="21"/>
          </p:nvPr>
        </p:nvSpPr>
        <p:spPr/>
        <p:txBody>
          <a:bodyPr/>
          <a:lstStyle/>
          <a:p>
            <a:fld id="{A39E18A1-5388-48D7-9BA0-F6425AA8662B}" type="slidenum">
              <a:rPr lang="en-US" smtClean="0"/>
              <a:t>28</a:t>
            </a:fld>
            <a:endParaRPr lang="en-US" dirty="0"/>
          </a:p>
        </p:txBody>
      </p:sp>
    </p:spTree>
    <p:extLst>
      <p:ext uri="{BB962C8B-B14F-4D97-AF65-F5344CB8AC3E}">
        <p14:creationId xmlns:p14="http://schemas.microsoft.com/office/powerpoint/2010/main" val="3317900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CB4195A-D0B3-5FF0-F879-588FFD1D02E8}"/>
              </a:ext>
            </a:extLst>
          </p:cNvPr>
          <p:cNvSpPr>
            <a:spLocks noGrp="1"/>
          </p:cNvSpPr>
          <p:nvPr>
            <p:ph type="title"/>
          </p:nvPr>
        </p:nvSpPr>
        <p:spPr>
          <a:xfrm>
            <a:off x="1644425" y="-1101"/>
            <a:ext cx="10547576" cy="974426"/>
          </a:xfrm>
        </p:spPr>
        <p:txBody>
          <a:bodyPr anchor="ctr">
            <a:normAutofit/>
          </a:bodyPr>
          <a:lstStyle/>
          <a:p>
            <a:r>
              <a:rPr lang="en-US" sz="3600" dirty="0">
                <a:solidFill>
                  <a:schemeClr val="accent1"/>
                </a:solidFill>
              </a:rPr>
              <a:t>Where are the Stakeholders?</a:t>
            </a:r>
          </a:p>
        </p:txBody>
      </p:sp>
      <p:sp>
        <p:nvSpPr>
          <p:cNvPr id="5" name="Slide Number Placeholder 4">
            <a:extLst>
              <a:ext uri="{FF2B5EF4-FFF2-40B4-BE49-F238E27FC236}">
                <a16:creationId xmlns:a16="http://schemas.microsoft.com/office/drawing/2014/main" id="{A64BA54B-B23C-1119-E2FB-283D2DE71A38}"/>
              </a:ext>
            </a:extLst>
          </p:cNvPr>
          <p:cNvSpPr>
            <a:spLocks noGrp="1"/>
          </p:cNvSpPr>
          <p:nvPr>
            <p:ph type="sldNum" sz="quarter" idx="13"/>
          </p:nvPr>
        </p:nvSpPr>
        <p:spPr>
          <a:xfrm>
            <a:off x="8610600" y="6356350"/>
            <a:ext cx="2743200" cy="365125"/>
          </a:xfrm>
        </p:spPr>
        <p:txBody>
          <a:bodyPr anchor="ctr">
            <a:normAutofit/>
          </a:bodyPr>
          <a:lstStyle/>
          <a:p>
            <a:pPr>
              <a:spcAft>
                <a:spcPts val="600"/>
              </a:spcAft>
            </a:pPr>
            <a:fld id="{A39E18A1-5388-48D7-9BA0-F6425AA8662B}" type="slidenum">
              <a:rPr lang="en-US" smtClean="0"/>
              <a:pPr>
                <a:spcAft>
                  <a:spcPts val="600"/>
                </a:spcAft>
              </a:pPr>
              <a:t>29</a:t>
            </a:fld>
            <a:endParaRPr lang="en-US"/>
          </a:p>
        </p:txBody>
      </p:sp>
      <p:graphicFrame>
        <p:nvGraphicFramePr>
          <p:cNvPr id="17" name="Text Placeholder 2" descr="Individual People with disabilities their families, and neighbors&#13;&#10;Advocacy groups:&#13;Parent Groups&#13;Sibling groups&#13;Self-advocate groups.&#13;&#10;Protection from Harm resources:&#13;State P&amp;A&#13;Ombudsman&#13;Adult Protective Services&#13;&#10;Provider Organizations and Associations&#13;&#10;">
            <a:extLst>
              <a:ext uri="{FF2B5EF4-FFF2-40B4-BE49-F238E27FC236}">
                <a16:creationId xmlns:a16="http://schemas.microsoft.com/office/drawing/2014/main" id="{F2E50B79-55A3-C928-F5DE-FA4AB1E79B28}"/>
              </a:ext>
            </a:extLst>
          </p:cNvPr>
          <p:cNvGraphicFramePr/>
          <p:nvPr>
            <p:extLst>
              <p:ext uri="{D42A27DB-BD31-4B8C-83A1-F6EECF244321}">
                <p14:modId xmlns:p14="http://schemas.microsoft.com/office/powerpoint/2010/main" val="2503115237"/>
              </p:ext>
            </p:extLst>
          </p:nvPr>
        </p:nvGraphicFramePr>
        <p:xfrm>
          <a:off x="1652160" y="1202267"/>
          <a:ext cx="10294308" cy="5059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4426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1502C9-20F8-9745-5BFD-DA4F27FF92B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dirty="0"/>
              <a:t>Webinar Participants – 36 State DD Councils</a:t>
            </a:r>
          </a:p>
        </p:txBody>
      </p:sp>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Pie chart that shows webinar attendee demographics. 42 are DD council staff. 18 are family members of a person with a disability. 1 is a service provider. 10 are self-advocates. And 12 are individuals or their family members currently using HCBS services.">
            <a:extLst>
              <a:ext uri="{FF2B5EF4-FFF2-40B4-BE49-F238E27FC236}">
                <a16:creationId xmlns:a16="http://schemas.microsoft.com/office/drawing/2014/main" id="{A09230A2-0F65-27A2-3C45-F537D8DEAB38}"/>
              </a:ext>
            </a:extLst>
          </p:cNvPr>
          <p:cNvPicPr>
            <a:picLocks noChangeAspect="1"/>
          </p:cNvPicPr>
          <p:nvPr/>
        </p:nvPicPr>
        <p:blipFill>
          <a:blip r:embed="rId3"/>
          <a:stretch>
            <a:fillRect/>
          </a:stretch>
        </p:blipFill>
        <p:spPr>
          <a:xfrm>
            <a:off x="320040" y="2705039"/>
            <a:ext cx="5614416" cy="3480938"/>
          </a:xfrm>
          <a:prstGeom prst="rect">
            <a:avLst/>
          </a:prstGeom>
        </p:spPr>
      </p:pic>
      <p:pic>
        <p:nvPicPr>
          <p:cNvPr id="4" name="Picture 4" descr="Bar chart that shows ways DD Councils have advocated for the HCBS Settings Rule. 12 submitted written comments to the state agency. 12 participated ins Tate agency HCBS task forces or committees. 9 provided personal stories to the state agency or DD Council. 5 did all activities listed. 3 facilitated projects. 13 participated in stakeholder meetings.">
            <a:extLst>
              <a:ext uri="{FF2B5EF4-FFF2-40B4-BE49-F238E27FC236}">
                <a16:creationId xmlns:a16="http://schemas.microsoft.com/office/drawing/2014/main" id="{8BC484E5-8D13-E202-931A-646C3E277000}"/>
              </a:ext>
            </a:extLst>
          </p:cNvPr>
          <p:cNvPicPr>
            <a:picLocks noChangeAspect="1"/>
          </p:cNvPicPr>
          <p:nvPr/>
        </p:nvPicPr>
        <p:blipFill>
          <a:blip r:embed="rId4"/>
          <a:stretch>
            <a:fillRect/>
          </a:stretch>
        </p:blipFill>
        <p:spPr>
          <a:xfrm>
            <a:off x="6254496" y="2712057"/>
            <a:ext cx="5614416" cy="3466901"/>
          </a:xfrm>
          <a:prstGeom prst="rect">
            <a:avLst/>
          </a:prstGeom>
        </p:spPr>
      </p:pic>
    </p:spTree>
    <p:extLst>
      <p:ext uri="{BB962C8B-B14F-4D97-AF65-F5344CB8AC3E}">
        <p14:creationId xmlns:p14="http://schemas.microsoft.com/office/powerpoint/2010/main" val="3191517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BFEDF-E4F7-B43C-44C2-1A4164F7CB49}"/>
              </a:ext>
            </a:extLst>
          </p:cNvPr>
          <p:cNvSpPr>
            <a:spLocks noGrp="1"/>
          </p:cNvSpPr>
          <p:nvPr>
            <p:ph type="title"/>
          </p:nvPr>
        </p:nvSpPr>
        <p:spPr>
          <a:xfrm>
            <a:off x="1644425" y="-1101"/>
            <a:ext cx="10547576" cy="974426"/>
          </a:xfrm>
        </p:spPr>
        <p:txBody>
          <a:bodyPr anchor="ctr">
            <a:normAutofit/>
          </a:bodyPr>
          <a:lstStyle/>
          <a:p>
            <a:r>
              <a:rPr lang="en-US" sz="3600" dirty="0">
                <a:solidFill>
                  <a:schemeClr val="accent1"/>
                </a:solidFill>
              </a:rPr>
              <a:t>Engagement Activities</a:t>
            </a:r>
          </a:p>
        </p:txBody>
      </p:sp>
      <p:sp>
        <p:nvSpPr>
          <p:cNvPr id="5" name="Slide Number Placeholder 4">
            <a:extLst>
              <a:ext uri="{FF2B5EF4-FFF2-40B4-BE49-F238E27FC236}">
                <a16:creationId xmlns:a16="http://schemas.microsoft.com/office/drawing/2014/main" id="{A64BA54B-B23C-1119-E2FB-283D2DE71A38}"/>
              </a:ext>
            </a:extLst>
          </p:cNvPr>
          <p:cNvSpPr>
            <a:spLocks noGrp="1"/>
          </p:cNvSpPr>
          <p:nvPr>
            <p:ph type="sldNum" sz="quarter" idx="13"/>
          </p:nvPr>
        </p:nvSpPr>
        <p:spPr>
          <a:xfrm>
            <a:off x="8610600" y="6356350"/>
            <a:ext cx="2743200" cy="365125"/>
          </a:xfrm>
        </p:spPr>
        <p:txBody>
          <a:bodyPr anchor="ctr">
            <a:normAutofit/>
          </a:bodyPr>
          <a:lstStyle/>
          <a:p>
            <a:pPr>
              <a:spcAft>
                <a:spcPts val="600"/>
              </a:spcAft>
            </a:pPr>
            <a:fld id="{A39E18A1-5388-48D7-9BA0-F6425AA8662B}" type="slidenum">
              <a:rPr lang="en-US" smtClean="0"/>
              <a:pPr>
                <a:spcAft>
                  <a:spcPts val="600"/>
                </a:spcAft>
              </a:pPr>
              <a:t>30</a:t>
            </a:fld>
            <a:endParaRPr lang="en-US"/>
          </a:p>
        </p:txBody>
      </p:sp>
      <p:graphicFrame>
        <p:nvGraphicFramePr>
          <p:cNvPr id="17" name="Text Placeholder 2" descr="Show up and give in person public comment&#13;&#10;Submit written comments from your council&#13;&#10;Coordinate templates for others to use in submitting comments.&#13;&#10;Consult partners about submitting joint comments&#13;&#10;Call your legislators and other elected officials&#13;&#10;">
            <a:extLst>
              <a:ext uri="{FF2B5EF4-FFF2-40B4-BE49-F238E27FC236}">
                <a16:creationId xmlns:a16="http://schemas.microsoft.com/office/drawing/2014/main" id="{F2E50B79-55A3-C928-F5DE-FA4AB1E79B28}"/>
              </a:ext>
            </a:extLst>
          </p:cNvPr>
          <p:cNvGraphicFramePr/>
          <p:nvPr>
            <p:extLst>
              <p:ext uri="{D42A27DB-BD31-4B8C-83A1-F6EECF244321}">
                <p14:modId xmlns:p14="http://schemas.microsoft.com/office/powerpoint/2010/main" val="201970516"/>
              </p:ext>
            </p:extLst>
          </p:nvPr>
        </p:nvGraphicFramePr>
        <p:xfrm>
          <a:off x="1652160" y="1202267"/>
          <a:ext cx="10294308" cy="5059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7227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6FADE-0FB6-46D5-9FCF-ACE4720FE47C}"/>
              </a:ext>
            </a:extLst>
          </p:cNvPr>
          <p:cNvSpPr>
            <a:spLocks noGrp="1"/>
          </p:cNvSpPr>
          <p:nvPr>
            <p:ph type="title"/>
          </p:nvPr>
        </p:nvSpPr>
        <p:spPr/>
        <p:txBody>
          <a:bodyPr>
            <a:noAutofit/>
          </a:bodyPr>
          <a:lstStyle/>
          <a:p>
            <a:r>
              <a:rPr lang="en-US" sz="3200" b="1" dirty="0"/>
              <a:t>Thank You.</a:t>
            </a:r>
          </a:p>
        </p:txBody>
      </p:sp>
      <p:sp>
        <p:nvSpPr>
          <p:cNvPr id="5" name="Text Placeholder 4">
            <a:extLst>
              <a:ext uri="{FF2B5EF4-FFF2-40B4-BE49-F238E27FC236}">
                <a16:creationId xmlns:a16="http://schemas.microsoft.com/office/drawing/2014/main" id="{5E0777B6-C275-46BC-A283-144971516669}"/>
              </a:ext>
            </a:extLst>
          </p:cNvPr>
          <p:cNvSpPr>
            <a:spLocks noGrp="1"/>
          </p:cNvSpPr>
          <p:nvPr>
            <p:ph type="body" sz="quarter" idx="10"/>
          </p:nvPr>
        </p:nvSpPr>
        <p:spPr>
          <a:xfrm>
            <a:off x="5605112" y="604341"/>
            <a:ext cx="6002956" cy="1560124"/>
          </a:xfrm>
        </p:spPr>
        <p:txBody>
          <a:bodyPr>
            <a:noAutofit/>
          </a:bodyPr>
          <a:lstStyle/>
          <a:p>
            <a:pPr marL="0" indent="0" algn="ctr">
              <a:buNone/>
            </a:pPr>
            <a:r>
              <a:rPr lang="en-US" sz="1800" dirty="0"/>
              <a:t>For more information visit the NCAPPS website at: </a:t>
            </a:r>
          </a:p>
          <a:p>
            <a:pPr marL="0" indent="0" algn="ctr">
              <a:buNone/>
            </a:pPr>
            <a:r>
              <a:rPr lang="en-US" sz="1800" dirty="0">
                <a:hlinkClick r:id="rId3"/>
              </a:rPr>
              <a:t>NCAPPS.acl.gov</a:t>
            </a:r>
            <a:r>
              <a:rPr lang="en-US" sz="1800" dirty="0"/>
              <a:t> </a:t>
            </a:r>
          </a:p>
          <a:p>
            <a:pPr marL="0" indent="0" algn="ctr">
              <a:buNone/>
            </a:pPr>
            <a:r>
              <a:rPr lang="en-US" sz="1800" dirty="0"/>
              <a:t>or</a:t>
            </a:r>
          </a:p>
          <a:p>
            <a:pPr marL="0" indent="0" algn="ctr">
              <a:buNone/>
            </a:pPr>
            <a:r>
              <a:rPr lang="en-US" sz="1800" dirty="0"/>
              <a:t>Contact Kate Brady directly at: </a:t>
            </a:r>
            <a:r>
              <a:rPr lang="en-US" sz="1800" dirty="0">
                <a:hlinkClick r:id="rId4">
                  <a:extLst>
                    <a:ext uri="{A12FA001-AC4F-418D-AE19-62706E023703}">
                      <ahyp:hlinkClr xmlns:ahyp="http://schemas.microsoft.com/office/drawing/2018/hyperlinkcolor" val="tx"/>
                    </a:ext>
                  </a:extLst>
                </a:hlinkClick>
              </a:rPr>
              <a:t>KBrady@HSRI.org</a:t>
            </a:r>
            <a:r>
              <a:rPr lang="en-US" sz="1800" dirty="0"/>
              <a:t> </a:t>
            </a:r>
          </a:p>
        </p:txBody>
      </p:sp>
      <p:sp>
        <p:nvSpPr>
          <p:cNvPr id="6" name="Rectangle 5">
            <a:extLst>
              <a:ext uri="{FF2B5EF4-FFF2-40B4-BE49-F238E27FC236}">
                <a16:creationId xmlns:a16="http://schemas.microsoft.com/office/drawing/2014/main" id="{71D9A8E9-FCFD-46DE-AADF-DC33C3FD1A16}"/>
              </a:ext>
            </a:extLst>
          </p:cNvPr>
          <p:cNvSpPr/>
          <p:nvPr/>
        </p:nvSpPr>
        <p:spPr>
          <a:xfrm>
            <a:off x="675968" y="2775763"/>
            <a:ext cx="7332025" cy="1477328"/>
          </a:xfrm>
          <a:prstGeom prst="rect">
            <a:avLst/>
          </a:prstGeom>
        </p:spPr>
        <p:txBody>
          <a:bodyPr wrap="square">
            <a:spAutoFit/>
          </a:bodyPr>
          <a:lstStyle/>
          <a:p>
            <a:r>
              <a:rPr lang="en-US" dirty="0">
                <a:solidFill>
                  <a:schemeClr val="tx1"/>
                </a:solidFill>
              </a:rPr>
              <a:t>NCAPPS is funded and led by the Administration for Community Living and the Centers for Medicare &amp; Medicaid Services and is administered by HSRI.  </a:t>
            </a:r>
          </a:p>
          <a:p>
            <a:r>
              <a:rPr lang="en-US" dirty="0">
                <a:solidFill>
                  <a:schemeClr val="tx1"/>
                </a:solidFill>
              </a:rPr>
              <a:t>The content and views expressed in this presentation are those of the presenters and do not necessarily reflect that of Centers for Medicare and Medicaid Services (CMS) or the Administration for Community Living (ACL) .</a:t>
            </a:r>
          </a:p>
        </p:txBody>
      </p:sp>
      <p:sp>
        <p:nvSpPr>
          <p:cNvPr id="4" name="Slide Number Placeholder 3">
            <a:extLst>
              <a:ext uri="{FF2B5EF4-FFF2-40B4-BE49-F238E27FC236}">
                <a16:creationId xmlns:a16="http://schemas.microsoft.com/office/drawing/2014/main" id="{F069FA72-0902-48B5-994B-07FE64107367}"/>
              </a:ext>
            </a:extLst>
          </p:cNvPr>
          <p:cNvSpPr>
            <a:spLocks noGrp="1"/>
          </p:cNvSpPr>
          <p:nvPr>
            <p:ph type="sldNum" sz="quarter" idx="4294967295"/>
          </p:nvPr>
        </p:nvSpPr>
        <p:spPr>
          <a:xfrm>
            <a:off x="9448800" y="6356350"/>
            <a:ext cx="2743200" cy="365125"/>
          </a:xfrm>
        </p:spPr>
        <p:txBody>
          <a:bodyPr/>
          <a:lstStyle/>
          <a:p>
            <a:fld id="{A39E18A1-5388-48D7-9BA0-F6425AA8662B}" type="slidenum">
              <a:rPr lang="en-US" smtClean="0"/>
              <a:t>31</a:t>
            </a:fld>
            <a:endParaRPr lang="en-US" dirty="0"/>
          </a:p>
        </p:txBody>
      </p:sp>
    </p:spTree>
    <p:extLst>
      <p:ext uri="{BB962C8B-B14F-4D97-AF65-F5344CB8AC3E}">
        <p14:creationId xmlns:p14="http://schemas.microsoft.com/office/powerpoint/2010/main" val="3406137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A3A84-4E96-03D0-9281-BA0427020AF0}"/>
              </a:ext>
            </a:extLst>
          </p:cNvPr>
          <p:cNvSpPr>
            <a:spLocks noGrp="1"/>
          </p:cNvSpPr>
          <p:nvPr>
            <p:ph type="title" idx="4294967295"/>
          </p:nvPr>
        </p:nvSpPr>
        <p:spPr>
          <a:xfrm>
            <a:off x="1108100" y="-1551631"/>
            <a:ext cx="10515600" cy="1325563"/>
          </a:xfrm>
        </p:spPr>
        <p:txBody>
          <a:bodyPr/>
          <a:lstStyle/>
          <a:p>
            <a:r>
              <a:rPr lang="en-US" dirty="0"/>
              <a:t>Vermont Advocacy in Action</a:t>
            </a:r>
          </a:p>
        </p:txBody>
      </p:sp>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7" descr="Headshot of Kirsten Murphy, a white woman with black wireframe glasses and white hair.">
            <a:extLst>
              <a:ext uri="{FF2B5EF4-FFF2-40B4-BE49-F238E27FC236}">
                <a16:creationId xmlns:a16="http://schemas.microsoft.com/office/drawing/2014/main" id="{BC0A1428-9EAC-404E-5601-3FB1ADF10156}"/>
              </a:ext>
            </a:extLst>
          </p:cNvPr>
          <p:cNvPicPr>
            <a:picLocks noChangeAspect="1"/>
          </p:cNvPicPr>
          <p:nvPr/>
        </p:nvPicPr>
        <p:blipFill rotWithShape="1">
          <a:blip r:embed="rId3"/>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4" name="TextBox 3">
            <a:extLst>
              <a:ext uri="{FF2B5EF4-FFF2-40B4-BE49-F238E27FC236}">
                <a16:creationId xmlns:a16="http://schemas.microsoft.com/office/drawing/2014/main" id="{4917E320-CE5A-DCBB-8F5F-3FB2E16589DC}"/>
              </a:ext>
            </a:extLst>
          </p:cNvPr>
          <p:cNvSpPr txBox="1"/>
          <p:nvPr/>
        </p:nvSpPr>
        <p:spPr>
          <a:xfrm>
            <a:off x="5980984" y="851490"/>
            <a:ext cx="5743808" cy="300414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800" dirty="0">
                <a:latin typeface="+mj-lt"/>
                <a:ea typeface="+mj-ea"/>
                <a:cs typeface="Calibri Light"/>
              </a:rPr>
              <a:t>Vermont Advocacy in Action</a:t>
            </a:r>
            <a:endParaRPr lang="en-US" sz="3800" dirty="0">
              <a:latin typeface="+mj-lt"/>
              <a:ea typeface="+mj-ea"/>
              <a:cs typeface="+mj-cs"/>
            </a:endParaRPr>
          </a:p>
          <a:p>
            <a:pPr algn="ctr">
              <a:lnSpc>
                <a:spcPct val="90000"/>
              </a:lnSpc>
              <a:spcBef>
                <a:spcPct val="0"/>
              </a:spcBef>
              <a:spcAft>
                <a:spcPts val="600"/>
              </a:spcAft>
            </a:pPr>
            <a:endParaRPr lang="en-US" sz="3200" dirty="0">
              <a:latin typeface="Calibri Light"/>
              <a:ea typeface="+mj-ea"/>
              <a:cs typeface="Calibri Light"/>
            </a:endParaRPr>
          </a:p>
        </p:txBody>
      </p:sp>
      <p:sp>
        <p:nvSpPr>
          <p:cNvPr id="5" name="TextBox 4">
            <a:extLst>
              <a:ext uri="{FF2B5EF4-FFF2-40B4-BE49-F238E27FC236}">
                <a16:creationId xmlns:a16="http://schemas.microsoft.com/office/drawing/2014/main" id="{EFFBB014-1BF9-F119-129C-F3044C792052}"/>
              </a:ext>
            </a:extLst>
          </p:cNvPr>
          <p:cNvSpPr txBox="1"/>
          <p:nvPr/>
        </p:nvSpPr>
        <p:spPr>
          <a:xfrm>
            <a:off x="6099718" y="3850888"/>
            <a:ext cx="56982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rPr>
              <a:t>Kirsten Murphy, Executive Director Vermont Developmental Disabilities Council </a:t>
            </a:r>
            <a:endParaRPr lang="en-US" sz="2400">
              <a:cs typeface="Calibri"/>
            </a:endParaRPr>
          </a:p>
        </p:txBody>
      </p:sp>
    </p:spTree>
    <p:extLst>
      <p:ext uri="{BB962C8B-B14F-4D97-AF65-F5344CB8AC3E}">
        <p14:creationId xmlns:p14="http://schemas.microsoft.com/office/powerpoint/2010/main" val="4199072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Green Mountain State Lives Up To Its Name | Homeless and Loving It!">
            <a:extLst>
              <a:ext uri="{FF2B5EF4-FFF2-40B4-BE49-F238E27FC236}">
                <a16:creationId xmlns:a16="http://schemas.microsoft.com/office/drawing/2014/main" id="{E6F3773A-5B7F-6A8E-94EF-8E74AA959A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4"/>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D9AED-A5C7-1A23-D10C-9DA658DC56D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Vermont Stakeholder Engagement</a:t>
            </a:r>
          </a:p>
        </p:txBody>
      </p:sp>
      <p:sp>
        <p:nvSpPr>
          <p:cNvPr id="3" name="Subtitle 2">
            <a:extLst>
              <a:ext uri="{FF2B5EF4-FFF2-40B4-BE49-F238E27FC236}">
                <a16:creationId xmlns:a16="http://schemas.microsoft.com/office/drawing/2014/main" id="{6871B921-94D2-39CA-7BC5-49BE9922604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800" i="1" dirty="0">
                <a:solidFill>
                  <a:srgbClr val="FFFFFF"/>
                </a:solidFill>
              </a:rPr>
              <a:t>How the Green Mountain State is influencing implementation of the HCBS Settings Rule</a:t>
            </a:r>
          </a:p>
        </p:txBody>
      </p:sp>
    </p:spTree>
    <p:extLst>
      <p:ext uri="{BB962C8B-B14F-4D97-AF65-F5344CB8AC3E}">
        <p14:creationId xmlns:p14="http://schemas.microsoft.com/office/powerpoint/2010/main" val="1146436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Content Placeholder 8" descr="A group of people sitting and standing in a room. They have on name tags and some people have their hands raised as if they are taking a vote or a poll within the room.">
            <a:extLst>
              <a:ext uri="{FF2B5EF4-FFF2-40B4-BE49-F238E27FC236}">
                <a16:creationId xmlns:a16="http://schemas.microsoft.com/office/drawing/2014/main" id="{4B6A6F58-6BF3-71D6-0A58-7E3A473FED6E}"/>
              </a:ext>
            </a:extLst>
          </p:cNvPr>
          <p:cNvPicPr>
            <a:picLocks noChangeAspect="1"/>
          </p:cNvPicPr>
          <p:nvPr/>
        </p:nvPicPr>
        <p:blipFill rotWithShape="1">
          <a:blip r:embed="rId3">
            <a:extLst>
              <a:ext uri="{28A0092B-C50C-407E-A947-70E740481C1C}">
                <a14:useLocalDpi xmlns:a14="http://schemas.microsoft.com/office/drawing/2010/main" val="0"/>
              </a:ext>
            </a:extLst>
          </a:blip>
          <a:srcRect t="3708" r="-1" b="25519"/>
          <a:stretch/>
        </p:blipFill>
        <p:spPr>
          <a:xfrm>
            <a:off x="20" y="10"/>
            <a:ext cx="12188932" cy="6857990"/>
          </a:xfrm>
          <a:prstGeom prst="rect">
            <a:avLst/>
          </a:prstGeom>
        </p:spPr>
      </p:pic>
      <p:sp>
        <p:nvSpPr>
          <p:cNvPr id="16" name="Freeform: Shape 15">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CE2C441-D3BF-BEEE-A781-F3D7AF29967C}"/>
              </a:ext>
            </a:extLst>
          </p:cNvPr>
          <p:cNvSpPr>
            <a:spLocks noGrp="1"/>
          </p:cNvSpPr>
          <p:nvPr>
            <p:ph type="title"/>
          </p:nvPr>
        </p:nvSpPr>
        <p:spPr>
          <a:xfrm>
            <a:off x="618062" y="4185749"/>
            <a:ext cx="9265771" cy="622836"/>
          </a:xfrm>
        </p:spPr>
        <p:txBody>
          <a:bodyPr>
            <a:normAutofit/>
          </a:bodyPr>
          <a:lstStyle/>
          <a:p>
            <a:r>
              <a:rPr lang="en-US" sz="3600" dirty="0"/>
              <a:t>Keeping the Promise</a:t>
            </a:r>
          </a:p>
        </p:txBody>
      </p:sp>
      <p:sp>
        <p:nvSpPr>
          <p:cNvPr id="13" name="Content Placeholder 12">
            <a:extLst>
              <a:ext uri="{FF2B5EF4-FFF2-40B4-BE49-F238E27FC236}">
                <a16:creationId xmlns:a16="http://schemas.microsoft.com/office/drawing/2014/main" id="{35B8AE3B-D806-1719-967B-6F111EEA7C13}"/>
              </a:ext>
            </a:extLst>
          </p:cNvPr>
          <p:cNvSpPr>
            <a:spLocks noGrp="1"/>
          </p:cNvSpPr>
          <p:nvPr>
            <p:ph idx="1"/>
          </p:nvPr>
        </p:nvSpPr>
        <p:spPr>
          <a:xfrm>
            <a:off x="618063" y="4856921"/>
            <a:ext cx="9565028" cy="1249240"/>
          </a:xfrm>
        </p:spPr>
        <p:txBody>
          <a:bodyPr>
            <a:normAutofit/>
          </a:bodyPr>
          <a:lstStyle/>
          <a:p>
            <a:pPr marL="0" indent="0">
              <a:buNone/>
            </a:pPr>
            <a:r>
              <a:rPr lang="en-US" dirty="0"/>
              <a:t>Self-Advocates Defining the Meaning of Community Living, 2011</a:t>
            </a:r>
          </a:p>
        </p:txBody>
      </p:sp>
    </p:spTree>
    <p:extLst>
      <p:ext uri="{BB962C8B-B14F-4D97-AF65-F5344CB8AC3E}">
        <p14:creationId xmlns:p14="http://schemas.microsoft.com/office/powerpoint/2010/main" val="380365944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Photo of a group of diverse people sitting on a couch and standing behind it.">
            <a:extLst>
              <a:ext uri="{FF2B5EF4-FFF2-40B4-BE49-F238E27FC236}">
                <a16:creationId xmlns:a16="http://schemas.microsoft.com/office/drawing/2014/main" id="{CFA45F9F-D4E9-3EBA-1406-ECE5D1D2C86E}"/>
              </a:ext>
            </a:extLst>
          </p:cNvPr>
          <p:cNvPicPr>
            <a:picLocks noChangeAspect="1"/>
          </p:cNvPicPr>
          <p:nvPr/>
        </p:nvPicPr>
        <p:blipFill rotWithShape="1">
          <a:blip r:embed="rId3"/>
          <a:srcRect l="10667" r="10667" b="1"/>
          <a:stretch/>
        </p:blipFill>
        <p:spPr>
          <a:xfrm>
            <a:off x="-1" y="10"/>
            <a:ext cx="12192000" cy="6857990"/>
          </a:xfrm>
          <a:prstGeom prst="rect">
            <a:avLst/>
          </a:prstGeom>
        </p:spPr>
      </p:pic>
      <p:sp>
        <p:nvSpPr>
          <p:cNvPr id="2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E195323-78A8-CEB3-62C8-D3A61FD1CE6E}"/>
              </a:ext>
            </a:extLst>
          </p:cNvPr>
          <p:cNvSpPr>
            <a:spLocks noGrp="1"/>
          </p:cNvSpPr>
          <p:nvPr>
            <p:ph type="title"/>
          </p:nvPr>
        </p:nvSpPr>
        <p:spPr>
          <a:xfrm>
            <a:off x="709448" y="1913950"/>
            <a:ext cx="4204137" cy="1342754"/>
          </a:xfrm>
        </p:spPr>
        <p:txBody>
          <a:bodyPr>
            <a:normAutofit/>
          </a:bodyPr>
          <a:lstStyle/>
          <a:p>
            <a:pPr algn="ctr"/>
            <a:r>
              <a:rPr lang="en-US" sz="3600" i="1" dirty="0">
                <a:latin typeface="Candara" panose="020E0502030303020204" pitchFamily="34" charset="0"/>
              </a:rPr>
              <a:t>Keeping the Promise Continued</a:t>
            </a:r>
            <a:endParaRPr lang="en-US" sz="3600" dirty="0">
              <a:latin typeface="Candara" panose="020E0502030303020204" pitchFamily="34" charset="0"/>
            </a:endParaRPr>
          </a:p>
        </p:txBody>
      </p:sp>
      <p:cxnSp>
        <p:nvCxnSpPr>
          <p:cNvPr id="22" name="Straight Connector 2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FF52D6-C2A2-CA72-C763-62A03FECCDD0}"/>
              </a:ext>
            </a:extLst>
          </p:cNvPr>
          <p:cNvSpPr>
            <a:spLocks noGrp="1"/>
          </p:cNvSpPr>
          <p:nvPr>
            <p:ph idx="1"/>
          </p:nvPr>
        </p:nvSpPr>
        <p:spPr>
          <a:xfrm>
            <a:off x="275771" y="3417573"/>
            <a:ext cx="5268686" cy="2619839"/>
          </a:xfrm>
        </p:spPr>
        <p:txBody>
          <a:bodyPr anchor="ctr">
            <a:normAutofit/>
          </a:bodyPr>
          <a:lstStyle/>
          <a:p>
            <a:pPr marL="0" indent="0">
              <a:spcBef>
                <a:spcPts val="0"/>
              </a:spcBef>
              <a:spcAft>
                <a:spcPts val="600"/>
              </a:spcAft>
              <a:buNone/>
            </a:pPr>
            <a:r>
              <a:rPr lang="en-US" sz="2400" dirty="0"/>
              <a:t>You can trace a straight-line from </a:t>
            </a:r>
            <a:r>
              <a:rPr lang="en-US" sz="2400" i="1" dirty="0"/>
              <a:t>Keeping the Promise </a:t>
            </a:r>
            <a:r>
              <a:rPr lang="en-US" sz="2400" dirty="0"/>
              <a:t>to the Settings Rule: </a:t>
            </a:r>
          </a:p>
          <a:p>
            <a:pPr marL="0" indent="0" algn="ctr">
              <a:spcBef>
                <a:spcPts val="0"/>
              </a:spcBef>
              <a:spcAft>
                <a:spcPts val="600"/>
              </a:spcAft>
              <a:buNone/>
            </a:pPr>
            <a:r>
              <a:rPr lang="en-US" sz="3200" dirty="0"/>
              <a:t>“Outcomes from self-directed lives must be the measure of success” (pg. 3).</a:t>
            </a:r>
          </a:p>
        </p:txBody>
      </p:sp>
    </p:spTree>
    <p:extLst>
      <p:ext uri="{BB962C8B-B14F-4D97-AF65-F5344CB8AC3E}">
        <p14:creationId xmlns:p14="http://schemas.microsoft.com/office/powerpoint/2010/main" val="177927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1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D552-096B-C988-8598-2C48DC55F690}"/>
              </a:ext>
            </a:extLst>
          </p:cNvPr>
          <p:cNvSpPr>
            <a:spLocks noGrp="1"/>
          </p:cNvSpPr>
          <p:nvPr>
            <p:ph type="title"/>
          </p:nvPr>
        </p:nvSpPr>
        <p:spPr/>
        <p:txBody>
          <a:bodyPr/>
          <a:lstStyle/>
          <a:p>
            <a:r>
              <a:rPr lang="en-US" dirty="0">
                <a:latin typeface="Candara" panose="020E0502030303020204" pitchFamily="34" charset="0"/>
              </a:rPr>
              <a:t>Why is Stakeholder Input Important?</a:t>
            </a:r>
          </a:p>
        </p:txBody>
      </p:sp>
      <p:pic>
        <p:nvPicPr>
          <p:cNvPr id="2050" name="Picture 2" descr="Nothing About Us Without Us 8x10 Art Print Disability Rights - Etsy">
            <a:extLst>
              <a:ext uri="{FF2B5EF4-FFF2-40B4-BE49-F238E27FC236}">
                <a16:creationId xmlns:a16="http://schemas.microsoft.com/office/drawing/2014/main" id="{9EE6C076-16DB-7352-BD37-A904E6578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03" y="1412904"/>
            <a:ext cx="4455886" cy="52999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7DC6F6BE-1CBF-0B05-52EC-00934AC95A65}"/>
              </a:ext>
            </a:extLst>
          </p:cNvPr>
          <p:cNvSpPr>
            <a:spLocks noGrp="1"/>
          </p:cNvSpPr>
          <p:nvPr>
            <p:ph type="body" idx="1"/>
          </p:nvPr>
        </p:nvSpPr>
        <p:spPr>
          <a:xfrm>
            <a:off x="5805019" y="1736890"/>
            <a:ext cx="5157787" cy="823912"/>
          </a:xfrm>
        </p:spPr>
        <p:txBody>
          <a:bodyPr>
            <a:normAutofit/>
          </a:bodyPr>
          <a:lstStyle/>
          <a:p>
            <a:r>
              <a:rPr lang="en-US" sz="3200" dirty="0"/>
              <a:t>Foundational Value</a:t>
            </a:r>
          </a:p>
        </p:txBody>
      </p:sp>
      <p:sp>
        <p:nvSpPr>
          <p:cNvPr id="4" name="Content Placeholder 3">
            <a:extLst>
              <a:ext uri="{FF2B5EF4-FFF2-40B4-BE49-F238E27FC236}">
                <a16:creationId xmlns:a16="http://schemas.microsoft.com/office/drawing/2014/main" id="{EB0074A7-D833-F09F-7F0D-400F9A67CD11}"/>
              </a:ext>
            </a:extLst>
          </p:cNvPr>
          <p:cNvSpPr>
            <a:spLocks noGrp="1"/>
          </p:cNvSpPr>
          <p:nvPr>
            <p:ph sz="half" idx="2"/>
          </p:nvPr>
        </p:nvSpPr>
        <p:spPr>
          <a:xfrm>
            <a:off x="6096000" y="2717061"/>
            <a:ext cx="5157787" cy="3684588"/>
          </a:xfrm>
        </p:spPr>
        <p:txBody>
          <a:bodyPr/>
          <a:lstStyle/>
          <a:p>
            <a:r>
              <a:rPr lang="en-US" dirty="0"/>
              <a:t>Nothing about us, without us.</a:t>
            </a:r>
          </a:p>
        </p:txBody>
      </p:sp>
      <p:sp>
        <p:nvSpPr>
          <p:cNvPr id="5" name="Text Placeholder 4">
            <a:extLst>
              <a:ext uri="{FF2B5EF4-FFF2-40B4-BE49-F238E27FC236}">
                <a16:creationId xmlns:a16="http://schemas.microsoft.com/office/drawing/2014/main" id="{2CE666A1-EEF6-CC69-474A-E6F690C10A20}"/>
              </a:ext>
            </a:extLst>
          </p:cNvPr>
          <p:cNvSpPr>
            <a:spLocks noGrp="1"/>
          </p:cNvSpPr>
          <p:nvPr>
            <p:ph type="body" sz="quarter" idx="3"/>
          </p:nvPr>
        </p:nvSpPr>
        <p:spPr>
          <a:xfrm>
            <a:off x="5805019" y="3483074"/>
            <a:ext cx="5183188" cy="823912"/>
          </a:xfrm>
        </p:spPr>
        <p:txBody>
          <a:bodyPr>
            <a:normAutofit/>
          </a:bodyPr>
          <a:lstStyle/>
          <a:p>
            <a:r>
              <a:rPr lang="en-US" sz="3200" dirty="0"/>
              <a:t>Practical Reality</a:t>
            </a:r>
          </a:p>
        </p:txBody>
      </p:sp>
      <p:sp>
        <p:nvSpPr>
          <p:cNvPr id="6" name="Content Placeholder 5">
            <a:extLst>
              <a:ext uri="{FF2B5EF4-FFF2-40B4-BE49-F238E27FC236}">
                <a16:creationId xmlns:a16="http://schemas.microsoft.com/office/drawing/2014/main" id="{FC86EFA9-FCBD-4377-2C01-E0D636FA03D7}"/>
              </a:ext>
            </a:extLst>
          </p:cNvPr>
          <p:cNvSpPr>
            <a:spLocks noGrp="1"/>
          </p:cNvSpPr>
          <p:nvPr>
            <p:ph sz="quarter" idx="4"/>
          </p:nvPr>
        </p:nvSpPr>
        <p:spPr>
          <a:xfrm>
            <a:off x="6281509" y="4463245"/>
            <a:ext cx="5183188" cy="923925"/>
          </a:xfrm>
        </p:spPr>
        <p:txBody>
          <a:bodyPr/>
          <a:lstStyle/>
          <a:p>
            <a:r>
              <a:rPr lang="en-US" dirty="0"/>
              <a:t>Self-advocates and families can see what state agencies can not.</a:t>
            </a:r>
          </a:p>
        </p:txBody>
      </p:sp>
    </p:spTree>
    <p:extLst>
      <p:ext uri="{BB962C8B-B14F-4D97-AF65-F5344CB8AC3E}">
        <p14:creationId xmlns:p14="http://schemas.microsoft.com/office/powerpoint/2010/main" val="1461027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714A-EF26-1A13-95A3-77B69D60E60D}"/>
              </a:ext>
            </a:extLst>
          </p:cNvPr>
          <p:cNvSpPr>
            <a:spLocks noGrp="1"/>
          </p:cNvSpPr>
          <p:nvPr>
            <p:ph type="title"/>
          </p:nvPr>
        </p:nvSpPr>
        <p:spPr>
          <a:xfrm>
            <a:off x="6979314" y="1396289"/>
            <a:ext cx="4375586" cy="1325563"/>
          </a:xfrm>
        </p:spPr>
        <p:txBody>
          <a:bodyPr>
            <a:normAutofit fontScale="90000"/>
          </a:bodyPr>
          <a:lstStyle/>
          <a:p>
            <a:r>
              <a:rPr lang="en-US" sz="3600" b="1" dirty="0">
                <a:latin typeface="Candara" panose="020E0502030303020204" pitchFamily="34" charset="0"/>
              </a:rPr>
              <a:t>How does Vermont DDC work with partners?</a:t>
            </a:r>
          </a:p>
        </p:txBody>
      </p:sp>
      <p:sp>
        <p:nvSpPr>
          <p:cNvPr id="3130" name="Freeform: Shape 3129">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ermont Center for Independent Living logo">
            <a:extLst>
              <a:ext uri="{FF2B5EF4-FFF2-40B4-BE49-F238E27FC236}">
                <a16:creationId xmlns:a16="http://schemas.microsoft.com/office/drawing/2014/main" id="{35AA49B1-2721-0FF4-2207-DA575AAB97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26" r="1" b="13167"/>
          <a:stretch/>
        </p:blipFill>
        <p:spPr bwMode="auto">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noFill/>
          <a:extLst>
            <a:ext uri="{909E8E84-426E-40DD-AFC4-6F175D3DCCD1}">
              <a14:hiddenFill xmlns:a14="http://schemas.microsoft.com/office/drawing/2010/main">
                <a:solidFill>
                  <a:srgbClr val="FFFFFF"/>
                </a:solidFill>
              </a14:hiddenFill>
            </a:ext>
          </a:extLst>
        </p:spPr>
      </p:pic>
      <p:sp>
        <p:nvSpPr>
          <p:cNvPr id="3132" name="Oval 3131">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Disability Rights Vermont logo">
            <a:extLst>
              <a:ext uri="{FF2B5EF4-FFF2-40B4-BE49-F238E27FC236}">
                <a16:creationId xmlns:a16="http://schemas.microsoft.com/office/drawing/2014/main" id="{5F83D8E9-B1D8-6EAB-F9E9-EF466C79F9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39" r="15961" b="-1"/>
          <a:stretch/>
        </p:blipFill>
        <p:spPr bwMode="auto">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extLst>
            <a:ext uri="{909E8E84-426E-40DD-AFC4-6F175D3DCCD1}">
              <a14:hiddenFill xmlns:a14="http://schemas.microsoft.com/office/drawing/2010/main">
                <a:solidFill>
                  <a:srgbClr val="FFFFFF"/>
                </a:solidFill>
              </a14:hiddenFill>
            </a:ext>
          </a:extLst>
        </p:spPr>
      </p:pic>
      <p:sp>
        <p:nvSpPr>
          <p:cNvPr id="3134" name="Freeform: Shape 3133">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MSA Green Mountain Self Advocates logo">
            <a:extLst>
              <a:ext uri="{FF2B5EF4-FFF2-40B4-BE49-F238E27FC236}">
                <a16:creationId xmlns:a16="http://schemas.microsoft.com/office/drawing/2014/main" id="{734540A8-052A-0AD0-DB0F-2E0989487C60}"/>
              </a:ext>
            </a:extLst>
          </p:cNvPr>
          <p:cNvPicPr>
            <a:picLocks noChangeAspect="1"/>
          </p:cNvPicPr>
          <p:nvPr/>
        </p:nvPicPr>
        <p:blipFill rotWithShape="1">
          <a:blip r:embed="rId4">
            <a:extLst>
              <a:ext uri="{28A0092B-C50C-407E-A947-70E740481C1C}">
                <a14:useLocalDpi xmlns:a14="http://schemas.microsoft.com/office/drawing/2010/main" val="0"/>
              </a:ext>
            </a:extLst>
          </a:blip>
          <a:srcRect t="10741" b="2232"/>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3136" name="Oval 3135">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UVM Center on Disability &amp; Community Inclusion (CDCI) logo">
            <a:extLst>
              <a:ext uri="{FF2B5EF4-FFF2-40B4-BE49-F238E27FC236}">
                <a16:creationId xmlns:a16="http://schemas.microsoft.com/office/drawing/2014/main" id="{A5DA5BCA-DF88-1975-E2BF-ACE0417A72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2"/>
          <a:stretch/>
        </p:blipFill>
        <p:spPr bwMode="auto">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F60B931-09D6-DCEE-7714-EC9D9FE6FBE1}"/>
              </a:ext>
            </a:extLst>
          </p:cNvPr>
          <p:cNvSpPr>
            <a:spLocks noGrp="1"/>
          </p:cNvSpPr>
          <p:nvPr>
            <p:ph idx="1"/>
          </p:nvPr>
        </p:nvSpPr>
        <p:spPr>
          <a:xfrm>
            <a:off x="6979313" y="2871982"/>
            <a:ext cx="4375579" cy="3100193"/>
          </a:xfrm>
        </p:spPr>
        <p:txBody>
          <a:bodyPr anchor="t">
            <a:normAutofit/>
          </a:bodyPr>
          <a:lstStyle/>
          <a:p>
            <a:pPr marL="465138" indent="-290513"/>
            <a:r>
              <a:rPr lang="en-US" sz="4800" b="1" dirty="0"/>
              <a:t>C</a:t>
            </a:r>
            <a:r>
              <a:rPr lang="en-US" dirty="0"/>
              <a:t>onduit for information.</a:t>
            </a:r>
          </a:p>
          <a:p>
            <a:pPr marL="465138" indent="-290513"/>
            <a:r>
              <a:rPr lang="en-US" sz="4800" b="1" dirty="0"/>
              <a:t>C</a:t>
            </a:r>
            <a:r>
              <a:rPr lang="en-US" dirty="0"/>
              <a:t>onvenor of stakeholder meetings &amp; town halls.</a:t>
            </a:r>
          </a:p>
          <a:p>
            <a:pPr marL="465138" indent="-290513"/>
            <a:r>
              <a:rPr lang="en-US" sz="4800" b="1" dirty="0"/>
              <a:t>C</a:t>
            </a:r>
            <a:r>
              <a:rPr lang="en-US" dirty="0"/>
              <a:t>omposer of public comment for sign-on.</a:t>
            </a:r>
          </a:p>
          <a:p>
            <a:pPr marL="0" indent="0">
              <a:buNone/>
            </a:pPr>
            <a:endParaRPr lang="en-US" dirty="0"/>
          </a:p>
          <a:p>
            <a:endParaRPr lang="en-US" sz="1800" dirty="0"/>
          </a:p>
        </p:txBody>
      </p:sp>
    </p:spTree>
    <p:extLst>
      <p:ext uri="{BB962C8B-B14F-4D97-AF65-F5344CB8AC3E}">
        <p14:creationId xmlns:p14="http://schemas.microsoft.com/office/powerpoint/2010/main" val="159416488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1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F92C-A8EB-1CA3-6C72-D500853EA288}"/>
              </a:ext>
            </a:extLst>
          </p:cNvPr>
          <p:cNvSpPr>
            <a:spLocks noGrp="1"/>
          </p:cNvSpPr>
          <p:nvPr>
            <p:ph type="title"/>
          </p:nvPr>
        </p:nvSpPr>
        <p:spPr/>
        <p:txBody>
          <a:bodyPr>
            <a:normAutofit/>
          </a:bodyPr>
          <a:lstStyle/>
          <a:p>
            <a:r>
              <a:rPr lang="en-US" sz="4800" dirty="0"/>
              <a:t>What has the VTDDC done?</a:t>
            </a:r>
          </a:p>
        </p:txBody>
      </p:sp>
      <p:sp>
        <p:nvSpPr>
          <p:cNvPr id="4" name="Text Placeholder 3">
            <a:extLst>
              <a:ext uri="{FF2B5EF4-FFF2-40B4-BE49-F238E27FC236}">
                <a16:creationId xmlns:a16="http://schemas.microsoft.com/office/drawing/2014/main" id="{BF2175D0-BB94-9564-2462-11842BE8CFD1}"/>
              </a:ext>
            </a:extLst>
          </p:cNvPr>
          <p:cNvSpPr>
            <a:spLocks noGrp="1"/>
          </p:cNvSpPr>
          <p:nvPr>
            <p:ph type="body" idx="1"/>
          </p:nvPr>
        </p:nvSpPr>
        <p:spPr/>
        <p:txBody>
          <a:bodyPr>
            <a:normAutofit fontScale="92500" lnSpcReduction="20000"/>
          </a:bodyPr>
          <a:lstStyle/>
          <a:p>
            <a:r>
              <a:rPr lang="en-US" sz="3200" dirty="0"/>
              <a:t>Conflict of interest free case management</a:t>
            </a:r>
          </a:p>
        </p:txBody>
      </p:sp>
      <p:cxnSp>
        <p:nvCxnSpPr>
          <p:cNvPr id="9" name="Straight Connector 8">
            <a:extLst>
              <a:ext uri="{FF2B5EF4-FFF2-40B4-BE49-F238E27FC236}">
                <a16:creationId xmlns:a16="http://schemas.microsoft.com/office/drawing/2014/main" id="{27670A7E-6BDB-C2FA-EFF6-372602AB821A}"/>
              </a:ext>
              <a:ext uri="{C183D7F6-B498-43B3-948B-1728B52AA6E4}">
                <adec:decorative xmlns:adec="http://schemas.microsoft.com/office/drawing/2017/decorative" val="1"/>
              </a:ext>
            </a:extLst>
          </p:cNvPr>
          <p:cNvCxnSpPr>
            <a:cxnSpLocks/>
          </p:cNvCxnSpPr>
          <p:nvPr/>
        </p:nvCxnSpPr>
        <p:spPr>
          <a:xfrm>
            <a:off x="836612" y="2505075"/>
            <a:ext cx="4998131"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5" name="Content Placeholder 4">
            <a:extLst>
              <a:ext uri="{FF2B5EF4-FFF2-40B4-BE49-F238E27FC236}">
                <a16:creationId xmlns:a16="http://schemas.microsoft.com/office/drawing/2014/main" id="{2A1AC128-418E-3ECB-E76A-58E62F529863}"/>
              </a:ext>
            </a:extLst>
          </p:cNvPr>
          <p:cNvSpPr>
            <a:spLocks noGrp="1"/>
          </p:cNvSpPr>
          <p:nvPr>
            <p:ph sz="half" idx="2"/>
          </p:nvPr>
        </p:nvSpPr>
        <p:spPr/>
        <p:txBody>
          <a:bodyPr>
            <a:normAutofit/>
          </a:bodyPr>
          <a:lstStyle/>
          <a:p>
            <a:r>
              <a:rPr lang="en-US" sz="2400" dirty="0"/>
              <a:t>State claimed the rule did not apply.</a:t>
            </a:r>
          </a:p>
          <a:p>
            <a:r>
              <a:rPr lang="en-US" sz="2400" dirty="0"/>
              <a:t>State asked for “the choice model.”</a:t>
            </a:r>
          </a:p>
          <a:p>
            <a:r>
              <a:rPr lang="en-US" sz="2400" dirty="0"/>
              <a:t>State was put under a plan of correction.</a:t>
            </a:r>
          </a:p>
          <a:p>
            <a:r>
              <a:rPr lang="en-US" sz="2400" dirty="0"/>
              <a:t>Timeline for the plan was reduced by CMS.</a:t>
            </a:r>
          </a:p>
          <a:p>
            <a:pPr marL="0" indent="0">
              <a:buNone/>
            </a:pPr>
            <a:endParaRPr lang="en-US" sz="1200" b="1" dirty="0"/>
          </a:p>
          <a:p>
            <a:pPr marL="0" indent="0" algn="ctr">
              <a:buNone/>
            </a:pPr>
            <a:r>
              <a:rPr lang="en-US" sz="2400" b="1" dirty="0"/>
              <a:t>We built a relationship with CMS.</a:t>
            </a:r>
          </a:p>
        </p:txBody>
      </p:sp>
      <p:sp>
        <p:nvSpPr>
          <p:cNvPr id="6" name="Text Placeholder 5">
            <a:extLst>
              <a:ext uri="{FF2B5EF4-FFF2-40B4-BE49-F238E27FC236}">
                <a16:creationId xmlns:a16="http://schemas.microsoft.com/office/drawing/2014/main" id="{D8352776-6FDB-EC7A-6879-F0DB1E0A79D5}"/>
              </a:ext>
            </a:extLst>
          </p:cNvPr>
          <p:cNvSpPr>
            <a:spLocks noGrp="1"/>
          </p:cNvSpPr>
          <p:nvPr>
            <p:ph type="body" sz="quarter" idx="3"/>
          </p:nvPr>
        </p:nvSpPr>
        <p:spPr/>
        <p:txBody>
          <a:bodyPr>
            <a:noAutofit/>
          </a:bodyPr>
          <a:lstStyle/>
          <a:p>
            <a:pPr>
              <a:spcBef>
                <a:spcPts val="0"/>
              </a:spcBef>
            </a:pPr>
            <a:r>
              <a:rPr lang="en-US" sz="3000" dirty="0"/>
              <a:t>Renewed focus on </a:t>
            </a:r>
          </a:p>
          <a:p>
            <a:pPr>
              <a:spcBef>
                <a:spcPts val="0"/>
              </a:spcBef>
            </a:pPr>
            <a:r>
              <a:rPr lang="en-US" sz="3000" dirty="0"/>
              <a:t>the Settings Rule</a:t>
            </a:r>
          </a:p>
        </p:txBody>
      </p:sp>
      <p:pic>
        <p:nvPicPr>
          <p:cNvPr id="16" name="Picture 15" descr="VTDDC logo">
            <a:extLst>
              <a:ext uri="{FF2B5EF4-FFF2-40B4-BE49-F238E27FC236}">
                <a16:creationId xmlns:a16="http://schemas.microsoft.com/office/drawing/2014/main" id="{0B1FC682-DB20-C9CF-1A9B-4E17B651F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262" y="197403"/>
            <a:ext cx="1877473" cy="2153134"/>
          </a:xfrm>
          <a:prstGeom prst="rect">
            <a:avLst/>
          </a:prstGeom>
        </p:spPr>
      </p:pic>
      <p:cxnSp>
        <p:nvCxnSpPr>
          <p:cNvPr id="11" name="Straight Connector 10">
            <a:extLst>
              <a:ext uri="{FF2B5EF4-FFF2-40B4-BE49-F238E27FC236}">
                <a16:creationId xmlns:a16="http://schemas.microsoft.com/office/drawing/2014/main" id="{ADB19A32-2358-B51C-8C5F-0D99ACABF239}"/>
              </a:ext>
              <a:ext uri="{C183D7F6-B498-43B3-948B-1728B52AA6E4}">
                <adec:decorative xmlns:adec="http://schemas.microsoft.com/office/drawing/2017/decorative" val="1"/>
              </a:ext>
            </a:extLst>
          </p:cNvPr>
          <p:cNvCxnSpPr>
            <a:cxnSpLocks/>
          </p:cNvCxnSpPr>
          <p:nvPr/>
        </p:nvCxnSpPr>
        <p:spPr>
          <a:xfrm>
            <a:off x="6172200" y="2505075"/>
            <a:ext cx="4998131"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7" name="Content Placeholder 6">
            <a:extLst>
              <a:ext uri="{FF2B5EF4-FFF2-40B4-BE49-F238E27FC236}">
                <a16:creationId xmlns:a16="http://schemas.microsoft.com/office/drawing/2014/main" id="{DD87CE57-7688-A8D2-6238-BA55EEBD6AA1}"/>
              </a:ext>
            </a:extLst>
          </p:cNvPr>
          <p:cNvSpPr>
            <a:spLocks noGrp="1"/>
          </p:cNvSpPr>
          <p:nvPr>
            <p:ph sz="quarter" idx="4"/>
          </p:nvPr>
        </p:nvSpPr>
        <p:spPr/>
        <p:txBody>
          <a:bodyPr>
            <a:normAutofit/>
          </a:bodyPr>
          <a:lstStyle/>
          <a:p>
            <a:r>
              <a:rPr lang="en-US" sz="2400" dirty="0"/>
              <a:t>State filed a plan saying there were no settings that merited heightened scrutiny.</a:t>
            </a:r>
          </a:p>
          <a:p>
            <a:r>
              <a:rPr lang="en-US" sz="2400" dirty="0"/>
              <a:t>CMS selected VT for review &amp; a visit this summer.</a:t>
            </a:r>
          </a:p>
          <a:p>
            <a:r>
              <a:rPr lang="en-US" sz="2400" dirty="0"/>
              <a:t>CMS asked the Council to host a stakeholder session.</a:t>
            </a:r>
          </a:p>
          <a:p>
            <a:pPr marL="0" indent="0">
              <a:spcBef>
                <a:spcPts val="0"/>
              </a:spcBef>
              <a:buNone/>
            </a:pPr>
            <a:endParaRPr lang="en-US" sz="1600" dirty="0"/>
          </a:p>
          <a:p>
            <a:pPr marL="0" indent="0" algn="ctr">
              <a:spcBef>
                <a:spcPts val="0"/>
              </a:spcBef>
              <a:buNone/>
            </a:pPr>
            <a:r>
              <a:rPr lang="en-US" sz="2400" b="1" dirty="0"/>
              <a:t>Our relationship with CMS paid off!</a:t>
            </a:r>
            <a:endParaRPr lang="en-US" b="1" dirty="0"/>
          </a:p>
          <a:p>
            <a:endParaRPr lang="en-US" sz="2400" dirty="0"/>
          </a:p>
        </p:txBody>
      </p:sp>
    </p:spTree>
    <p:extLst>
      <p:ext uri="{BB962C8B-B14F-4D97-AF65-F5344CB8AC3E}">
        <p14:creationId xmlns:p14="http://schemas.microsoft.com/office/powerpoint/2010/main" val="3233202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3" name="Rectangle 412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5" name="Freeform: Shape 412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2805D0-A76B-38F2-A13D-7657D38AFB63}"/>
              </a:ext>
            </a:extLst>
          </p:cNvPr>
          <p:cNvSpPr>
            <a:spLocks noGrp="1"/>
          </p:cNvSpPr>
          <p:nvPr>
            <p:ph type="title"/>
          </p:nvPr>
        </p:nvSpPr>
        <p:spPr>
          <a:xfrm>
            <a:off x="838200" y="609600"/>
            <a:ext cx="3739341" cy="1330839"/>
          </a:xfrm>
        </p:spPr>
        <p:txBody>
          <a:bodyPr>
            <a:normAutofit/>
          </a:bodyPr>
          <a:lstStyle/>
          <a:p>
            <a:r>
              <a:rPr lang="en-US">
                <a:latin typeface="Candara" panose="020E0502030303020204" pitchFamily="34" charset="0"/>
              </a:rPr>
              <a:t>What more will VTDDC do?</a:t>
            </a:r>
          </a:p>
        </p:txBody>
      </p:sp>
      <p:sp>
        <p:nvSpPr>
          <p:cNvPr id="3" name="Content Placeholder 2">
            <a:extLst>
              <a:ext uri="{FF2B5EF4-FFF2-40B4-BE49-F238E27FC236}">
                <a16:creationId xmlns:a16="http://schemas.microsoft.com/office/drawing/2014/main" id="{7371335F-DA7D-B1AC-05F6-BC7B8F32781F}"/>
              </a:ext>
            </a:extLst>
          </p:cNvPr>
          <p:cNvSpPr>
            <a:spLocks noGrp="1"/>
          </p:cNvSpPr>
          <p:nvPr>
            <p:ph idx="1"/>
          </p:nvPr>
        </p:nvSpPr>
        <p:spPr>
          <a:xfrm>
            <a:off x="862366" y="2194102"/>
            <a:ext cx="3427001" cy="3908586"/>
          </a:xfrm>
        </p:spPr>
        <p:txBody>
          <a:bodyPr>
            <a:normAutofit/>
          </a:bodyPr>
          <a:lstStyle/>
          <a:p>
            <a:r>
              <a:rPr lang="en-US" sz="2400" dirty="0"/>
              <a:t>Strategic use of $’s: Implementing Act 186.</a:t>
            </a:r>
          </a:p>
          <a:p>
            <a:r>
              <a:rPr lang="en-US" sz="2400" dirty="0"/>
              <a:t>Multiple formats:   What Makes a House a Home?</a:t>
            </a:r>
          </a:p>
          <a:p>
            <a:r>
              <a:rPr lang="en-US" sz="2400" dirty="0"/>
              <a:t>Use all the tools.</a:t>
            </a:r>
          </a:p>
        </p:txBody>
      </p:sp>
      <p:pic>
        <p:nvPicPr>
          <p:cNvPr id="7" name="Graphic 6" descr="A picture of woman on a mountain looking at a road ahead which winds toward distant mountains.&#10;">
            <a:extLst>
              <a:ext uri="{FF2B5EF4-FFF2-40B4-BE49-F238E27FC236}">
                <a16:creationId xmlns:a16="http://schemas.microsoft.com/office/drawing/2014/main" id="{E0AFA0AC-AE20-E232-3224-D7B5746F3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8560" y="661916"/>
            <a:ext cx="5868935" cy="5557909"/>
          </a:xfrm>
          <a:prstGeom prst="rect">
            <a:avLst/>
          </a:prstGeom>
        </p:spPr>
      </p:pic>
    </p:spTree>
    <p:extLst>
      <p:ext uri="{BB962C8B-B14F-4D97-AF65-F5344CB8AC3E}">
        <p14:creationId xmlns:p14="http://schemas.microsoft.com/office/powerpoint/2010/main" val="4260547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lose up image of a silver clock. Instead of numbers there is just one spot that the hour, minute, and second hands are all pointing to that says &quot;GO TIME!&quot;">
            <a:extLst>
              <a:ext uri="{FF2B5EF4-FFF2-40B4-BE49-F238E27FC236}">
                <a16:creationId xmlns:a16="http://schemas.microsoft.com/office/drawing/2014/main" id="{2CE6A4B6-C310-1C5B-7B01-E2B5CF5E3E49}"/>
              </a:ext>
            </a:extLst>
          </p:cNvPr>
          <p:cNvPicPr>
            <a:picLocks noChangeAspect="1"/>
          </p:cNvPicPr>
          <p:nvPr/>
        </p:nvPicPr>
        <p:blipFill rotWithShape="1">
          <a:blip r:embed="rId3"/>
          <a:srcRect l="14065" r="133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36646B-6882-CC1E-FBE6-5EBFDD7ECFC8}"/>
              </a:ext>
            </a:extLst>
          </p:cNvPr>
          <p:cNvSpPr>
            <a:spLocks noGrp="1"/>
          </p:cNvSpPr>
          <p:nvPr>
            <p:ph type="title"/>
          </p:nvPr>
        </p:nvSpPr>
        <p:spPr>
          <a:xfrm>
            <a:off x="838200" y="365125"/>
            <a:ext cx="3822189" cy="1899912"/>
          </a:xfrm>
        </p:spPr>
        <p:txBody>
          <a:bodyPr>
            <a:normAutofit/>
          </a:bodyPr>
          <a:lstStyle/>
          <a:p>
            <a:r>
              <a:rPr lang="en-US" sz="4000" dirty="0">
                <a:cs typeface="Calibri Light"/>
              </a:rPr>
              <a:t>HCBS Settings Rule Webinar</a:t>
            </a:r>
          </a:p>
        </p:txBody>
      </p:sp>
      <p:sp>
        <p:nvSpPr>
          <p:cNvPr id="3" name="Content Placeholder 2">
            <a:extLst>
              <a:ext uri="{FF2B5EF4-FFF2-40B4-BE49-F238E27FC236}">
                <a16:creationId xmlns:a16="http://schemas.microsoft.com/office/drawing/2014/main" id="{218BE98D-F9F0-8333-A996-10E124838F30}"/>
              </a:ext>
            </a:extLst>
          </p:cNvPr>
          <p:cNvSpPr>
            <a:spLocks noGrp="1"/>
          </p:cNvSpPr>
          <p:nvPr>
            <p:ph idx="1"/>
          </p:nvPr>
        </p:nvSpPr>
        <p:spPr>
          <a:xfrm>
            <a:off x="838200" y="2434201"/>
            <a:ext cx="3822189" cy="2283811"/>
          </a:xfrm>
        </p:spPr>
        <p:txBody>
          <a:bodyPr vert="horz" lIns="91440" tIns="45720" rIns="91440" bIns="45720" rtlCol="0" anchor="t">
            <a:normAutofit/>
          </a:bodyPr>
          <a:lstStyle/>
          <a:p>
            <a:pPr marL="0" indent="0">
              <a:buNone/>
            </a:pPr>
            <a:r>
              <a:rPr lang="en-US" sz="2000" dirty="0">
                <a:cs typeface="Calibri"/>
              </a:rPr>
              <a:t>HCBS Settings Rule Refresher</a:t>
            </a:r>
          </a:p>
          <a:p>
            <a:pPr marL="0" indent="0">
              <a:buNone/>
            </a:pPr>
            <a:r>
              <a:rPr lang="en-US" sz="2000" dirty="0">
                <a:cs typeface="Calibri"/>
              </a:rPr>
              <a:t>National Efforts to Engage Stakeholders</a:t>
            </a:r>
          </a:p>
          <a:p>
            <a:pPr marL="0" indent="0">
              <a:buNone/>
            </a:pPr>
            <a:r>
              <a:rPr lang="en-US" sz="2000" dirty="0">
                <a:cs typeface="Calibri"/>
              </a:rPr>
              <a:t>Advocacy in Action: </a:t>
            </a:r>
            <a:br>
              <a:rPr lang="en-US" sz="2000" dirty="0">
                <a:cs typeface="Calibri"/>
              </a:rPr>
            </a:br>
            <a:r>
              <a:rPr lang="en-US" sz="2000" dirty="0">
                <a:cs typeface="Calibri"/>
              </a:rPr>
              <a:t>Vermont and Michigan</a:t>
            </a:r>
          </a:p>
          <a:p>
            <a:pPr marL="0" indent="0">
              <a:buNone/>
            </a:pPr>
            <a:r>
              <a:rPr lang="en-US" sz="2000" dirty="0">
                <a:cs typeface="Calibri"/>
              </a:rPr>
              <a:t>Panel Question and Answers</a:t>
            </a:r>
          </a:p>
        </p:txBody>
      </p:sp>
    </p:spTree>
    <p:extLst>
      <p:ext uri="{BB962C8B-B14F-4D97-AF65-F5344CB8AC3E}">
        <p14:creationId xmlns:p14="http://schemas.microsoft.com/office/powerpoint/2010/main" val="2902076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08F8B3-1938-259F-CE63-7FEF1A4FDFEE}"/>
              </a:ext>
            </a:extLst>
          </p:cNvPr>
          <p:cNvSpPr>
            <a:spLocks noGrp="1"/>
          </p:cNvSpPr>
          <p:nvPr>
            <p:ph type="title"/>
          </p:nvPr>
        </p:nvSpPr>
        <p:spPr>
          <a:xfrm>
            <a:off x="838200" y="609600"/>
            <a:ext cx="3739341" cy="1330839"/>
          </a:xfrm>
        </p:spPr>
        <p:txBody>
          <a:bodyPr>
            <a:normAutofit/>
          </a:bodyPr>
          <a:lstStyle/>
          <a:p>
            <a:r>
              <a:rPr lang="en-US" dirty="0">
                <a:latin typeface="Candara" panose="020E0502030303020204" pitchFamily="34" charset="0"/>
              </a:rPr>
              <a:t>Start with a blank canvas</a:t>
            </a:r>
          </a:p>
        </p:txBody>
      </p:sp>
      <p:sp>
        <p:nvSpPr>
          <p:cNvPr id="3" name="Content Placeholder 2">
            <a:extLst>
              <a:ext uri="{FF2B5EF4-FFF2-40B4-BE49-F238E27FC236}">
                <a16:creationId xmlns:a16="http://schemas.microsoft.com/office/drawing/2014/main" id="{229C72DF-5E50-72F8-F57A-0A0AD6B165E2}"/>
              </a:ext>
            </a:extLst>
          </p:cNvPr>
          <p:cNvSpPr>
            <a:spLocks noGrp="1"/>
          </p:cNvSpPr>
          <p:nvPr>
            <p:ph idx="1"/>
          </p:nvPr>
        </p:nvSpPr>
        <p:spPr>
          <a:xfrm>
            <a:off x="862366" y="2194102"/>
            <a:ext cx="3427001" cy="3908586"/>
          </a:xfrm>
        </p:spPr>
        <p:txBody>
          <a:bodyPr>
            <a:normAutofit/>
          </a:bodyPr>
          <a:lstStyle/>
          <a:p>
            <a:pPr marL="0" indent="0">
              <a:buNone/>
            </a:pPr>
            <a:r>
              <a:rPr lang="en-US" sz="2000"/>
              <a:t>Stakeholder Engagement is not “public comment.”  </a:t>
            </a:r>
          </a:p>
          <a:p>
            <a:pPr marL="0" indent="0">
              <a:buNone/>
            </a:pPr>
            <a:endParaRPr lang="en-US" sz="2000"/>
          </a:p>
          <a:p>
            <a:pPr marL="0" indent="0">
              <a:buNone/>
            </a:pPr>
            <a:r>
              <a:rPr lang="en-US" sz="2000"/>
              <a:t>Public comment is when you put out a draft of a policy, regulation, or program that has </a:t>
            </a:r>
            <a:r>
              <a:rPr lang="en-US" sz="2000" i="1"/>
              <a:t>already been thought about </a:t>
            </a:r>
            <a:r>
              <a:rPr lang="en-US" sz="2000"/>
              <a:t>and ask the public to react.  </a:t>
            </a:r>
          </a:p>
        </p:txBody>
      </p:sp>
      <p:pic>
        <p:nvPicPr>
          <p:cNvPr id="5" name="Picture 4" descr="Image of a blank canvas sitting against a wall with spray paint and paint on it.">
            <a:extLst>
              <a:ext uri="{FF2B5EF4-FFF2-40B4-BE49-F238E27FC236}">
                <a16:creationId xmlns:a16="http://schemas.microsoft.com/office/drawing/2014/main" id="{DD9567F1-12CC-6CDA-4B26-39D0E87B0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132693"/>
            <a:ext cx="6155141" cy="4616355"/>
          </a:xfrm>
          <a:prstGeom prst="rect">
            <a:avLst/>
          </a:prstGeom>
        </p:spPr>
      </p:pic>
    </p:spTree>
    <p:extLst>
      <p:ext uri="{BB962C8B-B14F-4D97-AF65-F5344CB8AC3E}">
        <p14:creationId xmlns:p14="http://schemas.microsoft.com/office/powerpoint/2010/main" val="1024082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D55E4-1729-6917-8D92-5207BB19629F}"/>
              </a:ext>
            </a:extLst>
          </p:cNvPr>
          <p:cNvSpPr>
            <a:spLocks noGrp="1"/>
          </p:cNvSpPr>
          <p:nvPr>
            <p:ph type="title"/>
          </p:nvPr>
        </p:nvSpPr>
        <p:spPr>
          <a:xfrm>
            <a:off x="1137035" y="609600"/>
            <a:ext cx="3595678" cy="1330839"/>
          </a:xfrm>
        </p:spPr>
        <p:txBody>
          <a:bodyPr>
            <a:noAutofit/>
          </a:bodyPr>
          <a:lstStyle/>
          <a:p>
            <a:r>
              <a:rPr lang="en-US" sz="3200" dirty="0">
                <a:latin typeface="Candara" panose="020E0502030303020204" pitchFamily="34" charset="0"/>
              </a:rPr>
              <a:t>Tips for Stakeholder Engagement</a:t>
            </a:r>
          </a:p>
        </p:txBody>
      </p:sp>
      <p:sp>
        <p:nvSpPr>
          <p:cNvPr id="3" name="Content Placeholder 2">
            <a:extLst>
              <a:ext uri="{FF2B5EF4-FFF2-40B4-BE49-F238E27FC236}">
                <a16:creationId xmlns:a16="http://schemas.microsoft.com/office/drawing/2014/main" id="{C976721F-3874-001A-2410-7270892C5CF6}"/>
              </a:ext>
            </a:extLst>
          </p:cNvPr>
          <p:cNvSpPr>
            <a:spLocks noGrp="1"/>
          </p:cNvSpPr>
          <p:nvPr>
            <p:ph idx="1"/>
          </p:nvPr>
        </p:nvSpPr>
        <p:spPr>
          <a:xfrm>
            <a:off x="1137034" y="2194102"/>
            <a:ext cx="3158741" cy="3908586"/>
          </a:xfrm>
        </p:spPr>
        <p:txBody>
          <a:bodyPr>
            <a:normAutofit/>
          </a:bodyPr>
          <a:lstStyle/>
          <a:p>
            <a:r>
              <a:rPr lang="en-US" sz="2400" dirty="0"/>
              <a:t>Set your terms and insist upon them – recording, time, location, etc.</a:t>
            </a:r>
          </a:p>
          <a:p>
            <a:r>
              <a:rPr lang="en-US" sz="2400" dirty="0"/>
              <a:t>Ensure a safe space – consider confidentiality &amp; conflicts of interest.</a:t>
            </a:r>
          </a:p>
        </p:txBody>
      </p:sp>
      <p:pic>
        <p:nvPicPr>
          <p:cNvPr id="4" name="Picture 3" descr="Illustration of a yellow sign that says Safe Space inside of it. The &quot;A&quot; in Space looks like a house icon. ">
            <a:extLst>
              <a:ext uri="{FF2B5EF4-FFF2-40B4-BE49-F238E27FC236}">
                <a16:creationId xmlns:a16="http://schemas.microsoft.com/office/drawing/2014/main" id="{4BBE73BC-D4FB-C526-9C94-1CD0D7755DE4}"/>
              </a:ext>
            </a:extLst>
          </p:cNvPr>
          <p:cNvPicPr>
            <a:picLocks noChangeAspect="1"/>
          </p:cNvPicPr>
          <p:nvPr/>
        </p:nvPicPr>
        <p:blipFill rotWithShape="1">
          <a:blip r:embed="rId2">
            <a:extLst>
              <a:ext uri="{28A0092B-C50C-407E-A947-70E740481C1C}">
                <a14:useLocalDpi xmlns:a14="http://schemas.microsoft.com/office/drawing/2010/main" val="0"/>
              </a:ext>
            </a:extLst>
          </a:blip>
          <a:srcRect l="1485" r="1605"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313334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00A64-2C06-2CE1-374E-FFEBAB815DE5}"/>
              </a:ext>
            </a:extLst>
          </p:cNvPr>
          <p:cNvSpPr>
            <a:spLocks noGrp="1"/>
          </p:cNvSpPr>
          <p:nvPr>
            <p:ph type="title"/>
          </p:nvPr>
        </p:nvSpPr>
        <p:spPr>
          <a:xfrm>
            <a:off x="1137035" y="609600"/>
            <a:ext cx="3595678" cy="1330839"/>
          </a:xfrm>
        </p:spPr>
        <p:txBody>
          <a:bodyPr>
            <a:noAutofit/>
          </a:bodyPr>
          <a:lstStyle/>
          <a:p>
            <a:r>
              <a:rPr lang="en-US" sz="3200" dirty="0">
                <a:latin typeface="Candara" panose="020E0502030303020204" pitchFamily="34" charset="0"/>
              </a:rPr>
              <a:t>Tips for Stakeholder Engagement Continued</a:t>
            </a:r>
          </a:p>
        </p:txBody>
      </p:sp>
      <p:sp>
        <p:nvSpPr>
          <p:cNvPr id="3" name="Content Placeholder 2">
            <a:extLst>
              <a:ext uri="{FF2B5EF4-FFF2-40B4-BE49-F238E27FC236}">
                <a16:creationId xmlns:a16="http://schemas.microsoft.com/office/drawing/2014/main" id="{8F498967-CE27-8363-0644-C0855AE011F8}"/>
              </a:ext>
            </a:extLst>
          </p:cNvPr>
          <p:cNvSpPr>
            <a:spLocks noGrp="1"/>
          </p:cNvSpPr>
          <p:nvPr>
            <p:ph idx="1"/>
          </p:nvPr>
        </p:nvSpPr>
        <p:spPr>
          <a:xfrm>
            <a:off x="1137034" y="2194102"/>
            <a:ext cx="3158741" cy="3908586"/>
          </a:xfrm>
        </p:spPr>
        <p:txBody>
          <a:bodyPr>
            <a:normAutofit lnSpcReduction="10000"/>
          </a:bodyPr>
          <a:lstStyle/>
          <a:p>
            <a:r>
              <a:rPr lang="en-US" sz="2400" dirty="0"/>
              <a:t>Insist meeting materials are accessible.</a:t>
            </a:r>
          </a:p>
          <a:p>
            <a:pPr lvl="1"/>
            <a:r>
              <a:rPr lang="en-US" dirty="0"/>
              <a:t>Send materials in advance</a:t>
            </a:r>
          </a:p>
          <a:p>
            <a:pPr lvl="1"/>
            <a:r>
              <a:rPr lang="en-US" dirty="0"/>
              <a:t>Need to know vs nice to know</a:t>
            </a:r>
          </a:p>
          <a:p>
            <a:pPr lvl="1"/>
            <a:r>
              <a:rPr lang="en-US" dirty="0"/>
              <a:t>Use plain language</a:t>
            </a:r>
          </a:p>
          <a:p>
            <a:r>
              <a:rPr lang="en-US" sz="2400" dirty="0"/>
              <a:t>Ask open-ended questions.</a:t>
            </a:r>
          </a:p>
          <a:p>
            <a:pPr marL="0" indent="0">
              <a:buNone/>
            </a:pPr>
            <a:endParaRPr lang="en-US" sz="2000" dirty="0"/>
          </a:p>
        </p:txBody>
      </p:sp>
      <p:pic>
        <p:nvPicPr>
          <p:cNvPr id="5" name="Picture 4" descr="Silhouette illustration of two profile frame heads looking at one another. In the head of one is a tangled mess of lines that goes from that person's head to the other person's head where it is a neat coiled pile.">
            <a:extLst>
              <a:ext uri="{FF2B5EF4-FFF2-40B4-BE49-F238E27FC236}">
                <a16:creationId xmlns:a16="http://schemas.microsoft.com/office/drawing/2014/main" id="{DDE3A99D-ADF4-9E1A-7C61-9E24111F73C4}"/>
              </a:ext>
            </a:extLst>
          </p:cNvPr>
          <p:cNvPicPr>
            <a:picLocks noChangeAspect="1"/>
          </p:cNvPicPr>
          <p:nvPr/>
        </p:nvPicPr>
        <p:blipFill rotWithShape="1">
          <a:blip r:embed="rId3">
            <a:extLst>
              <a:ext uri="{28A0092B-C50C-407E-A947-70E740481C1C}">
                <a14:useLocalDpi xmlns:a14="http://schemas.microsoft.com/office/drawing/2010/main" val="0"/>
              </a:ext>
            </a:extLst>
          </a:blip>
          <a:srcRect t="3392" b="1934"/>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3483932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DB8E-70FB-BCD7-01D0-C44F1B0D0DAB}"/>
              </a:ext>
            </a:extLst>
          </p:cNvPr>
          <p:cNvSpPr>
            <a:spLocks noGrp="1"/>
          </p:cNvSpPr>
          <p:nvPr>
            <p:ph type="title" idx="4294967295"/>
          </p:nvPr>
        </p:nvSpPr>
        <p:spPr>
          <a:xfrm>
            <a:off x="838199" y="-1531489"/>
            <a:ext cx="10515600" cy="1325563"/>
          </a:xfrm>
        </p:spPr>
        <p:txBody>
          <a:bodyPr/>
          <a:lstStyle/>
          <a:p>
            <a:r>
              <a:rPr lang="en-US" dirty="0"/>
              <a:t>Michigan Advocacy in Action</a:t>
            </a:r>
          </a:p>
        </p:txBody>
      </p:sp>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85B1FDDC-BED4-5033-43F1-94FB55BC4051}"/>
              </a:ext>
            </a:extLst>
          </p:cNvPr>
          <p:cNvSpPr txBox="1"/>
          <p:nvPr/>
        </p:nvSpPr>
        <p:spPr>
          <a:xfrm>
            <a:off x="236034" y="1676399"/>
            <a:ext cx="5856248"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latin typeface="Calibri Light"/>
              </a:rPr>
              <a:t>Michigan Advocacy in Action</a:t>
            </a:r>
            <a:endParaRPr lang="en-US" sz="3800" dirty="0">
              <a:cs typeface="Calibri" panose="020F0502020204030204"/>
            </a:endParaRPr>
          </a:p>
        </p:txBody>
      </p:sp>
      <p:sp>
        <p:nvSpPr>
          <p:cNvPr id="4" name="TextBox 3">
            <a:extLst>
              <a:ext uri="{FF2B5EF4-FFF2-40B4-BE49-F238E27FC236}">
                <a16:creationId xmlns:a16="http://schemas.microsoft.com/office/drawing/2014/main" id="{EF64F835-7A19-4BDC-D485-BFD6009E147E}"/>
              </a:ext>
            </a:extLst>
          </p:cNvPr>
          <p:cNvSpPr txBox="1"/>
          <p:nvPr/>
        </p:nvSpPr>
        <p:spPr>
          <a:xfrm>
            <a:off x="280639" y="2968625"/>
            <a:ext cx="6554946" cy="112677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90000"/>
              </a:lnSpc>
              <a:spcAft>
                <a:spcPts val="600"/>
              </a:spcAft>
            </a:pPr>
            <a:r>
              <a:rPr lang="en-US" sz="2400" dirty="0"/>
              <a:t>Brett Williams, Public Policy Analyst for the Michigan Council on Developmental Disabilities and NACDD Public Policy Committee Chairman​</a:t>
            </a:r>
            <a:endParaRPr lang="en-US" sz="2400" dirty="0">
              <a:cs typeface="Calibri"/>
            </a:endParaRPr>
          </a:p>
        </p:txBody>
      </p:sp>
      <p:pic>
        <p:nvPicPr>
          <p:cNvPr id="3" name="Picture 5" descr="Headshot of Brett Williams, a white man with thin wire frame glasses, dark short hair, and salt and pepper facial hair. He is wearing a button up shirt and tie.">
            <a:extLst>
              <a:ext uri="{FF2B5EF4-FFF2-40B4-BE49-F238E27FC236}">
                <a16:creationId xmlns:a16="http://schemas.microsoft.com/office/drawing/2014/main" id="{1ED60E82-67C9-1333-360B-C03D83A97C66}"/>
              </a:ext>
            </a:extLst>
          </p:cNvPr>
          <p:cNvPicPr>
            <a:picLocks noChangeAspect="1"/>
          </p:cNvPicPr>
          <p:nvPr/>
        </p:nvPicPr>
        <p:blipFill rotWithShape="1">
          <a:blip r:embed="rId3"/>
          <a:srcRect t="2532" r="-1" b="7594"/>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293580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p:txBody>
          <a:bodyPr/>
          <a:lstStyle/>
          <a:p>
            <a:r>
              <a:rPr lang="en-US" dirty="0"/>
              <a:t>HCBS – Stakeholder input </a:t>
            </a:r>
          </a:p>
        </p:txBody>
      </p:sp>
      <p:sp>
        <p:nvSpPr>
          <p:cNvPr id="5" name="Subtitle 4">
            <a:extLst>
              <a:ext uri="{FF2B5EF4-FFF2-40B4-BE49-F238E27FC236}">
                <a16:creationId xmlns:a16="http://schemas.microsoft.com/office/drawing/2014/main" id="{B0F6D6CF-8D73-6643-A348-53AAE29FD1C2}"/>
              </a:ext>
            </a:extLst>
          </p:cNvPr>
          <p:cNvSpPr>
            <a:spLocks noGrp="1"/>
          </p:cNvSpPr>
          <p:nvPr>
            <p:ph type="subTitle" idx="1"/>
          </p:nvPr>
        </p:nvSpPr>
        <p:spPr/>
        <p:txBody>
          <a:bodyPr/>
          <a:lstStyle/>
          <a:p>
            <a:r>
              <a:rPr lang="en-US" dirty="0"/>
              <a:t>Brett Williams</a:t>
            </a:r>
          </a:p>
          <a:p>
            <a:r>
              <a:rPr lang="en-US" dirty="0"/>
              <a:t>Michigan Developmental Disabilities Council</a:t>
            </a:r>
          </a:p>
        </p:txBody>
      </p:sp>
      <p:pic>
        <p:nvPicPr>
          <p:cNvPr id="3" name="Picture 2" descr="MIDCC logo">
            <a:extLst>
              <a:ext uri="{FF2B5EF4-FFF2-40B4-BE49-F238E27FC236}">
                <a16:creationId xmlns:a16="http://schemas.microsoft.com/office/drawing/2014/main" id="{8F4BD7A7-AC2B-3143-0A78-23D701D40C02}"/>
              </a:ext>
            </a:extLst>
          </p:cNvPr>
          <p:cNvPicPr>
            <a:picLocks noChangeAspect="1"/>
          </p:cNvPicPr>
          <p:nvPr/>
        </p:nvPicPr>
        <p:blipFill>
          <a:blip r:embed="rId2"/>
          <a:stretch>
            <a:fillRect/>
          </a:stretch>
        </p:blipFill>
        <p:spPr>
          <a:xfrm>
            <a:off x="10082192" y="5869232"/>
            <a:ext cx="1797654" cy="665132"/>
          </a:xfrm>
          <a:prstGeom prst="rect">
            <a:avLst/>
          </a:prstGeom>
          <a:ln w="38100">
            <a:solidFill>
              <a:srgbClr val="00B0F0"/>
            </a:solidFill>
          </a:ln>
        </p:spPr>
      </p:pic>
    </p:spTree>
    <p:extLst>
      <p:ext uri="{BB962C8B-B14F-4D97-AF65-F5344CB8AC3E}">
        <p14:creationId xmlns:p14="http://schemas.microsoft.com/office/powerpoint/2010/main" val="4043145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E51183-D0D9-A74B-94F0-9EC0104A75F3}"/>
              </a:ext>
            </a:extLst>
          </p:cNvPr>
          <p:cNvSpPr>
            <a:spLocks noGrp="1"/>
          </p:cNvSpPr>
          <p:nvPr>
            <p:ph type="title"/>
          </p:nvPr>
        </p:nvSpPr>
        <p:spPr/>
        <p:txBody>
          <a:bodyPr/>
          <a:lstStyle/>
          <a:p>
            <a:pPr algn="ctr">
              <a:tabLst>
                <a:tab pos="3308350" algn="l"/>
              </a:tabLst>
            </a:pPr>
            <a:r>
              <a:rPr lang="en-US" dirty="0">
                <a:solidFill>
                  <a:schemeClr val="tx1">
                    <a:lumMod val="85000"/>
                    <a:lumOff val="15000"/>
                  </a:schemeClr>
                </a:solidFill>
              </a:rPr>
              <a:t>The importance of Stakeholder input - HCBS</a:t>
            </a:r>
          </a:p>
        </p:txBody>
      </p:sp>
      <p:sp>
        <p:nvSpPr>
          <p:cNvPr id="5" name="Content Placeholder 4">
            <a:extLst>
              <a:ext uri="{FF2B5EF4-FFF2-40B4-BE49-F238E27FC236}">
                <a16:creationId xmlns:a16="http://schemas.microsoft.com/office/drawing/2014/main" id="{319ED1B1-6FE0-FA43-95C4-366DBD1F1305}"/>
              </a:ext>
            </a:extLst>
          </p:cNvPr>
          <p:cNvSpPr>
            <a:spLocks noGrp="1"/>
          </p:cNvSpPr>
          <p:nvPr>
            <p:ph sz="half" idx="2"/>
          </p:nvPr>
        </p:nvSpPr>
        <p:spPr>
          <a:xfrm>
            <a:off x="6935056" y="831286"/>
            <a:ext cx="4448710" cy="5195425"/>
          </a:xfrm>
        </p:spPr>
        <p:txBody>
          <a:bodyPr/>
          <a:lstStyle/>
          <a:p>
            <a:pPr marL="0" indent="0" algn="ctr">
              <a:buFont typeface="Calibri" panose="020F0502020204030204" pitchFamily="34" charset="0"/>
              <a:buNone/>
            </a:pPr>
            <a:r>
              <a:rPr lang="en-US" sz="4800" spc="200" dirty="0">
                <a:solidFill>
                  <a:schemeClr val="accent4">
                    <a:lumMod val="60000"/>
                    <a:lumOff val="40000"/>
                  </a:schemeClr>
                </a:solidFill>
              </a:rPr>
              <a:t>Advocacy is never a “</a:t>
            </a:r>
            <a:r>
              <a:rPr lang="en-US" sz="4800" b="1" spc="200" dirty="0">
                <a:solidFill>
                  <a:srgbClr val="C00000"/>
                </a:solidFill>
              </a:rPr>
              <a:t>won</a:t>
            </a:r>
            <a:r>
              <a:rPr lang="en-US" sz="4800" spc="200" dirty="0">
                <a:solidFill>
                  <a:schemeClr val="accent4">
                    <a:lumMod val="60000"/>
                    <a:lumOff val="40000"/>
                  </a:schemeClr>
                </a:solidFill>
              </a:rPr>
              <a:t>” and done</a:t>
            </a:r>
            <a:r>
              <a:rPr lang="en-US" spc="200" dirty="0">
                <a:solidFill>
                  <a:schemeClr val="tx1"/>
                </a:solidFill>
              </a:rPr>
              <a:t>.</a:t>
            </a:r>
          </a:p>
        </p:txBody>
      </p:sp>
      <p:pic>
        <p:nvPicPr>
          <p:cNvPr id="6" name="Picture 5" descr="MIDCC logo">
            <a:extLst>
              <a:ext uri="{FF2B5EF4-FFF2-40B4-BE49-F238E27FC236}">
                <a16:creationId xmlns:a16="http://schemas.microsoft.com/office/drawing/2014/main" id="{1EB0BBD8-9D93-BABC-C949-ECF39C7866FA}"/>
              </a:ext>
            </a:extLst>
          </p:cNvPr>
          <p:cNvPicPr>
            <a:picLocks noChangeAspect="1"/>
          </p:cNvPicPr>
          <p:nvPr/>
        </p:nvPicPr>
        <p:blipFill>
          <a:blip r:embed="rId3"/>
          <a:stretch>
            <a:fillRect/>
          </a:stretch>
        </p:blipFill>
        <p:spPr>
          <a:xfrm>
            <a:off x="10082192" y="5869232"/>
            <a:ext cx="1797654" cy="665132"/>
          </a:xfrm>
          <a:prstGeom prst="rect">
            <a:avLst/>
          </a:prstGeom>
          <a:ln w="38100">
            <a:solidFill>
              <a:srgbClr val="00B0F0"/>
            </a:solidFill>
          </a:ln>
        </p:spPr>
      </p:pic>
    </p:spTree>
    <p:extLst>
      <p:ext uri="{BB962C8B-B14F-4D97-AF65-F5344CB8AC3E}">
        <p14:creationId xmlns:p14="http://schemas.microsoft.com/office/powerpoint/2010/main" val="2999257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5570B-5E52-19DB-105A-D773E0E69D82}"/>
              </a:ext>
            </a:extLst>
          </p:cNvPr>
          <p:cNvSpPr>
            <a:spLocks noGrp="1"/>
          </p:cNvSpPr>
          <p:nvPr>
            <p:ph type="ctrTitle"/>
          </p:nvPr>
        </p:nvSpPr>
        <p:spPr>
          <a:xfrm>
            <a:off x="1097280" y="758952"/>
            <a:ext cx="10058400" cy="936284"/>
          </a:xfrm>
        </p:spPr>
        <p:txBody>
          <a:bodyPr>
            <a:normAutofit/>
          </a:bodyPr>
          <a:lstStyle/>
          <a:p>
            <a:r>
              <a:rPr lang="en-US" sz="4700" dirty="0"/>
              <a:t>The Value of Stakeholder input</a:t>
            </a:r>
          </a:p>
        </p:txBody>
      </p:sp>
      <p:sp>
        <p:nvSpPr>
          <p:cNvPr id="3" name="Subtitle 2">
            <a:extLst>
              <a:ext uri="{FF2B5EF4-FFF2-40B4-BE49-F238E27FC236}">
                <a16:creationId xmlns:a16="http://schemas.microsoft.com/office/drawing/2014/main" id="{030CA2EA-0372-2C85-D1E1-FE1A3A601063}"/>
              </a:ext>
            </a:extLst>
          </p:cNvPr>
          <p:cNvSpPr>
            <a:spLocks noGrp="1"/>
          </p:cNvSpPr>
          <p:nvPr>
            <p:ph type="subTitle" idx="1"/>
          </p:nvPr>
        </p:nvSpPr>
        <p:spPr>
          <a:xfrm>
            <a:off x="1100051" y="1797978"/>
            <a:ext cx="10058400" cy="3990174"/>
          </a:xfrm>
        </p:spPr>
        <p:txBody>
          <a:bodyPr>
            <a:normAutofit fontScale="92500" lnSpcReduction="10000"/>
          </a:bodyPr>
          <a:lstStyle/>
          <a:p>
            <a:r>
              <a:rPr lang="en-US" sz="3200" dirty="0"/>
              <a:t>Extremely complex:</a:t>
            </a:r>
          </a:p>
          <a:p>
            <a:pPr marL="457200" indent="-457200">
              <a:buFont typeface="Arial" panose="020B0604020202020204" pitchFamily="34" charset="0"/>
              <a:buChar char="•"/>
            </a:pPr>
            <a:r>
              <a:rPr lang="en-US" sz="3200" b="1" dirty="0"/>
              <a:t>No</a:t>
            </a:r>
            <a:r>
              <a:rPr lang="en-US" sz="3200" dirty="0"/>
              <a:t> two states have the same needs, nor systems of supports and services</a:t>
            </a:r>
          </a:p>
          <a:p>
            <a:pPr marL="457200" indent="-457200">
              <a:buFont typeface="Arial" panose="020B0604020202020204" pitchFamily="34" charset="0"/>
              <a:buChar char="•"/>
            </a:pPr>
            <a:r>
              <a:rPr lang="en-US" sz="3200" b="1" dirty="0"/>
              <a:t>Program Design </a:t>
            </a:r>
            <a:r>
              <a:rPr lang="en-US" sz="3200" dirty="0"/>
              <a:t>– Systemic operations verse beneficiaries needs</a:t>
            </a:r>
          </a:p>
          <a:p>
            <a:pPr marL="457200" indent="-457200">
              <a:buFont typeface="Arial" panose="020B0604020202020204" pitchFamily="34" charset="0"/>
              <a:buChar char="•"/>
            </a:pPr>
            <a:r>
              <a:rPr lang="en-US" sz="3200" b="1" dirty="0"/>
              <a:t>Perspectives</a:t>
            </a:r>
            <a:r>
              <a:rPr lang="en-US" sz="3200" dirty="0"/>
              <a:t> – best results are driven from expansive input and thoughtful consideration   </a:t>
            </a:r>
          </a:p>
        </p:txBody>
      </p:sp>
      <p:pic>
        <p:nvPicPr>
          <p:cNvPr id="4" name="Picture 3" descr="MIDDC logo">
            <a:extLst>
              <a:ext uri="{FF2B5EF4-FFF2-40B4-BE49-F238E27FC236}">
                <a16:creationId xmlns:a16="http://schemas.microsoft.com/office/drawing/2014/main" id="{735B1547-2C04-BE3A-1A4D-3A610FE545FC}"/>
              </a:ext>
            </a:extLst>
          </p:cNvPr>
          <p:cNvPicPr>
            <a:picLocks noChangeAspect="1"/>
          </p:cNvPicPr>
          <p:nvPr/>
        </p:nvPicPr>
        <p:blipFill>
          <a:blip r:embed="rId3"/>
          <a:stretch>
            <a:fillRect/>
          </a:stretch>
        </p:blipFill>
        <p:spPr>
          <a:xfrm>
            <a:off x="10082192" y="5869232"/>
            <a:ext cx="1797654" cy="665132"/>
          </a:xfrm>
          <a:prstGeom prst="rect">
            <a:avLst/>
          </a:prstGeom>
          <a:ln w="38100">
            <a:solidFill>
              <a:srgbClr val="00B0F0"/>
            </a:solidFill>
          </a:ln>
        </p:spPr>
      </p:pic>
    </p:spTree>
    <p:extLst>
      <p:ext uri="{BB962C8B-B14F-4D97-AF65-F5344CB8AC3E}">
        <p14:creationId xmlns:p14="http://schemas.microsoft.com/office/powerpoint/2010/main" val="1804212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5570B-5E52-19DB-105A-D773E0E69D82}"/>
              </a:ext>
            </a:extLst>
          </p:cNvPr>
          <p:cNvSpPr>
            <a:spLocks noGrp="1"/>
          </p:cNvSpPr>
          <p:nvPr>
            <p:ph type="ctrTitle"/>
          </p:nvPr>
        </p:nvSpPr>
        <p:spPr>
          <a:xfrm>
            <a:off x="1097280" y="758952"/>
            <a:ext cx="10058400" cy="1287562"/>
          </a:xfrm>
        </p:spPr>
        <p:txBody>
          <a:bodyPr>
            <a:normAutofit fontScale="90000"/>
          </a:bodyPr>
          <a:lstStyle/>
          <a:p>
            <a:r>
              <a:rPr lang="en-US" sz="5400" dirty="0"/>
              <a:t>Partner engagement and Activities</a:t>
            </a:r>
          </a:p>
        </p:txBody>
      </p:sp>
      <p:sp>
        <p:nvSpPr>
          <p:cNvPr id="3" name="Subtitle 2">
            <a:extLst>
              <a:ext uri="{FF2B5EF4-FFF2-40B4-BE49-F238E27FC236}">
                <a16:creationId xmlns:a16="http://schemas.microsoft.com/office/drawing/2014/main" id="{030CA2EA-0372-2C85-D1E1-FE1A3A601063}"/>
              </a:ext>
            </a:extLst>
          </p:cNvPr>
          <p:cNvSpPr>
            <a:spLocks noGrp="1"/>
          </p:cNvSpPr>
          <p:nvPr>
            <p:ph type="subTitle" idx="1"/>
          </p:nvPr>
        </p:nvSpPr>
        <p:spPr>
          <a:xfrm>
            <a:off x="1100051" y="2046514"/>
            <a:ext cx="10058400" cy="3741638"/>
          </a:xfrm>
        </p:spPr>
        <p:txBody>
          <a:bodyPr>
            <a:normAutofit/>
          </a:bodyPr>
          <a:lstStyle/>
          <a:p>
            <a:pPr marL="457200" indent="-457200">
              <a:buFont typeface="Arial" panose="020B0604020202020204" pitchFamily="34" charset="0"/>
              <a:buChar char="•"/>
            </a:pPr>
            <a:r>
              <a:rPr lang="en-US" sz="3200" dirty="0"/>
              <a:t>Proactive outreach</a:t>
            </a:r>
          </a:p>
          <a:p>
            <a:pPr marL="457200" indent="-457200">
              <a:buFont typeface="Arial" panose="020B0604020202020204" pitchFamily="34" charset="0"/>
              <a:buChar char="•"/>
            </a:pPr>
            <a:r>
              <a:rPr lang="en-US" sz="3200" dirty="0"/>
              <a:t>Start with what is in your arena – DD Act partners</a:t>
            </a:r>
          </a:p>
          <a:p>
            <a:pPr marL="457200" indent="-457200">
              <a:buFont typeface="Arial" panose="020B0604020202020204" pitchFamily="34" charset="0"/>
              <a:buChar char="•"/>
            </a:pPr>
            <a:r>
              <a:rPr lang="en-US" sz="3200" dirty="0"/>
              <a:t>Expand your networks</a:t>
            </a:r>
          </a:p>
          <a:p>
            <a:pPr marL="457200" indent="-457200">
              <a:buFont typeface="Arial" panose="020B0604020202020204" pitchFamily="34" charset="0"/>
              <a:buChar char="•"/>
            </a:pPr>
            <a:r>
              <a:rPr lang="en-US" sz="3200" dirty="0"/>
              <a:t>Your DSA</a:t>
            </a:r>
          </a:p>
          <a:p>
            <a:pPr marL="457200" indent="-457200">
              <a:buFont typeface="Arial" panose="020B0604020202020204" pitchFamily="34" charset="0"/>
              <a:buChar char="•"/>
            </a:pPr>
            <a:endParaRPr lang="en-US" sz="3200" dirty="0"/>
          </a:p>
        </p:txBody>
      </p:sp>
      <p:pic>
        <p:nvPicPr>
          <p:cNvPr id="4" name="Picture 3" descr="MIDDC logo">
            <a:extLst>
              <a:ext uri="{FF2B5EF4-FFF2-40B4-BE49-F238E27FC236}">
                <a16:creationId xmlns:a16="http://schemas.microsoft.com/office/drawing/2014/main" id="{735B1547-2C04-BE3A-1A4D-3A610FE545FC}"/>
              </a:ext>
            </a:extLst>
          </p:cNvPr>
          <p:cNvPicPr>
            <a:picLocks noChangeAspect="1"/>
          </p:cNvPicPr>
          <p:nvPr/>
        </p:nvPicPr>
        <p:blipFill>
          <a:blip r:embed="rId3"/>
          <a:stretch>
            <a:fillRect/>
          </a:stretch>
        </p:blipFill>
        <p:spPr>
          <a:xfrm>
            <a:off x="10082192" y="5869232"/>
            <a:ext cx="1797654" cy="665132"/>
          </a:xfrm>
          <a:prstGeom prst="rect">
            <a:avLst/>
          </a:prstGeom>
          <a:ln w="38100">
            <a:solidFill>
              <a:srgbClr val="00B0F0"/>
            </a:solidFill>
          </a:ln>
        </p:spPr>
      </p:pic>
    </p:spTree>
    <p:extLst>
      <p:ext uri="{BB962C8B-B14F-4D97-AF65-F5344CB8AC3E}">
        <p14:creationId xmlns:p14="http://schemas.microsoft.com/office/powerpoint/2010/main" val="2299280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5570B-5E52-19DB-105A-D773E0E69D82}"/>
              </a:ext>
            </a:extLst>
          </p:cNvPr>
          <p:cNvSpPr>
            <a:spLocks noGrp="1"/>
          </p:cNvSpPr>
          <p:nvPr>
            <p:ph type="ctrTitle"/>
          </p:nvPr>
        </p:nvSpPr>
        <p:spPr>
          <a:xfrm>
            <a:off x="1097280" y="758952"/>
            <a:ext cx="10058400" cy="1287562"/>
          </a:xfrm>
        </p:spPr>
        <p:txBody>
          <a:bodyPr>
            <a:normAutofit fontScale="90000"/>
          </a:bodyPr>
          <a:lstStyle/>
          <a:p>
            <a:r>
              <a:rPr lang="en-US" sz="5400" dirty="0"/>
              <a:t>Partner engagement and Activities continued</a:t>
            </a:r>
          </a:p>
        </p:txBody>
      </p:sp>
      <p:sp>
        <p:nvSpPr>
          <p:cNvPr id="3" name="Subtitle 2">
            <a:extLst>
              <a:ext uri="{FF2B5EF4-FFF2-40B4-BE49-F238E27FC236}">
                <a16:creationId xmlns:a16="http://schemas.microsoft.com/office/drawing/2014/main" id="{030CA2EA-0372-2C85-D1E1-FE1A3A601063}"/>
              </a:ext>
            </a:extLst>
          </p:cNvPr>
          <p:cNvSpPr>
            <a:spLocks noGrp="1"/>
          </p:cNvSpPr>
          <p:nvPr>
            <p:ph type="subTitle" idx="1"/>
          </p:nvPr>
        </p:nvSpPr>
        <p:spPr>
          <a:xfrm>
            <a:off x="1100051" y="2046514"/>
            <a:ext cx="10058400" cy="3741638"/>
          </a:xfrm>
        </p:spPr>
        <p:txBody>
          <a:bodyPr>
            <a:normAutofit/>
          </a:bodyPr>
          <a:lstStyle/>
          <a:p>
            <a:pPr marL="457200" indent="-457200">
              <a:buFont typeface="Arial" panose="020B0604020202020204" pitchFamily="34" charset="0"/>
              <a:buChar char="•"/>
            </a:pPr>
            <a:r>
              <a:rPr lang="en-US" sz="3200" dirty="0"/>
              <a:t>Activities related to HCBS</a:t>
            </a:r>
          </a:p>
          <a:p>
            <a:pPr marL="457200" indent="-457200">
              <a:buFont typeface="Arial" panose="020B0604020202020204" pitchFamily="34" charset="0"/>
              <a:buChar char="•"/>
            </a:pPr>
            <a:r>
              <a:rPr lang="en-US" sz="3200" dirty="0"/>
              <a:t>State transition plan</a:t>
            </a:r>
          </a:p>
          <a:p>
            <a:pPr marL="457200" indent="-457200">
              <a:buFont typeface="Arial" panose="020B0604020202020204" pitchFamily="34" charset="0"/>
              <a:buChar char="•"/>
            </a:pPr>
            <a:r>
              <a:rPr lang="en-US" sz="3200" dirty="0"/>
              <a:t>Medicaid policy proposals</a:t>
            </a:r>
          </a:p>
          <a:p>
            <a:pPr marL="457200" indent="-457200">
              <a:buFont typeface="Arial" panose="020B0604020202020204" pitchFamily="34" charset="0"/>
              <a:buChar char="•"/>
            </a:pPr>
            <a:r>
              <a:rPr lang="en-US" sz="3200" dirty="0"/>
              <a:t>Medical services Administration</a:t>
            </a:r>
          </a:p>
          <a:p>
            <a:pPr marL="457200" indent="-457200">
              <a:buFont typeface="Arial" panose="020B0604020202020204" pitchFamily="34" charset="0"/>
              <a:buChar char="•"/>
            </a:pPr>
            <a:r>
              <a:rPr lang="en-US" sz="3200" dirty="0"/>
              <a:t>Statewide Self-Advocacy Action Team </a:t>
            </a:r>
          </a:p>
          <a:p>
            <a:pPr marL="457200" indent="-457200">
              <a:buFont typeface="Arial" panose="020B0604020202020204" pitchFamily="34" charset="0"/>
              <a:buChar char="•"/>
            </a:pPr>
            <a:endParaRPr lang="en-US" sz="3200" dirty="0"/>
          </a:p>
        </p:txBody>
      </p:sp>
      <p:pic>
        <p:nvPicPr>
          <p:cNvPr id="4" name="Picture 3" descr="MIDDC logo">
            <a:extLst>
              <a:ext uri="{FF2B5EF4-FFF2-40B4-BE49-F238E27FC236}">
                <a16:creationId xmlns:a16="http://schemas.microsoft.com/office/drawing/2014/main" id="{735B1547-2C04-BE3A-1A4D-3A610FE545FC}"/>
              </a:ext>
            </a:extLst>
          </p:cNvPr>
          <p:cNvPicPr>
            <a:picLocks noChangeAspect="1"/>
          </p:cNvPicPr>
          <p:nvPr/>
        </p:nvPicPr>
        <p:blipFill>
          <a:blip r:embed="rId3"/>
          <a:stretch>
            <a:fillRect/>
          </a:stretch>
        </p:blipFill>
        <p:spPr>
          <a:xfrm>
            <a:off x="10082192" y="5869232"/>
            <a:ext cx="1797654" cy="665132"/>
          </a:xfrm>
          <a:prstGeom prst="rect">
            <a:avLst/>
          </a:prstGeom>
          <a:ln w="38100">
            <a:solidFill>
              <a:srgbClr val="00B0F0"/>
            </a:solidFill>
          </a:ln>
        </p:spPr>
      </p:pic>
    </p:spTree>
    <p:extLst>
      <p:ext uri="{BB962C8B-B14F-4D97-AF65-F5344CB8AC3E}">
        <p14:creationId xmlns:p14="http://schemas.microsoft.com/office/powerpoint/2010/main" val="3701215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5570B-5E52-19DB-105A-D773E0E69D82}"/>
              </a:ext>
            </a:extLst>
          </p:cNvPr>
          <p:cNvSpPr>
            <a:spLocks noGrp="1"/>
          </p:cNvSpPr>
          <p:nvPr>
            <p:ph type="ctrTitle"/>
          </p:nvPr>
        </p:nvSpPr>
        <p:spPr>
          <a:xfrm>
            <a:off x="1097280" y="758952"/>
            <a:ext cx="10058400" cy="1287562"/>
          </a:xfrm>
        </p:spPr>
        <p:txBody>
          <a:bodyPr>
            <a:normAutofit/>
          </a:bodyPr>
          <a:lstStyle/>
          <a:p>
            <a:r>
              <a:rPr lang="en-US" sz="5400" dirty="0"/>
              <a:t>Moving forward</a:t>
            </a:r>
          </a:p>
        </p:txBody>
      </p:sp>
      <p:sp>
        <p:nvSpPr>
          <p:cNvPr id="3" name="Subtitle 2">
            <a:extLst>
              <a:ext uri="{FF2B5EF4-FFF2-40B4-BE49-F238E27FC236}">
                <a16:creationId xmlns:a16="http://schemas.microsoft.com/office/drawing/2014/main" id="{030CA2EA-0372-2C85-D1E1-FE1A3A601063}"/>
              </a:ext>
            </a:extLst>
          </p:cNvPr>
          <p:cNvSpPr>
            <a:spLocks noGrp="1"/>
          </p:cNvSpPr>
          <p:nvPr>
            <p:ph type="subTitle" idx="1"/>
          </p:nvPr>
        </p:nvSpPr>
        <p:spPr>
          <a:xfrm>
            <a:off x="1100051" y="2046514"/>
            <a:ext cx="10058400" cy="3741638"/>
          </a:xfrm>
        </p:spPr>
        <p:txBody>
          <a:bodyPr>
            <a:normAutofit/>
          </a:bodyPr>
          <a:lstStyle/>
          <a:p>
            <a:pPr marL="457200" indent="-457200">
              <a:buFont typeface="Arial" panose="020B0604020202020204" pitchFamily="34" charset="0"/>
              <a:buChar char="•"/>
            </a:pPr>
            <a:r>
              <a:rPr lang="en-US" sz="3200" dirty="0"/>
              <a:t>Providing comments – state</a:t>
            </a:r>
          </a:p>
          <a:p>
            <a:pPr marL="457200" indent="-457200">
              <a:buFont typeface="Arial" panose="020B0604020202020204" pitchFamily="34" charset="0"/>
              <a:buChar char="•"/>
            </a:pPr>
            <a:r>
              <a:rPr lang="en-US" sz="3200" dirty="0"/>
              <a:t>CMS / state plan amendment feedback</a:t>
            </a:r>
          </a:p>
          <a:p>
            <a:pPr marL="457200" indent="-457200">
              <a:buFont typeface="Arial" panose="020B0604020202020204" pitchFamily="34" charset="0"/>
              <a:buChar char="•"/>
            </a:pPr>
            <a:r>
              <a:rPr lang="en-US" sz="3200" dirty="0"/>
              <a:t>CMS and other</a:t>
            </a:r>
          </a:p>
          <a:p>
            <a:pPr marL="457200" indent="-457200">
              <a:buFont typeface="Arial" panose="020B0604020202020204" pitchFamily="34" charset="0"/>
              <a:buChar char="•"/>
            </a:pPr>
            <a:endParaRPr lang="en-US" sz="3200" dirty="0"/>
          </a:p>
        </p:txBody>
      </p:sp>
      <p:pic>
        <p:nvPicPr>
          <p:cNvPr id="4" name="Picture 3" descr="MIDDC logo">
            <a:extLst>
              <a:ext uri="{FF2B5EF4-FFF2-40B4-BE49-F238E27FC236}">
                <a16:creationId xmlns:a16="http://schemas.microsoft.com/office/drawing/2014/main" id="{735B1547-2C04-BE3A-1A4D-3A610FE545FC}"/>
              </a:ext>
            </a:extLst>
          </p:cNvPr>
          <p:cNvPicPr>
            <a:picLocks noChangeAspect="1"/>
          </p:cNvPicPr>
          <p:nvPr/>
        </p:nvPicPr>
        <p:blipFill>
          <a:blip r:embed="rId3"/>
          <a:stretch>
            <a:fillRect/>
          </a:stretch>
        </p:blipFill>
        <p:spPr>
          <a:xfrm>
            <a:off x="10082192" y="5869232"/>
            <a:ext cx="1797654" cy="665132"/>
          </a:xfrm>
          <a:prstGeom prst="rect">
            <a:avLst/>
          </a:prstGeom>
          <a:ln w="38100">
            <a:solidFill>
              <a:srgbClr val="00B0F0"/>
            </a:solidFill>
          </a:ln>
        </p:spPr>
      </p:pic>
    </p:spTree>
    <p:extLst>
      <p:ext uri="{BB962C8B-B14F-4D97-AF65-F5344CB8AC3E}">
        <p14:creationId xmlns:p14="http://schemas.microsoft.com/office/powerpoint/2010/main" val="334053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86E86E-96BE-5F96-26F6-89637E71D03F}"/>
              </a:ext>
            </a:extLst>
          </p:cNvPr>
          <p:cNvSpPr>
            <a:spLocks noGrp="1"/>
          </p:cNvSpPr>
          <p:nvPr>
            <p:ph type="title"/>
          </p:nvPr>
        </p:nvSpPr>
        <p:spPr>
          <a:xfrm>
            <a:off x="448056" y="685800"/>
            <a:ext cx="2807208" cy="1325563"/>
          </a:xfrm>
        </p:spPr>
        <p:txBody>
          <a:bodyPr>
            <a:normAutofit/>
          </a:bodyPr>
          <a:lstStyle/>
          <a:p>
            <a:r>
              <a:rPr lang="en-US" sz="2800" dirty="0">
                <a:cs typeface="Calibri Light"/>
              </a:rPr>
              <a:t>Speakers</a:t>
            </a:r>
            <a:endParaRPr lang="en-US" sz="2800" dirty="0"/>
          </a:p>
        </p:txBody>
      </p:sp>
      <p:sp>
        <p:nvSpPr>
          <p:cNvPr id="20" name="Rectangle 1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AE9A585-C6EE-8AB0-C693-379EA8B76788}"/>
              </a:ext>
            </a:extLst>
          </p:cNvPr>
          <p:cNvSpPr>
            <a:spLocks noGrp="1"/>
          </p:cNvSpPr>
          <p:nvPr>
            <p:ph idx="1"/>
          </p:nvPr>
        </p:nvSpPr>
        <p:spPr>
          <a:xfrm>
            <a:off x="448056" y="2258568"/>
            <a:ext cx="2807208" cy="3922776"/>
          </a:xfrm>
        </p:spPr>
        <p:txBody>
          <a:bodyPr vert="horz" lIns="91440" tIns="45720" rIns="91440" bIns="45720" rtlCol="0" anchor="t">
            <a:normAutofit/>
          </a:bodyPr>
          <a:lstStyle/>
          <a:p>
            <a:pPr marL="0" indent="0">
              <a:buNone/>
            </a:pPr>
            <a:r>
              <a:rPr lang="en-US" sz="1300" dirty="0">
                <a:cs typeface="Calibri"/>
              </a:rPr>
              <a:t>Erin Prangley, Director, Policy, National Association of Councils on Developmental Disabilities</a:t>
            </a:r>
          </a:p>
          <a:p>
            <a:pPr marL="0" indent="0">
              <a:buNone/>
            </a:pPr>
            <a:r>
              <a:rPr lang="en-US" sz="1300" dirty="0">
                <a:cs typeface="Calibri"/>
              </a:rPr>
              <a:t>Kate Brady, </a:t>
            </a:r>
            <a:r>
              <a:rPr lang="en-US" sz="1300" dirty="0">
                <a:ea typeface="+mn-lt"/>
                <a:cs typeface="+mn-lt"/>
              </a:rPr>
              <a:t>PhD, ABD is Project Manager for NCAPPS &amp; HCBS Setting Rule Engagement at Human Services Research Institute (HSRI)</a:t>
            </a:r>
            <a:endParaRPr lang="en-US" sz="1300" dirty="0">
              <a:cs typeface="Calibri"/>
            </a:endParaRPr>
          </a:p>
          <a:p>
            <a:pPr marL="0" indent="0">
              <a:buNone/>
            </a:pPr>
            <a:r>
              <a:rPr lang="en-US" sz="1300" dirty="0">
                <a:cs typeface="Calibri"/>
              </a:rPr>
              <a:t>Kirsten Murphy, </a:t>
            </a:r>
            <a:r>
              <a:rPr lang="en-US" sz="1300" dirty="0">
                <a:ea typeface="+mn-lt"/>
                <a:cs typeface="+mn-lt"/>
              </a:rPr>
              <a:t>Executive Director for the Vermont Developmental Disabilities Council </a:t>
            </a:r>
          </a:p>
          <a:p>
            <a:pPr marL="0" indent="0">
              <a:buNone/>
            </a:pPr>
            <a:r>
              <a:rPr lang="en-US" sz="1300" dirty="0">
                <a:cs typeface="Calibri"/>
              </a:rPr>
              <a:t>Brett Williams, </a:t>
            </a:r>
            <a:r>
              <a:rPr lang="en-US" sz="1300" dirty="0">
                <a:ea typeface="+mn-lt"/>
                <a:cs typeface="+mn-lt"/>
              </a:rPr>
              <a:t>Public Policy Analyst for the Michigan Council on Developmental Disabilities and NACDD Public Policy Committee Chairman</a:t>
            </a:r>
          </a:p>
        </p:txBody>
      </p:sp>
      <p:pic>
        <p:nvPicPr>
          <p:cNvPr id="7" name="Picture 7" descr="Headshot of Kirsten, a white woman with black rimmed glasses and white hair.">
            <a:extLst>
              <a:ext uri="{FF2B5EF4-FFF2-40B4-BE49-F238E27FC236}">
                <a16:creationId xmlns:a16="http://schemas.microsoft.com/office/drawing/2014/main" id="{5CDDDC6E-BBD6-2798-9B10-8F9D64F545B6}"/>
              </a:ext>
            </a:extLst>
          </p:cNvPr>
          <p:cNvPicPr>
            <a:picLocks noChangeAspect="1"/>
          </p:cNvPicPr>
          <p:nvPr/>
        </p:nvPicPr>
        <p:blipFill rotWithShape="1">
          <a:blip r:embed="rId3"/>
          <a:srcRect t="18593" r="-2" b="1309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
        <p:nvSpPr>
          <p:cNvPr id="8" name="TextBox 7">
            <a:extLst>
              <a:ext uri="{FF2B5EF4-FFF2-40B4-BE49-F238E27FC236}">
                <a16:creationId xmlns:a16="http://schemas.microsoft.com/office/drawing/2014/main" id="{327100D5-B0FB-D0A4-13BE-640C51397643}"/>
              </a:ext>
            </a:extLst>
          </p:cNvPr>
          <p:cNvSpPr txBox="1"/>
          <p:nvPr/>
        </p:nvSpPr>
        <p:spPr>
          <a:xfrm>
            <a:off x="6443546" y="275435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solidFill>
                  <a:schemeClr val="bg1"/>
                </a:solidFill>
                <a:cs typeface="Calibri"/>
              </a:rPr>
              <a:t>Kirsten</a:t>
            </a:r>
          </a:p>
        </p:txBody>
      </p:sp>
      <p:pic>
        <p:nvPicPr>
          <p:cNvPr id="5" name="Picture 5" descr="Headshot of Brett, a white man with short dark hair and salt and pepper facial hair. He is wearing thin rimmed metal glasses.">
            <a:extLst>
              <a:ext uri="{FF2B5EF4-FFF2-40B4-BE49-F238E27FC236}">
                <a16:creationId xmlns:a16="http://schemas.microsoft.com/office/drawing/2014/main" id="{0E868A1B-A9BD-39FF-EE43-992FB3E38963}"/>
              </a:ext>
            </a:extLst>
          </p:cNvPr>
          <p:cNvPicPr>
            <a:picLocks noChangeAspect="1"/>
          </p:cNvPicPr>
          <p:nvPr/>
        </p:nvPicPr>
        <p:blipFill rotWithShape="1">
          <a:blip r:embed="rId4"/>
          <a:srcRect t="15541" r="-1" b="20604"/>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1" name="TextBox 10">
            <a:extLst>
              <a:ext uri="{FF2B5EF4-FFF2-40B4-BE49-F238E27FC236}">
                <a16:creationId xmlns:a16="http://schemas.microsoft.com/office/drawing/2014/main" id="{36FA4B0B-0F7E-28B3-E715-DE087D813108}"/>
              </a:ext>
            </a:extLst>
          </p:cNvPr>
          <p:cNvSpPr txBox="1"/>
          <p:nvPr/>
        </p:nvSpPr>
        <p:spPr>
          <a:xfrm>
            <a:off x="10476570" y="278222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solidFill>
                  <a:schemeClr val="bg1"/>
                </a:solidFill>
                <a:cs typeface="Calibri"/>
              </a:rPr>
              <a:t>Brett</a:t>
            </a:r>
          </a:p>
        </p:txBody>
      </p:sp>
      <p:pic>
        <p:nvPicPr>
          <p:cNvPr id="4" name="Picture 4" descr="Headshot of Kate, a white woman with short brown hair.">
            <a:extLst>
              <a:ext uri="{FF2B5EF4-FFF2-40B4-BE49-F238E27FC236}">
                <a16:creationId xmlns:a16="http://schemas.microsoft.com/office/drawing/2014/main" id="{68CB4D17-0687-E2BC-659E-EF1CE18A8215}"/>
              </a:ext>
            </a:extLst>
          </p:cNvPr>
          <p:cNvPicPr>
            <a:picLocks noChangeAspect="1"/>
          </p:cNvPicPr>
          <p:nvPr/>
        </p:nvPicPr>
        <p:blipFill rotWithShape="1">
          <a:blip r:embed="rId5"/>
          <a:srcRect t="20662" r="2" b="832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0" name="TextBox 9">
            <a:extLst>
              <a:ext uri="{FF2B5EF4-FFF2-40B4-BE49-F238E27FC236}">
                <a16:creationId xmlns:a16="http://schemas.microsoft.com/office/drawing/2014/main" id="{FD65394F-1E81-28D3-11BD-A6FDABAFDFA5}"/>
              </a:ext>
            </a:extLst>
          </p:cNvPr>
          <p:cNvSpPr txBox="1"/>
          <p:nvPr/>
        </p:nvSpPr>
        <p:spPr>
          <a:xfrm>
            <a:off x="5848814" y="621122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solidFill>
                  <a:schemeClr val="bg1"/>
                </a:solidFill>
                <a:cs typeface="Calibri"/>
              </a:rPr>
              <a:t>Kate</a:t>
            </a:r>
          </a:p>
        </p:txBody>
      </p:sp>
      <p:pic>
        <p:nvPicPr>
          <p:cNvPr id="6" name="Picture 6" descr="Headshot of Erin, a white woman with red lipstick and chin length brown hair.">
            <a:extLst>
              <a:ext uri="{FF2B5EF4-FFF2-40B4-BE49-F238E27FC236}">
                <a16:creationId xmlns:a16="http://schemas.microsoft.com/office/drawing/2014/main" id="{DBA9ABF7-FBE0-3D17-7639-A1CA78C1CB11}"/>
              </a:ext>
            </a:extLst>
          </p:cNvPr>
          <p:cNvPicPr>
            <a:picLocks noChangeAspect="1"/>
          </p:cNvPicPr>
          <p:nvPr/>
        </p:nvPicPr>
        <p:blipFill rotWithShape="1">
          <a:blip r:embed="rId6"/>
          <a:srcRect t="6268" r="2" b="23019"/>
          <a:stretch/>
        </p:blipFill>
        <p:spPr>
          <a:xfrm>
            <a:off x="7400275" y="3428555"/>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sp>
        <p:nvSpPr>
          <p:cNvPr id="13" name="TextBox 12">
            <a:extLst>
              <a:ext uri="{FF2B5EF4-FFF2-40B4-BE49-F238E27FC236}">
                <a16:creationId xmlns:a16="http://schemas.microsoft.com/office/drawing/2014/main" id="{CFC7733D-CC2D-EA98-BEA2-1ECEFDA51238}"/>
              </a:ext>
            </a:extLst>
          </p:cNvPr>
          <p:cNvSpPr txBox="1"/>
          <p:nvPr/>
        </p:nvSpPr>
        <p:spPr>
          <a:xfrm>
            <a:off x="11294325" y="625769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solidFill>
                  <a:schemeClr val="bg1"/>
                </a:solidFill>
                <a:cs typeface="Calibri"/>
              </a:rPr>
              <a:t>Erin</a:t>
            </a:r>
          </a:p>
        </p:txBody>
      </p:sp>
    </p:spTree>
    <p:extLst>
      <p:ext uri="{BB962C8B-B14F-4D97-AF65-F5344CB8AC3E}">
        <p14:creationId xmlns:p14="http://schemas.microsoft.com/office/powerpoint/2010/main" val="2905273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6952" y="834290"/>
            <a:ext cx="10798096" cy="2796477"/>
          </a:xfrm>
        </p:spPr>
        <p:txBody>
          <a:bodyPr>
            <a:normAutofit/>
          </a:bodyPr>
          <a:lstStyle/>
          <a:p>
            <a:r>
              <a:rPr lang="en-US" sz="4000" dirty="0">
                <a:ea typeface="+mj-lt"/>
                <a:cs typeface="+mj-lt"/>
              </a:rPr>
              <a:t>Questions for the panel?</a:t>
            </a:r>
            <a:br>
              <a:rPr lang="en-US" sz="4000" dirty="0">
                <a:ea typeface="+mj-lt"/>
                <a:cs typeface="+mj-lt"/>
              </a:rPr>
            </a:br>
            <a:br>
              <a:rPr lang="en-US" sz="4000" dirty="0">
                <a:ea typeface="+mj-lt"/>
                <a:cs typeface="+mj-lt"/>
              </a:rPr>
            </a:br>
            <a:r>
              <a:rPr lang="en-US" sz="4000" dirty="0">
                <a:ea typeface="+mj-lt"/>
                <a:cs typeface="+mj-lt"/>
              </a:rPr>
              <a:t>Please use the "raise hand" function or type your question in the chat box.</a:t>
            </a:r>
          </a:p>
        </p:txBody>
      </p:sp>
      <p:pic>
        <p:nvPicPr>
          <p:cNvPr id="4" name="Picture 4" descr="NACDD logo">
            <a:extLst>
              <a:ext uri="{FF2B5EF4-FFF2-40B4-BE49-F238E27FC236}">
                <a16:creationId xmlns:a16="http://schemas.microsoft.com/office/drawing/2014/main" id="{57DEDAD0-4F2C-4498-968B-E4C826F49DC0}"/>
              </a:ext>
            </a:extLst>
          </p:cNvPr>
          <p:cNvPicPr>
            <a:picLocks noChangeAspect="1"/>
          </p:cNvPicPr>
          <p:nvPr/>
        </p:nvPicPr>
        <p:blipFill>
          <a:blip r:embed="rId2"/>
          <a:stretch>
            <a:fillRect/>
          </a:stretch>
        </p:blipFill>
        <p:spPr>
          <a:xfrm>
            <a:off x="3060700" y="4429677"/>
            <a:ext cx="6057900" cy="2240446"/>
          </a:xfrm>
          <a:prstGeom prst="rect">
            <a:avLst/>
          </a:prstGeom>
        </p:spPr>
      </p:pic>
    </p:spTree>
    <p:extLst>
      <p:ext uri="{BB962C8B-B14F-4D97-AF65-F5344CB8AC3E}">
        <p14:creationId xmlns:p14="http://schemas.microsoft.com/office/powerpoint/2010/main" val="297567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5597-0D8B-7533-AD4D-2778CE560811}"/>
              </a:ext>
            </a:extLst>
          </p:cNvPr>
          <p:cNvSpPr>
            <a:spLocks noGrp="1"/>
          </p:cNvSpPr>
          <p:nvPr>
            <p:ph type="title"/>
          </p:nvPr>
        </p:nvSpPr>
        <p:spPr>
          <a:xfrm>
            <a:off x="1006248" y="-1511698"/>
            <a:ext cx="10515600" cy="1325563"/>
          </a:xfrm>
        </p:spPr>
        <p:txBody>
          <a:bodyPr/>
          <a:lstStyle/>
          <a:p>
            <a:r>
              <a:rPr lang="en-US" dirty="0"/>
              <a:t>HCBS Settings Rule Refresher</a:t>
            </a:r>
          </a:p>
        </p:txBody>
      </p:sp>
      <p:sp useBgFill="1">
        <p:nvSpPr>
          <p:cNvPr id="25" name="Rectangle 24">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Oval 28">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5" name="Straight Connector 34">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06C0DEE7-EBF2-5629-B926-E90973F29CC5}"/>
              </a:ext>
            </a:extLst>
          </p:cNvPr>
          <p:cNvSpPr txBox="1"/>
          <p:nvPr/>
        </p:nvSpPr>
        <p:spPr>
          <a:xfrm>
            <a:off x="161693" y="1825083"/>
            <a:ext cx="684127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t>HCBS Settings Rule Refresher</a:t>
            </a:r>
          </a:p>
        </p:txBody>
      </p:sp>
      <p:sp>
        <p:nvSpPr>
          <p:cNvPr id="5" name="TextBox 4">
            <a:extLst>
              <a:ext uri="{FF2B5EF4-FFF2-40B4-BE49-F238E27FC236}">
                <a16:creationId xmlns:a16="http://schemas.microsoft.com/office/drawing/2014/main" id="{52F8D1F7-EC4F-C04A-3E1A-6E21C3FE5CC1}"/>
              </a:ext>
            </a:extLst>
          </p:cNvPr>
          <p:cNvSpPr txBox="1"/>
          <p:nvPr/>
        </p:nvSpPr>
        <p:spPr>
          <a:xfrm>
            <a:off x="159834" y="3247405"/>
            <a:ext cx="7196141" cy="73648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90000"/>
              </a:lnSpc>
              <a:spcAft>
                <a:spcPts val="600"/>
              </a:spcAft>
            </a:pPr>
            <a:r>
              <a:rPr lang="en-US" sz="2400" dirty="0"/>
              <a:t>Erin Prangley, Director, Policy</a:t>
            </a:r>
            <a:endParaRPr lang="en-US" sz="2400">
              <a:cs typeface="Calibri"/>
            </a:endParaRPr>
          </a:p>
          <a:p>
            <a:pPr>
              <a:lnSpc>
                <a:spcPct val="90000"/>
              </a:lnSpc>
              <a:spcAft>
                <a:spcPts val="600"/>
              </a:spcAft>
            </a:pPr>
            <a:r>
              <a:rPr lang="en-US" sz="2400" dirty="0"/>
              <a:t>National Association of Councils on </a:t>
            </a:r>
            <a:br>
              <a:rPr lang="en-US" sz="2400" dirty="0"/>
            </a:br>
            <a:r>
              <a:rPr lang="en-US" sz="2400" dirty="0"/>
              <a:t>Developmental Disabilities</a:t>
            </a:r>
            <a:endParaRPr lang="en-US" sz="2400">
              <a:cs typeface="Calibri"/>
            </a:endParaRPr>
          </a:p>
        </p:txBody>
      </p:sp>
      <p:pic>
        <p:nvPicPr>
          <p:cNvPr id="4" name="Picture 4" descr="Headshot of Erin Prangley. Erin is a white woman with red lipstick, chin-length brown hair, and wearing a white collared shirt.">
            <a:extLst>
              <a:ext uri="{FF2B5EF4-FFF2-40B4-BE49-F238E27FC236}">
                <a16:creationId xmlns:a16="http://schemas.microsoft.com/office/drawing/2014/main" id="{B86EBA36-D016-4308-FC78-1B97C55F60D0}"/>
              </a:ext>
            </a:extLst>
          </p:cNvPr>
          <p:cNvPicPr>
            <a:picLocks noChangeAspect="1"/>
          </p:cNvPicPr>
          <p:nvPr/>
        </p:nvPicPr>
        <p:blipFill rotWithShape="1">
          <a:blip r:embed="rId3"/>
          <a:srcRect/>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3713272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E1A75-BE1D-06C1-B233-D6E3700A98D2}"/>
              </a:ext>
            </a:extLst>
          </p:cNvPr>
          <p:cNvSpPr>
            <a:spLocks noGrp="1"/>
          </p:cNvSpPr>
          <p:nvPr>
            <p:ph type="title"/>
          </p:nvPr>
        </p:nvSpPr>
        <p:spPr>
          <a:xfrm>
            <a:off x="1271337" y="-1553949"/>
            <a:ext cx="10515600" cy="1325563"/>
          </a:xfrm>
        </p:spPr>
        <p:txBody>
          <a:bodyPr/>
          <a:lstStyle/>
          <a:p>
            <a:r>
              <a:rPr lang="en-US" dirty="0"/>
              <a:t>HCBS Overview Video</a:t>
            </a:r>
          </a:p>
        </p:txBody>
      </p:sp>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HCBS Overview">
            <a:hlinkClick r:id="" action="ppaction://media"/>
            <a:extLst>
              <a:ext uri="{FF2B5EF4-FFF2-40B4-BE49-F238E27FC236}">
                <a16:creationId xmlns:a16="http://schemas.microsoft.com/office/drawing/2014/main" id="{2B2A330D-7319-6131-14AE-AB2E07C1435B}"/>
              </a:ext>
            </a:extLst>
          </p:cNvPr>
          <p:cNvPicPr>
            <a:picLocks noRot="1" noChangeAspect="1"/>
          </p:cNvPicPr>
          <p:nvPr>
            <a:videoFile r:link="rId1"/>
          </p:nvPr>
        </p:nvPicPr>
        <p:blipFill>
          <a:blip r:embed="rId4"/>
          <a:stretch>
            <a:fillRect/>
          </a:stretch>
        </p:blipFill>
        <p:spPr>
          <a:xfrm>
            <a:off x="2133600" y="457200"/>
            <a:ext cx="7924800" cy="5943600"/>
          </a:xfrm>
          <a:prstGeom prst="rect">
            <a:avLst/>
          </a:prstGeom>
        </p:spPr>
      </p:pic>
    </p:spTree>
    <p:extLst>
      <p:ext uri="{BB962C8B-B14F-4D97-AF65-F5344CB8AC3E}">
        <p14:creationId xmlns:p14="http://schemas.microsoft.com/office/powerpoint/2010/main" val="109031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Arc 31">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F5EE6A-263E-642E-DFD5-F49135597672}"/>
              </a:ext>
            </a:extLst>
          </p:cNvPr>
          <p:cNvSpPr>
            <a:spLocks noGrp="1"/>
          </p:cNvSpPr>
          <p:nvPr>
            <p:ph type="title"/>
          </p:nvPr>
        </p:nvSpPr>
        <p:spPr>
          <a:xfrm>
            <a:off x="466493" y="-180288"/>
            <a:ext cx="5257800" cy="1325563"/>
          </a:xfrm>
        </p:spPr>
        <p:txBody>
          <a:bodyPr>
            <a:normAutofit/>
          </a:bodyPr>
          <a:lstStyle/>
          <a:p>
            <a:r>
              <a:rPr lang="en-US" sz="3200" dirty="0">
                <a:ea typeface="+mj-lt"/>
                <a:cs typeface="+mj-lt"/>
              </a:rPr>
              <a:t>HCBS Settings Rule Timeline</a:t>
            </a:r>
            <a:endParaRPr lang="en-US" sz="3200" dirty="0">
              <a:cs typeface="Calibri Light" panose="020F0302020204030204"/>
            </a:endParaRPr>
          </a:p>
        </p:txBody>
      </p:sp>
      <p:sp>
        <p:nvSpPr>
          <p:cNvPr id="3" name="Content Placeholder 2">
            <a:extLst>
              <a:ext uri="{FF2B5EF4-FFF2-40B4-BE49-F238E27FC236}">
                <a16:creationId xmlns:a16="http://schemas.microsoft.com/office/drawing/2014/main" id="{4CB984EB-A2A6-07CF-A1F1-35642EB03FFC}"/>
              </a:ext>
            </a:extLst>
          </p:cNvPr>
          <p:cNvSpPr>
            <a:spLocks noGrp="1"/>
          </p:cNvSpPr>
          <p:nvPr>
            <p:ph idx="1"/>
          </p:nvPr>
        </p:nvSpPr>
        <p:spPr>
          <a:xfrm>
            <a:off x="466493" y="553370"/>
            <a:ext cx="5257800" cy="4192520"/>
          </a:xfrm>
        </p:spPr>
        <p:txBody>
          <a:bodyPr vert="horz" lIns="91440" tIns="45720" rIns="91440" bIns="45720" rtlCol="0" anchor="t">
            <a:noAutofit/>
          </a:bodyPr>
          <a:lstStyle/>
          <a:p>
            <a:pPr marL="0" indent="0">
              <a:buNone/>
            </a:pPr>
            <a:endParaRPr lang="en-US" sz="1300" dirty="0">
              <a:ea typeface="+mn-lt"/>
              <a:cs typeface="+mn-lt"/>
            </a:endParaRPr>
          </a:p>
          <a:p>
            <a:pPr marL="0" indent="0">
              <a:buNone/>
            </a:pPr>
            <a:r>
              <a:rPr lang="en-US" sz="1600" i="1" dirty="0">
                <a:ea typeface="+mn-lt"/>
                <a:cs typeface="+mn-lt"/>
              </a:rPr>
              <a:t>1990:</a:t>
            </a:r>
            <a:r>
              <a:rPr lang="en-US" sz="1600" dirty="0">
                <a:ea typeface="+mn-lt"/>
                <a:cs typeface="+mn-lt"/>
              </a:rPr>
              <a:t> Americans with Disabilities Act community integration mandate. People with disabilities may not be excluded from participating in, or denied the benefits of, governmental services, programs, or activities. The ADA’s regulations require state and local governments to “administer services, programs, and activities in the most </a:t>
            </a:r>
            <a:r>
              <a:rPr lang="en-US" sz="1800" dirty="0">
                <a:ea typeface="+mn-lt"/>
                <a:cs typeface="+mn-lt"/>
              </a:rPr>
              <a:t>integrated</a:t>
            </a:r>
            <a:r>
              <a:rPr lang="en-US" sz="1600" dirty="0">
                <a:ea typeface="+mn-lt"/>
                <a:cs typeface="+mn-lt"/>
              </a:rPr>
              <a:t> setting appropriate” to the needs of people with disabilities and that such a setting “enables individuals with disabilities to interact with non-disabled persons to the fullest extent possible.”</a:t>
            </a:r>
            <a:endParaRPr lang="en-US" sz="1600" dirty="0">
              <a:cs typeface="Calibri"/>
            </a:endParaRPr>
          </a:p>
          <a:p>
            <a:pPr marL="0" indent="0">
              <a:buNone/>
            </a:pPr>
            <a:r>
              <a:rPr lang="en-US" sz="1600" i="1" dirty="0">
                <a:ea typeface="+mn-lt"/>
                <a:cs typeface="+mn-lt"/>
              </a:rPr>
              <a:t>1991: Olmstead v. L.C. ex rel. Zimring</a:t>
            </a:r>
            <a:r>
              <a:rPr lang="en-US" sz="1600" dirty="0">
                <a:ea typeface="+mn-lt"/>
                <a:cs typeface="+mn-lt"/>
              </a:rPr>
              <a:t>, (“</a:t>
            </a:r>
            <a:r>
              <a:rPr lang="en-US" sz="1600" i="1" dirty="0">
                <a:ea typeface="+mn-lt"/>
                <a:cs typeface="+mn-lt"/>
              </a:rPr>
              <a:t>Olmstead</a:t>
            </a:r>
            <a:r>
              <a:rPr lang="en-US" sz="1600" dirty="0">
                <a:ea typeface="+mn-lt"/>
                <a:cs typeface="+mn-lt"/>
              </a:rPr>
              <a:t>“) the United States Supreme Court held that it is discrimination to deny people with disabilities services in the most integrated setting appropriate. Accordingly, the Court found that individuals with mental disabilities are entitled to live in the community, whenever appropriate, and to receive treatment there, rather than in institutions.</a:t>
            </a:r>
          </a:p>
          <a:p>
            <a:pPr marL="0" indent="0">
              <a:buNone/>
            </a:pPr>
            <a:r>
              <a:rPr lang="en-US" sz="1600" i="1" dirty="0">
                <a:ea typeface="+mn-lt"/>
                <a:cs typeface="+mn-lt"/>
              </a:rPr>
              <a:t>2014</a:t>
            </a:r>
            <a:r>
              <a:rPr lang="en-US" sz="1600" dirty="0">
                <a:ea typeface="+mn-lt"/>
                <a:cs typeface="+mn-lt"/>
              </a:rPr>
              <a:t>: CMS amended the HCBS rules for person-centered planning, which included HCBS settings requirements.  </a:t>
            </a:r>
            <a:endParaRPr lang="en-US" sz="1600" dirty="0">
              <a:cs typeface="Calibri" panose="020F0502020204030204"/>
            </a:endParaRPr>
          </a:p>
          <a:p>
            <a:pPr marL="0" indent="0">
              <a:buNone/>
            </a:pPr>
            <a:r>
              <a:rPr lang="en-US" sz="1600" i="1" dirty="0">
                <a:ea typeface="+mn-lt"/>
                <a:cs typeface="+mn-lt"/>
              </a:rPr>
              <a:t>2023</a:t>
            </a:r>
            <a:r>
              <a:rPr lang="en-US" sz="1600" dirty="0">
                <a:ea typeface="+mn-lt"/>
                <a:cs typeface="+mn-lt"/>
              </a:rPr>
              <a:t>: The March 17, 2023, transition period deadline for modified compliance, subject to corrective action plans.</a:t>
            </a:r>
            <a:endParaRPr lang="en-US" sz="1600" dirty="0">
              <a:cs typeface="Calibri"/>
            </a:endParaRPr>
          </a:p>
        </p:txBody>
      </p:sp>
      <p:pic>
        <p:nvPicPr>
          <p:cNvPr id="4" name="Picture 4" descr="Photo of two white women at a rally or protest holding a sign that says &quot;justice delayed is justice denied&quot;.">
            <a:extLst>
              <a:ext uri="{FF2B5EF4-FFF2-40B4-BE49-F238E27FC236}">
                <a16:creationId xmlns:a16="http://schemas.microsoft.com/office/drawing/2014/main" id="{3EF48C50-835A-6035-DB9F-6B69F255763D}"/>
              </a:ext>
            </a:extLst>
          </p:cNvPr>
          <p:cNvPicPr>
            <a:picLocks noChangeAspect="1"/>
          </p:cNvPicPr>
          <p:nvPr/>
        </p:nvPicPr>
        <p:blipFill rotWithShape="1">
          <a:blip r:embed="rId3"/>
          <a:srcRect l="13511" r="17986"/>
          <a:stretch/>
        </p:blipFill>
        <p:spPr>
          <a:xfrm>
            <a:off x="7022320" y="520749"/>
            <a:ext cx="3814847"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789078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331F1-542E-9EE0-F1A9-CA1F7C86A8EB}"/>
              </a:ext>
            </a:extLst>
          </p:cNvPr>
          <p:cNvSpPr>
            <a:spLocks noGrp="1"/>
          </p:cNvSpPr>
          <p:nvPr>
            <p:ph type="title"/>
          </p:nvPr>
        </p:nvSpPr>
        <p:spPr>
          <a:xfrm>
            <a:off x="286958" y="334662"/>
            <a:ext cx="4368602" cy="1956841"/>
          </a:xfrm>
        </p:spPr>
        <p:txBody>
          <a:bodyPr anchor="b">
            <a:normAutofit/>
          </a:bodyPr>
          <a:lstStyle/>
          <a:p>
            <a:r>
              <a:rPr lang="en-US" sz="2600" dirty="0">
                <a:latin typeface="Calibri"/>
                <a:cs typeface="Calibri"/>
              </a:rPr>
              <a:t>Goals and Scope of HCBS Rule </a:t>
            </a:r>
            <a:endParaRPr lang="en-US" sz="26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75478B-52D9-C540-3DC1-828725FA14D8}"/>
              </a:ext>
            </a:extLst>
          </p:cNvPr>
          <p:cNvSpPr>
            <a:spLocks noGrp="1"/>
          </p:cNvSpPr>
          <p:nvPr>
            <p:ph idx="1"/>
          </p:nvPr>
        </p:nvSpPr>
        <p:spPr>
          <a:xfrm>
            <a:off x="286959" y="2863607"/>
            <a:ext cx="4875490" cy="3329960"/>
          </a:xfrm>
        </p:spPr>
        <p:txBody>
          <a:bodyPr vert="horz" lIns="91440" tIns="45720" rIns="91440" bIns="45720" rtlCol="0" anchor="t">
            <a:normAutofit/>
          </a:bodyPr>
          <a:lstStyle/>
          <a:p>
            <a:pPr marL="0" indent="0">
              <a:buNone/>
            </a:pPr>
            <a:r>
              <a:rPr lang="en-US" sz="1900" dirty="0">
                <a:ea typeface="+mn-lt"/>
                <a:cs typeface="+mn-lt"/>
              </a:rPr>
              <a:t>To “ensure that individuals receiving services </a:t>
            </a:r>
            <a:br>
              <a:rPr lang="en-US" sz="1900" dirty="0">
                <a:ea typeface="+mn-lt"/>
                <a:cs typeface="+mn-lt"/>
              </a:rPr>
            </a:br>
            <a:r>
              <a:rPr lang="en-US" sz="1900" dirty="0">
                <a:ea typeface="+mn-lt"/>
                <a:cs typeface="+mn-lt"/>
              </a:rPr>
              <a:t>through HCBS programs have full access to the benefits of  community living” </a:t>
            </a:r>
            <a:endParaRPr lang="en-US" dirty="0"/>
          </a:p>
          <a:p>
            <a:pPr marL="0" indent="0">
              <a:buNone/>
            </a:pPr>
            <a:r>
              <a:rPr lang="en-US" sz="1900" dirty="0">
                <a:ea typeface="+mn-lt"/>
                <a:cs typeface="+mn-lt"/>
              </a:rPr>
              <a:t>To “further expand the opportunities for </a:t>
            </a:r>
            <a:br>
              <a:rPr lang="en-US" sz="1900" dirty="0">
                <a:ea typeface="+mn-lt"/>
                <a:cs typeface="+mn-lt"/>
              </a:rPr>
            </a:br>
            <a:r>
              <a:rPr lang="en-US" sz="1900" dirty="0">
                <a:ea typeface="+mn-lt"/>
                <a:cs typeface="+mn-lt"/>
              </a:rPr>
              <a:t>meaningful community integration in support </a:t>
            </a:r>
            <a:br>
              <a:rPr lang="en-US" sz="1900" dirty="0">
                <a:ea typeface="+mn-lt"/>
                <a:cs typeface="+mn-lt"/>
              </a:rPr>
            </a:br>
            <a:r>
              <a:rPr lang="en-US" sz="1900" dirty="0">
                <a:ea typeface="+mn-lt"/>
                <a:cs typeface="+mn-lt"/>
              </a:rPr>
              <a:t>of the goals of the ADA and the Supreme Court decision in Olmstead”  </a:t>
            </a:r>
          </a:p>
          <a:p>
            <a:pPr marL="0" indent="0">
              <a:buNone/>
            </a:pPr>
            <a:r>
              <a:rPr lang="en-US" sz="1900" dirty="0">
                <a:ea typeface="+mn-lt"/>
                <a:cs typeface="+mn-lt"/>
              </a:rPr>
              <a:t>Applies to all HCBS authorities – residential, non-residential, day services, employment services, etc. </a:t>
            </a:r>
            <a:endParaRPr lang="en-US" sz="1900" dirty="0">
              <a:cs typeface="Calibri" panose="020F0502020204030204"/>
            </a:endParaRPr>
          </a:p>
        </p:txBody>
      </p:sp>
      <p:pic>
        <p:nvPicPr>
          <p:cNvPr id="4" name="Picture 4" descr="Image of two people that look like friends sitting next to one another in wheelchairs. They are both women. The woman on the left is a white woman with short blonde hair wearing a pink long sleeve top and jeans. The woman on the right is a Black woman with short dreads who is wearing a long sleeve black top, cross necklace, and came pants.">
            <a:extLst>
              <a:ext uri="{FF2B5EF4-FFF2-40B4-BE49-F238E27FC236}">
                <a16:creationId xmlns:a16="http://schemas.microsoft.com/office/drawing/2014/main" id="{8C5EBECE-D432-4080-734B-0B2E86924DA9}"/>
              </a:ext>
            </a:extLst>
          </p:cNvPr>
          <p:cNvPicPr>
            <a:picLocks noChangeAspect="1"/>
          </p:cNvPicPr>
          <p:nvPr/>
        </p:nvPicPr>
        <p:blipFill rotWithShape="1">
          <a:blip r:embed="rId3"/>
          <a:srcRect l="20364" r="224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44510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VTI">
  <a:themeElements>
    <a:clrScheme name="Custom 3">
      <a:dk1>
        <a:srgbClr val="00257D"/>
      </a:dk1>
      <a:lt1>
        <a:srgbClr val="ECEEF7"/>
      </a:lt1>
      <a:dk2>
        <a:srgbClr val="000000"/>
      </a:dk2>
      <a:lt2>
        <a:srgbClr val="F5F8FF"/>
      </a:lt2>
      <a:accent1>
        <a:srgbClr val="ECEEF7"/>
      </a:accent1>
      <a:accent2>
        <a:srgbClr val="F5F8FF"/>
      </a:accent2>
      <a:accent3>
        <a:srgbClr val="A1A2A9"/>
      </a:accent3>
      <a:accent4>
        <a:srgbClr val="00257D"/>
      </a:accent4>
      <a:accent5>
        <a:srgbClr val="000000"/>
      </a:accent5>
      <a:accent6>
        <a:srgbClr val="96969C"/>
      </a:accent6>
      <a:hlink>
        <a:srgbClr val="5F6063"/>
      </a:hlink>
      <a:folHlink>
        <a:srgbClr val="9191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Custom 36">
      <a:dk1>
        <a:sysClr val="windowText" lastClr="000000"/>
      </a:dk1>
      <a:lt1>
        <a:sysClr val="window" lastClr="FFFFFF"/>
      </a:lt1>
      <a:dk2>
        <a:srgbClr val="44546A"/>
      </a:dk2>
      <a:lt2>
        <a:srgbClr val="E7E6E6"/>
      </a:lt2>
      <a:accent1>
        <a:srgbClr val="095190"/>
      </a:accent1>
      <a:accent2>
        <a:srgbClr val="BF202F"/>
      </a:accent2>
      <a:accent3>
        <a:srgbClr val="F9A21E"/>
      </a:accent3>
      <a:accent4>
        <a:srgbClr val="4951BC"/>
      </a:accent4>
      <a:accent5>
        <a:srgbClr val="DEA900"/>
      </a:accent5>
      <a:accent6>
        <a:srgbClr val="ED7D31"/>
      </a:accent6>
      <a:hlink>
        <a:srgbClr val="0563C1"/>
      </a:hlink>
      <a:folHlink>
        <a:srgbClr val="954F72"/>
      </a:folHlink>
    </a:clrScheme>
    <a:fontScheme name="Custom 15">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PPS Presentation Template" id="{CEFA0176-DC1B-4AB3-B9F8-66951C1C2CD5}" vid="{676D52B2-A4AA-4A57-935D-AB34D7F0F67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A0C90C0BAAFC42B9CBFEC0708F4935" ma:contentTypeVersion="16" ma:contentTypeDescription="Create a new document." ma:contentTypeScope="" ma:versionID="32758b40ba55c79af3b5a9ab846d7674">
  <xsd:schema xmlns:xsd="http://www.w3.org/2001/XMLSchema" xmlns:xs="http://www.w3.org/2001/XMLSchema" xmlns:p="http://schemas.microsoft.com/office/2006/metadata/properties" xmlns:ns2="560c9c75-9737-4a47-90d7-3192440b0b55" xmlns:ns3="7244ee07-bebb-4256-851d-8920eeb3e1b7" targetNamespace="http://schemas.microsoft.com/office/2006/metadata/properties" ma:root="true" ma:fieldsID="7d69360a3bdbbfdfca6d01ba7092f1df" ns2:_="" ns3:_="">
    <xsd:import namespace="560c9c75-9737-4a47-90d7-3192440b0b55"/>
    <xsd:import namespace="7244ee07-bebb-4256-851d-8920eeb3e1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DateTaken"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c9c75-9737-4a47-90d7-3192440b0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6cdaa0-f793-43fc-9d66-18f7e46bb3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244ee07-bebb-4256-851d-8920eeb3e1b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c59ed9a-9116-4bad-92b9-f5b46ad154c1}" ma:internalName="TaxCatchAll" ma:showField="CatchAllData" ma:web="7244ee07-bebb-4256-851d-8920eeb3e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244ee07-bebb-4256-851d-8920eeb3e1b7">
      <UserInfo>
        <DisplayName/>
        <AccountId xsi:nil="true"/>
        <AccountType/>
      </UserInfo>
    </SharedWithUsers>
    <MediaLengthInSeconds xmlns="560c9c75-9737-4a47-90d7-3192440b0b55" xsi:nil="true"/>
    <lcf76f155ced4ddcb4097134ff3c332f xmlns="560c9c75-9737-4a47-90d7-3192440b0b55">
      <Terms xmlns="http://schemas.microsoft.com/office/infopath/2007/PartnerControls"/>
    </lcf76f155ced4ddcb4097134ff3c332f>
    <TaxCatchAll xmlns="7244ee07-bebb-4256-851d-8920eeb3e1b7" xsi:nil="true"/>
  </documentManagement>
</p:properties>
</file>

<file path=customXml/itemProps1.xml><?xml version="1.0" encoding="utf-8"?>
<ds:datastoreItem xmlns:ds="http://schemas.openxmlformats.org/officeDocument/2006/customXml" ds:itemID="{FDEFD82C-02B0-4866-9104-2EECDFD3F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0c9c75-9737-4a47-90d7-3192440b0b55"/>
    <ds:schemaRef ds:uri="7244ee07-bebb-4256-851d-8920eeb3e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D543FF-B70E-472D-8525-0629AC6D3FA2}">
  <ds:schemaRefs>
    <ds:schemaRef ds:uri="http://schemas.microsoft.com/sharepoint/v3/contenttype/forms"/>
  </ds:schemaRefs>
</ds:datastoreItem>
</file>

<file path=customXml/itemProps3.xml><?xml version="1.0" encoding="utf-8"?>
<ds:datastoreItem xmlns:ds="http://schemas.openxmlformats.org/officeDocument/2006/customXml" ds:itemID="{FD09B077-0848-447B-B74A-E56048556DDE}">
  <ds:schemaRefs>
    <ds:schemaRef ds:uri="560c9c75-9737-4a47-90d7-3192440b0b55"/>
    <ds:schemaRef ds:uri="7244ee07-bebb-4256-851d-8920eeb3e1b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23</TotalTime>
  <Words>3200</Words>
  <Application>Microsoft Macintosh PowerPoint</Application>
  <PresentationFormat>Widescreen</PresentationFormat>
  <Paragraphs>359</Paragraphs>
  <Slides>50</Slides>
  <Notes>35</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50</vt:i4>
      </vt:variant>
    </vt:vector>
  </HeadingPairs>
  <TitlesOfParts>
    <vt:vector size="64" baseType="lpstr">
      <vt:lpstr>Arial</vt:lpstr>
      <vt:lpstr>Calibri</vt:lpstr>
      <vt:lpstr>Calibri Light</vt:lpstr>
      <vt:lpstr>Cambria</vt:lpstr>
      <vt:lpstr>Candara</vt:lpstr>
      <vt:lpstr>Century Gothic</vt:lpstr>
      <vt:lpstr>Franklin Gothic Book</vt:lpstr>
      <vt:lpstr>Univers</vt:lpstr>
      <vt:lpstr>office theme</vt:lpstr>
      <vt:lpstr>GradientVTI</vt:lpstr>
      <vt:lpstr>Office Theme</vt:lpstr>
      <vt:lpstr>RetrospectVTI</vt:lpstr>
      <vt:lpstr>Office Theme</vt:lpstr>
      <vt:lpstr>Office Theme</vt:lpstr>
      <vt:lpstr>Deadline 2023: No More Waiting for the  Home and Community Based Services Settings Rule</vt:lpstr>
      <vt:lpstr>Welcome</vt:lpstr>
      <vt:lpstr>Webinar Participants – 36 State DD Councils</vt:lpstr>
      <vt:lpstr>HCBS Settings Rule Webinar</vt:lpstr>
      <vt:lpstr>Speakers</vt:lpstr>
      <vt:lpstr>HCBS Settings Rule Refresher</vt:lpstr>
      <vt:lpstr>HCBS Overview Video</vt:lpstr>
      <vt:lpstr>HCBS Settings Rule Timeline</vt:lpstr>
      <vt:lpstr>Goals and Scope of HCBS Rule </vt:lpstr>
      <vt:lpstr>May 2022 Modifications to Rule Timeline</vt:lpstr>
      <vt:lpstr>Rule Requirements by March 2023 (cannot be waived)</vt:lpstr>
      <vt:lpstr>Required documentation by January 1, 2023 (cannot be waived)</vt:lpstr>
      <vt:lpstr>Corrective Action Plans (State Flexibilities)</vt:lpstr>
      <vt:lpstr>ARPA Federal Funding for HCBS is Available!</vt:lpstr>
      <vt:lpstr>Call to Action: NACDD HCBS Settings Project</vt:lpstr>
      <vt:lpstr>Each State Status </vt:lpstr>
      <vt:lpstr>Resources and Toolkits</vt:lpstr>
      <vt:lpstr>Additional Resources ICDD and CQL</vt:lpstr>
      <vt:lpstr>For More Information</vt:lpstr>
      <vt:lpstr>National Efforts to Engage Stakeholders</vt:lpstr>
      <vt:lpstr>HCBS Settings Rule Stakeholder Engagement Partnership Funded by ACL and administered by NCAPPS at HSRI.</vt:lpstr>
      <vt:lpstr>The goal of NCAPPS is to promote systems change that makes person-centered principles not just an aspiration but a reality in the lives of people across the lifespan. </vt:lpstr>
      <vt:lpstr>Agenda</vt:lpstr>
      <vt:lpstr>Why focus on Stakeholder Engagement now?</vt:lpstr>
      <vt:lpstr>Scope of HSRI’s contributions</vt:lpstr>
      <vt:lpstr>Subcontractors</vt:lpstr>
      <vt:lpstr>HSRI is partnering with the subcontractors to:</vt:lpstr>
      <vt:lpstr>Opportunities for Engagement</vt:lpstr>
      <vt:lpstr>Where are the Stakeholders?</vt:lpstr>
      <vt:lpstr>Engagement Activities</vt:lpstr>
      <vt:lpstr>Thank You.</vt:lpstr>
      <vt:lpstr>Vermont Advocacy in Action</vt:lpstr>
      <vt:lpstr>Vermont Stakeholder Engagement</vt:lpstr>
      <vt:lpstr>Keeping the Promise</vt:lpstr>
      <vt:lpstr>Keeping the Promise Continued</vt:lpstr>
      <vt:lpstr>Why is Stakeholder Input Important?</vt:lpstr>
      <vt:lpstr>How does Vermont DDC work with partners?</vt:lpstr>
      <vt:lpstr>What has the VTDDC done?</vt:lpstr>
      <vt:lpstr>What more will VTDDC do?</vt:lpstr>
      <vt:lpstr>Start with a blank canvas</vt:lpstr>
      <vt:lpstr>Tips for Stakeholder Engagement</vt:lpstr>
      <vt:lpstr>Tips for Stakeholder Engagement Continued</vt:lpstr>
      <vt:lpstr>Michigan Advocacy in Action</vt:lpstr>
      <vt:lpstr>HCBS – Stakeholder input </vt:lpstr>
      <vt:lpstr>The importance of Stakeholder input - HCBS</vt:lpstr>
      <vt:lpstr>The Value of Stakeholder input</vt:lpstr>
      <vt:lpstr>Partner engagement and Activities</vt:lpstr>
      <vt:lpstr>Partner engagement and Activities continued</vt:lpstr>
      <vt:lpstr>Moving forward</vt:lpstr>
      <vt:lpstr>Questions for the panel?  Please use the "raise hand" function or type your question in the chat box.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Kaplan She/Her</cp:lastModifiedBy>
  <cp:revision>1028</cp:revision>
  <dcterms:created xsi:type="dcterms:W3CDTF">2020-12-23T19:57:03Z</dcterms:created>
  <dcterms:modified xsi:type="dcterms:W3CDTF">2022-11-16T21:19:58Z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0x01010010A0C90C0BAAFC42B9CBFEC0708F4935</vt:lpwstr>
  </property>
  <property fmtid="{D5CDD505-2E9C-101B-9397-08002B2CF9AE}" pid="3" name="Order">
    <vt:r8>7685300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