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5"/>
  </p:notesMasterIdLst>
  <p:sldIdLst>
    <p:sldId id="614" r:id="rId2"/>
    <p:sldId id="623" r:id="rId3"/>
    <p:sldId id="615" r:id="rId4"/>
    <p:sldId id="256" r:id="rId5"/>
    <p:sldId id="261" r:id="rId6"/>
    <p:sldId id="259" r:id="rId7"/>
    <p:sldId id="341" r:id="rId8"/>
    <p:sldId id="455" r:id="rId9"/>
    <p:sldId id="468" r:id="rId10"/>
    <p:sldId id="452" r:id="rId11"/>
    <p:sldId id="343" r:id="rId12"/>
    <p:sldId id="375" r:id="rId13"/>
    <p:sldId id="521" r:id="rId14"/>
    <p:sldId id="458" r:id="rId15"/>
    <p:sldId id="469" r:id="rId16"/>
    <p:sldId id="474" r:id="rId17"/>
    <p:sldId id="472" r:id="rId18"/>
    <p:sldId id="348" r:id="rId19"/>
    <p:sldId id="321" r:id="rId20"/>
    <p:sldId id="326" r:id="rId21"/>
    <p:sldId id="327" r:id="rId22"/>
    <p:sldId id="329" r:id="rId23"/>
    <p:sldId id="613" r:id="rId24"/>
    <p:sldId id="330" r:id="rId25"/>
    <p:sldId id="305" r:id="rId26"/>
    <p:sldId id="332" r:id="rId27"/>
    <p:sldId id="616" r:id="rId28"/>
    <p:sldId id="617" r:id="rId29"/>
    <p:sldId id="618" r:id="rId30"/>
    <p:sldId id="619" r:id="rId31"/>
    <p:sldId id="620" r:id="rId32"/>
    <p:sldId id="621" r:id="rId33"/>
    <p:sldId id="62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24DF6-C9F1-45C1-B535-73E9520141C3}" v="5" dt="2022-10-31T14:35:56.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06" autoAdjust="0"/>
    <p:restoredTop sz="94694"/>
  </p:normalViewPr>
  <p:slideViewPr>
    <p:cSldViewPr snapToGrid="0">
      <p:cViewPr varScale="1">
        <p:scale>
          <a:sx n="99" d="100"/>
          <a:sy n="99" d="100"/>
        </p:scale>
        <p:origin x="184"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E0895-68D7-4BEE-94A0-44042198662D}"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C6C427BF-16B3-419D-AE54-778EE77837CC}">
      <dgm:prSet/>
      <dgm:spPr/>
      <dgm:t>
        <a:bodyPr/>
        <a:lstStyle/>
        <a:p>
          <a:pPr>
            <a:defRPr cap="all"/>
          </a:pPr>
          <a:r>
            <a:rPr lang="en-US" dirty="0"/>
            <a:t>Individual People with disabilities their families, and neighbors</a:t>
          </a:r>
        </a:p>
      </dgm:t>
      <dgm:extLst>
        <a:ext uri="{E40237B7-FDA0-4F09-8148-C483321AD2D9}">
          <dgm14:cNvPr xmlns:dgm14="http://schemas.microsoft.com/office/drawing/2010/diagram" id="0" name="" descr="Individual People with disabilities their families, and neighbors&#13;&#10;Advocacy groups:&#13;Parent Groups&#13;Sibling groups&#13;Self-advocate groups.&#13;&#10;Protection from Harm resources:&#13;State P&amp;A&#13;Ombudsman&#13;Adult Protective Services&#13;&#10;Centers for independent living &#13;&amp;&#13;statewide independent living councils&#13;&#10;"/>
        </a:ext>
      </dgm:extLst>
    </dgm:pt>
    <dgm:pt modelId="{B48BDB00-E6C1-41E6-9607-D6988D09BCE5}" type="parTrans" cxnId="{01A0ADE2-F35A-4144-86FC-7052DD6126B5}">
      <dgm:prSet/>
      <dgm:spPr/>
      <dgm:t>
        <a:bodyPr/>
        <a:lstStyle/>
        <a:p>
          <a:endParaRPr lang="en-US"/>
        </a:p>
      </dgm:t>
    </dgm:pt>
    <dgm:pt modelId="{AFF5CD52-6FDB-4B21-854C-09F03E57C384}" type="sibTrans" cxnId="{01A0ADE2-F35A-4144-86FC-7052DD6126B5}">
      <dgm:prSet/>
      <dgm:spPr/>
      <dgm:t>
        <a:bodyPr/>
        <a:lstStyle/>
        <a:p>
          <a:endParaRPr lang="en-US"/>
        </a:p>
      </dgm:t>
    </dgm:pt>
    <dgm:pt modelId="{11F43084-726B-4662-BB0A-698CA8A12C74}">
      <dgm:prSet/>
      <dgm:spPr/>
      <dgm:t>
        <a:bodyPr/>
        <a:lstStyle/>
        <a:p>
          <a:pPr>
            <a:defRPr cap="all"/>
          </a:pPr>
          <a:r>
            <a:rPr lang="en-US" dirty="0"/>
            <a:t>Advocacy groups:</a:t>
          </a:r>
        </a:p>
        <a:p>
          <a:pPr>
            <a:buFont typeface="Arial" panose="020B0604020202020204" pitchFamily="34" charset="0"/>
            <a:buChar char="•"/>
          </a:pPr>
          <a:r>
            <a:rPr lang="en-US" dirty="0"/>
            <a:t>Parent Groups</a:t>
          </a:r>
        </a:p>
        <a:p>
          <a:pPr>
            <a:buFont typeface="Arial" panose="020B0604020202020204" pitchFamily="34" charset="0"/>
            <a:buChar char="•"/>
          </a:pPr>
          <a:r>
            <a:rPr lang="en-US" dirty="0"/>
            <a:t>Sibling groups</a:t>
          </a:r>
        </a:p>
        <a:p>
          <a:pPr>
            <a:buFont typeface="Arial" panose="020B0604020202020204" pitchFamily="34" charset="0"/>
            <a:buChar char="•"/>
          </a:pPr>
          <a:r>
            <a:rPr lang="en-US" dirty="0"/>
            <a:t>Self-advocate groups.</a:t>
          </a:r>
        </a:p>
      </dgm:t>
      <dgm:extLst>
        <a:ext uri="{E40237B7-FDA0-4F09-8148-C483321AD2D9}">
          <dgm14:cNvPr xmlns:dgm14="http://schemas.microsoft.com/office/drawing/2010/diagram" id="0" name="" descr="Individual People with disabilities their families, and neighbors&#13;&#10;Advocacy groups:&#13;Parent Groups&#13;Sibling groups&#13;Self-advocate groups.&#13;&#10;Protection from Harm resources:&#13;State P&amp;A&#13;Ombudsman&#13;Adult Protective Services&#13;&#10;Centers for independent living &#13;&amp;&#13;statewide independent living councils&#13;&#10;"/>
        </a:ext>
      </dgm:extLst>
    </dgm:pt>
    <dgm:pt modelId="{0B5B4BB3-A60D-446E-BB68-219A337B03D3}" type="parTrans" cxnId="{7A941155-9436-481E-8344-69ACEEB3D3AC}">
      <dgm:prSet/>
      <dgm:spPr/>
      <dgm:t>
        <a:bodyPr/>
        <a:lstStyle/>
        <a:p>
          <a:endParaRPr lang="en-US"/>
        </a:p>
      </dgm:t>
    </dgm:pt>
    <dgm:pt modelId="{F51E6DFD-04AD-494C-AB60-FFB867493F41}" type="sibTrans" cxnId="{7A941155-9436-481E-8344-69ACEEB3D3AC}">
      <dgm:prSet/>
      <dgm:spPr/>
      <dgm:t>
        <a:bodyPr/>
        <a:lstStyle/>
        <a:p>
          <a:endParaRPr lang="en-US"/>
        </a:p>
      </dgm:t>
    </dgm:pt>
    <dgm:pt modelId="{80FF3616-89F5-481C-AF07-6F3B03E8F66D}">
      <dgm:prSet/>
      <dgm:spPr/>
      <dgm:t>
        <a:bodyPr/>
        <a:lstStyle/>
        <a:p>
          <a:pPr>
            <a:defRPr cap="all"/>
          </a:pPr>
          <a:r>
            <a:rPr lang="en-US" dirty="0"/>
            <a:t>Protection from Harm resources:</a:t>
          </a:r>
        </a:p>
        <a:p>
          <a:pPr>
            <a:buFont typeface="Arial" panose="020B0604020202020204" pitchFamily="34" charset="0"/>
            <a:buChar char="•"/>
          </a:pPr>
          <a:r>
            <a:rPr lang="en-US" dirty="0"/>
            <a:t>State P&amp;A</a:t>
          </a:r>
        </a:p>
        <a:p>
          <a:pPr>
            <a:buFont typeface="Arial" panose="020B0604020202020204" pitchFamily="34" charset="0"/>
            <a:buChar char="•"/>
          </a:pPr>
          <a:r>
            <a:rPr lang="en-US" dirty="0"/>
            <a:t>Ombudsman</a:t>
          </a:r>
        </a:p>
        <a:p>
          <a:pPr>
            <a:buFont typeface="Arial" panose="020B0604020202020204" pitchFamily="34" charset="0"/>
            <a:buChar char="•"/>
          </a:pPr>
          <a:r>
            <a:rPr lang="en-US" dirty="0"/>
            <a:t>Adult Protective Services</a:t>
          </a:r>
        </a:p>
      </dgm:t>
      <dgm:extLst>
        <a:ext uri="{E40237B7-FDA0-4F09-8148-C483321AD2D9}">
          <dgm14:cNvPr xmlns:dgm14="http://schemas.microsoft.com/office/drawing/2010/diagram" id="0" name="" descr="Individual People with disabilities their families, and neighbors&#13;&#10;Advocacy groups:&#13;Parent Groups&#13;Sibling groups&#13;Self-advocate groups.&#13;&#10;Protection from Harm resources:&#13;State P&amp;A&#13;Ombudsman&#13;Adult Protective Services&#13;&#10;Centers for independent living &#13;&amp;&#13;statewide independent living councils&#13;&#10;"/>
        </a:ext>
      </dgm:extLst>
    </dgm:pt>
    <dgm:pt modelId="{4BBEFAC0-3C23-45AE-B10D-516C3290CB18}" type="parTrans" cxnId="{0E7A91C7-C471-4B20-BAAD-6F70913D1A88}">
      <dgm:prSet/>
      <dgm:spPr/>
      <dgm:t>
        <a:bodyPr/>
        <a:lstStyle/>
        <a:p>
          <a:endParaRPr lang="en-US"/>
        </a:p>
      </dgm:t>
    </dgm:pt>
    <dgm:pt modelId="{32EB5677-AFDE-4E4D-BEF4-75CA1FF0B00F}" type="sibTrans" cxnId="{0E7A91C7-C471-4B20-BAAD-6F70913D1A88}">
      <dgm:prSet/>
      <dgm:spPr/>
      <dgm:t>
        <a:bodyPr/>
        <a:lstStyle/>
        <a:p>
          <a:endParaRPr lang="en-US"/>
        </a:p>
      </dgm:t>
    </dgm:pt>
    <dgm:pt modelId="{BE800635-26EC-44C0-8BBA-0D4BAF5B59C4}">
      <dgm:prSet/>
      <dgm:spPr/>
      <dgm:t>
        <a:bodyPr/>
        <a:lstStyle/>
        <a:p>
          <a:pPr>
            <a:defRPr cap="all"/>
          </a:pPr>
          <a:r>
            <a:rPr lang="en-US" dirty="0"/>
            <a:t>Centers for independent living </a:t>
          </a:r>
        </a:p>
        <a:p>
          <a:pPr>
            <a:defRPr cap="all"/>
          </a:pPr>
          <a:r>
            <a:rPr lang="en-US" dirty="0"/>
            <a:t>&amp;</a:t>
          </a:r>
        </a:p>
        <a:p>
          <a:pPr>
            <a:defRPr cap="all"/>
          </a:pPr>
          <a:r>
            <a:rPr lang="en-US" dirty="0"/>
            <a:t>statewide independent living councils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E3283D0-CA4C-43A4-9888-E713700EB59A}" type="parTrans" cxnId="{A526B38A-BC67-4D6C-8164-1706A48A6576}">
      <dgm:prSet/>
      <dgm:spPr/>
      <dgm:t>
        <a:bodyPr/>
        <a:lstStyle/>
        <a:p>
          <a:endParaRPr lang="en-US"/>
        </a:p>
      </dgm:t>
    </dgm:pt>
    <dgm:pt modelId="{9AC2400A-193C-4119-AB6F-AE03E662EA4D}" type="sibTrans" cxnId="{A526B38A-BC67-4D6C-8164-1706A48A6576}">
      <dgm:prSet/>
      <dgm:spPr/>
      <dgm:t>
        <a:bodyPr/>
        <a:lstStyle/>
        <a:p>
          <a:endParaRPr lang="en-US"/>
        </a:p>
      </dgm:t>
    </dgm:pt>
    <dgm:pt modelId="{93D2980A-04AD-4953-83A4-DC2DC1363EF7}" type="pres">
      <dgm:prSet presAssocID="{788E0895-68D7-4BEE-94A0-44042198662D}" presName="diagram" presStyleCnt="0">
        <dgm:presLayoutVars>
          <dgm:dir/>
          <dgm:resizeHandles val="exact"/>
        </dgm:presLayoutVars>
      </dgm:prSet>
      <dgm:spPr/>
    </dgm:pt>
    <dgm:pt modelId="{092415B0-D15E-468A-A68F-353B6B45A54E}" type="pres">
      <dgm:prSet presAssocID="{C6C427BF-16B3-419D-AE54-778EE77837CC}" presName="node" presStyleLbl="node1" presStyleIdx="0" presStyleCnt="4">
        <dgm:presLayoutVars>
          <dgm:bulletEnabled val="1"/>
        </dgm:presLayoutVars>
      </dgm:prSet>
      <dgm:spPr/>
    </dgm:pt>
    <dgm:pt modelId="{F6A37F42-F305-45DE-B96F-A08C2C7C1904}" type="pres">
      <dgm:prSet presAssocID="{AFF5CD52-6FDB-4B21-854C-09F03E57C384}" presName="sibTrans" presStyleCnt="0"/>
      <dgm:spPr/>
    </dgm:pt>
    <dgm:pt modelId="{E90B9FC0-C033-4B95-9D2E-72770EB77FE8}" type="pres">
      <dgm:prSet presAssocID="{11F43084-726B-4662-BB0A-698CA8A12C74}" presName="node" presStyleLbl="node1" presStyleIdx="1" presStyleCnt="4">
        <dgm:presLayoutVars>
          <dgm:bulletEnabled val="1"/>
        </dgm:presLayoutVars>
      </dgm:prSet>
      <dgm:spPr/>
    </dgm:pt>
    <dgm:pt modelId="{343CC912-B50A-415F-AE72-A36DD177A3F3}" type="pres">
      <dgm:prSet presAssocID="{F51E6DFD-04AD-494C-AB60-FFB867493F41}" presName="sibTrans" presStyleCnt="0"/>
      <dgm:spPr/>
    </dgm:pt>
    <dgm:pt modelId="{ABD771F7-D399-4455-A33E-67F41984AF20}" type="pres">
      <dgm:prSet presAssocID="{80FF3616-89F5-481C-AF07-6F3B03E8F66D}" presName="node" presStyleLbl="node1" presStyleIdx="2" presStyleCnt="4">
        <dgm:presLayoutVars>
          <dgm:bulletEnabled val="1"/>
        </dgm:presLayoutVars>
      </dgm:prSet>
      <dgm:spPr/>
    </dgm:pt>
    <dgm:pt modelId="{1B29AE80-2B99-4B9C-869F-B96B980D8168}" type="pres">
      <dgm:prSet presAssocID="{32EB5677-AFDE-4E4D-BEF4-75CA1FF0B00F}" presName="sibTrans" presStyleCnt="0"/>
      <dgm:spPr/>
    </dgm:pt>
    <dgm:pt modelId="{C1E6F60A-7EBD-41A5-8E35-8EF1B87DA7BD}" type="pres">
      <dgm:prSet presAssocID="{BE800635-26EC-44C0-8BBA-0D4BAF5B59C4}" presName="node" presStyleLbl="node1" presStyleIdx="3" presStyleCnt="4">
        <dgm:presLayoutVars>
          <dgm:bulletEnabled val="1"/>
        </dgm:presLayoutVars>
      </dgm:prSet>
      <dgm:spPr/>
    </dgm:pt>
  </dgm:ptLst>
  <dgm:cxnLst>
    <dgm:cxn modelId="{721C130D-EB72-466D-8074-CDBA73445174}" type="presOf" srcId="{80FF3616-89F5-481C-AF07-6F3B03E8F66D}" destId="{ABD771F7-D399-4455-A33E-67F41984AF20}" srcOrd="0" destOrd="0" presId="urn:microsoft.com/office/officeart/2005/8/layout/default"/>
    <dgm:cxn modelId="{6339EF22-1DA8-4674-BF67-C6607D2907EB}" type="presOf" srcId="{788E0895-68D7-4BEE-94A0-44042198662D}" destId="{93D2980A-04AD-4953-83A4-DC2DC1363EF7}" srcOrd="0" destOrd="0" presId="urn:microsoft.com/office/officeart/2005/8/layout/default"/>
    <dgm:cxn modelId="{7A941155-9436-481E-8344-69ACEEB3D3AC}" srcId="{788E0895-68D7-4BEE-94A0-44042198662D}" destId="{11F43084-726B-4662-BB0A-698CA8A12C74}" srcOrd="1" destOrd="0" parTransId="{0B5B4BB3-A60D-446E-BB68-219A337B03D3}" sibTransId="{F51E6DFD-04AD-494C-AB60-FFB867493F41}"/>
    <dgm:cxn modelId="{A526B38A-BC67-4D6C-8164-1706A48A6576}" srcId="{788E0895-68D7-4BEE-94A0-44042198662D}" destId="{BE800635-26EC-44C0-8BBA-0D4BAF5B59C4}" srcOrd="3" destOrd="0" parTransId="{6E3283D0-CA4C-43A4-9888-E713700EB59A}" sibTransId="{9AC2400A-193C-4119-AB6F-AE03E662EA4D}"/>
    <dgm:cxn modelId="{0E7A91C7-C471-4B20-BAAD-6F70913D1A88}" srcId="{788E0895-68D7-4BEE-94A0-44042198662D}" destId="{80FF3616-89F5-481C-AF07-6F3B03E8F66D}" srcOrd="2" destOrd="0" parTransId="{4BBEFAC0-3C23-45AE-B10D-516C3290CB18}" sibTransId="{32EB5677-AFDE-4E4D-BEF4-75CA1FF0B00F}"/>
    <dgm:cxn modelId="{1A4CA0D6-22F7-47B4-9D5A-1D82A61F4B6B}" type="presOf" srcId="{11F43084-726B-4662-BB0A-698CA8A12C74}" destId="{E90B9FC0-C033-4B95-9D2E-72770EB77FE8}" srcOrd="0" destOrd="0" presId="urn:microsoft.com/office/officeart/2005/8/layout/default"/>
    <dgm:cxn modelId="{59BDDBD9-654D-41C7-9AE8-1BD2CBE49FEB}" type="presOf" srcId="{C6C427BF-16B3-419D-AE54-778EE77837CC}" destId="{092415B0-D15E-468A-A68F-353B6B45A54E}" srcOrd="0" destOrd="0" presId="urn:microsoft.com/office/officeart/2005/8/layout/default"/>
    <dgm:cxn modelId="{01A0ADE2-F35A-4144-86FC-7052DD6126B5}" srcId="{788E0895-68D7-4BEE-94A0-44042198662D}" destId="{C6C427BF-16B3-419D-AE54-778EE77837CC}" srcOrd="0" destOrd="0" parTransId="{B48BDB00-E6C1-41E6-9607-D6988D09BCE5}" sibTransId="{AFF5CD52-6FDB-4B21-854C-09F03E57C384}"/>
    <dgm:cxn modelId="{6D388BF2-6F3A-4A96-ADBD-7B8595112FF7}" type="presOf" srcId="{BE800635-26EC-44C0-8BBA-0D4BAF5B59C4}" destId="{C1E6F60A-7EBD-41A5-8E35-8EF1B87DA7BD}" srcOrd="0" destOrd="0" presId="urn:microsoft.com/office/officeart/2005/8/layout/default"/>
    <dgm:cxn modelId="{12C8DBC4-5000-428C-A84C-69777A0E5A78}" type="presParOf" srcId="{93D2980A-04AD-4953-83A4-DC2DC1363EF7}" destId="{092415B0-D15E-468A-A68F-353B6B45A54E}" srcOrd="0" destOrd="0" presId="urn:microsoft.com/office/officeart/2005/8/layout/default"/>
    <dgm:cxn modelId="{1F184D69-B523-4172-B15F-08212C053FA7}" type="presParOf" srcId="{93D2980A-04AD-4953-83A4-DC2DC1363EF7}" destId="{F6A37F42-F305-45DE-B96F-A08C2C7C1904}" srcOrd="1" destOrd="0" presId="urn:microsoft.com/office/officeart/2005/8/layout/default"/>
    <dgm:cxn modelId="{26951ED2-64E4-49C4-B362-4649F3EFDEA3}" type="presParOf" srcId="{93D2980A-04AD-4953-83A4-DC2DC1363EF7}" destId="{E90B9FC0-C033-4B95-9D2E-72770EB77FE8}" srcOrd="2" destOrd="0" presId="urn:microsoft.com/office/officeart/2005/8/layout/default"/>
    <dgm:cxn modelId="{5F615DED-52AC-4836-963A-B0218F36946C}" type="presParOf" srcId="{93D2980A-04AD-4953-83A4-DC2DC1363EF7}" destId="{343CC912-B50A-415F-AE72-A36DD177A3F3}" srcOrd="3" destOrd="0" presId="urn:microsoft.com/office/officeart/2005/8/layout/default"/>
    <dgm:cxn modelId="{851FCE05-0712-4350-89AA-6A8F500C0710}" type="presParOf" srcId="{93D2980A-04AD-4953-83A4-DC2DC1363EF7}" destId="{ABD771F7-D399-4455-A33E-67F41984AF20}" srcOrd="4" destOrd="0" presId="urn:microsoft.com/office/officeart/2005/8/layout/default"/>
    <dgm:cxn modelId="{FF54BD7E-D165-4B17-A166-145BE7E1D423}" type="presParOf" srcId="{93D2980A-04AD-4953-83A4-DC2DC1363EF7}" destId="{1B29AE80-2B99-4B9C-869F-B96B980D8168}" srcOrd="5" destOrd="0" presId="urn:microsoft.com/office/officeart/2005/8/layout/default"/>
    <dgm:cxn modelId="{87E98989-6FD5-44EA-852F-48E77912D7B1}" type="presParOf" srcId="{93D2980A-04AD-4953-83A4-DC2DC1363EF7}" destId="{C1E6F60A-7EBD-41A5-8E35-8EF1B87DA7B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18A35-EEA1-4EB3-A1B6-147ACA0B8A0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1D2B5CB-9E23-4F96-83FD-BB9D634FE577}">
      <dgm:prSet/>
      <dgm:spPr/>
      <dgm:t>
        <a:bodyPr/>
        <a:lstStyle/>
        <a:p>
          <a:pPr>
            <a:lnSpc>
              <a:spcPct val="100000"/>
            </a:lnSpc>
            <a:defRPr b="1"/>
          </a:pPr>
          <a:r>
            <a:rPr lang="en-US"/>
            <a:t>Show up</a:t>
          </a:r>
        </a:p>
      </dgm:t>
    </dgm:pt>
    <dgm:pt modelId="{B0B41927-3573-430A-B549-F08B1E112BC9}" type="parTrans" cxnId="{43A6043B-B2B1-41A8-99C5-962D411C29D6}">
      <dgm:prSet/>
      <dgm:spPr/>
      <dgm:t>
        <a:bodyPr/>
        <a:lstStyle/>
        <a:p>
          <a:endParaRPr lang="en-US"/>
        </a:p>
      </dgm:t>
    </dgm:pt>
    <dgm:pt modelId="{98911423-048B-48DC-A175-F4E2F21D7BEE}" type="sibTrans" cxnId="{43A6043B-B2B1-41A8-99C5-962D411C29D6}">
      <dgm:prSet/>
      <dgm:spPr/>
      <dgm:t>
        <a:bodyPr/>
        <a:lstStyle/>
        <a:p>
          <a:endParaRPr lang="en-US"/>
        </a:p>
      </dgm:t>
    </dgm:pt>
    <dgm:pt modelId="{773B24DB-1B88-4D01-A895-752E6BA83770}">
      <dgm:prSet/>
      <dgm:spPr/>
      <dgm:t>
        <a:bodyPr/>
        <a:lstStyle/>
        <a:p>
          <a:pPr>
            <a:lnSpc>
              <a:spcPct val="100000"/>
            </a:lnSpc>
          </a:pPr>
          <a:r>
            <a:rPr lang="en-US"/>
            <a:t>Show up and give in person public comment</a:t>
          </a:r>
        </a:p>
      </dgm:t>
    </dgm:pt>
    <dgm:pt modelId="{FEB65F99-A582-42C0-948A-B6CBCFE4CC16}" type="parTrans" cxnId="{1844D86D-C694-428B-A4C5-6BAE5E57E61C}">
      <dgm:prSet/>
      <dgm:spPr/>
      <dgm:t>
        <a:bodyPr/>
        <a:lstStyle/>
        <a:p>
          <a:endParaRPr lang="en-US"/>
        </a:p>
      </dgm:t>
    </dgm:pt>
    <dgm:pt modelId="{E3F1B597-EBEF-4A2F-B02F-C153084F348E}" type="sibTrans" cxnId="{1844D86D-C694-428B-A4C5-6BAE5E57E61C}">
      <dgm:prSet/>
      <dgm:spPr/>
      <dgm:t>
        <a:bodyPr/>
        <a:lstStyle/>
        <a:p>
          <a:endParaRPr lang="en-US"/>
        </a:p>
      </dgm:t>
    </dgm:pt>
    <dgm:pt modelId="{65F6D2A2-990D-42BE-AFC1-6E58262CCF9A}">
      <dgm:prSet/>
      <dgm:spPr/>
      <dgm:t>
        <a:bodyPr/>
        <a:lstStyle/>
        <a:p>
          <a:pPr>
            <a:lnSpc>
              <a:spcPct val="100000"/>
            </a:lnSpc>
            <a:defRPr b="1"/>
          </a:pPr>
          <a:r>
            <a:rPr lang="en-US"/>
            <a:t>Submit</a:t>
          </a:r>
        </a:p>
      </dgm:t>
    </dgm:pt>
    <dgm:pt modelId="{4DC3FFD1-6942-4FDC-B6B2-1A257EB851EA}" type="parTrans" cxnId="{E92BDAB3-CC27-48DF-AE33-D3E18089E5C0}">
      <dgm:prSet/>
      <dgm:spPr/>
      <dgm:t>
        <a:bodyPr/>
        <a:lstStyle/>
        <a:p>
          <a:endParaRPr lang="en-US"/>
        </a:p>
      </dgm:t>
    </dgm:pt>
    <dgm:pt modelId="{D06B649B-57D0-4340-B8CF-218468E8B455}" type="sibTrans" cxnId="{E92BDAB3-CC27-48DF-AE33-D3E18089E5C0}">
      <dgm:prSet/>
      <dgm:spPr/>
      <dgm:t>
        <a:bodyPr/>
        <a:lstStyle/>
        <a:p>
          <a:endParaRPr lang="en-US"/>
        </a:p>
      </dgm:t>
    </dgm:pt>
    <dgm:pt modelId="{A3164EDB-FC0C-4D77-9FAC-C710BCA669B3}">
      <dgm:prSet/>
      <dgm:spPr/>
      <dgm:t>
        <a:bodyPr/>
        <a:lstStyle/>
        <a:p>
          <a:pPr>
            <a:lnSpc>
              <a:spcPct val="100000"/>
            </a:lnSpc>
          </a:pPr>
          <a:r>
            <a:rPr lang="en-US"/>
            <a:t>Submit written comments</a:t>
          </a:r>
        </a:p>
      </dgm:t>
    </dgm:pt>
    <dgm:pt modelId="{3928C7D5-68E2-46C9-8D74-D48AEB2F42FE}" type="parTrans" cxnId="{8878004B-BD8D-4919-8E6D-C6181B9DAB4E}">
      <dgm:prSet/>
      <dgm:spPr/>
      <dgm:t>
        <a:bodyPr/>
        <a:lstStyle/>
        <a:p>
          <a:endParaRPr lang="en-US"/>
        </a:p>
      </dgm:t>
    </dgm:pt>
    <dgm:pt modelId="{E7386059-83D9-49A6-B17A-9FD12DBD6081}" type="sibTrans" cxnId="{8878004B-BD8D-4919-8E6D-C6181B9DAB4E}">
      <dgm:prSet/>
      <dgm:spPr/>
      <dgm:t>
        <a:bodyPr/>
        <a:lstStyle/>
        <a:p>
          <a:endParaRPr lang="en-US"/>
        </a:p>
      </dgm:t>
    </dgm:pt>
    <dgm:pt modelId="{67337D69-8F43-4C55-ACB4-BF9E7556B2D7}">
      <dgm:prSet/>
      <dgm:spPr/>
      <dgm:t>
        <a:bodyPr/>
        <a:lstStyle/>
        <a:p>
          <a:pPr>
            <a:lnSpc>
              <a:spcPct val="100000"/>
            </a:lnSpc>
            <a:defRPr b="1"/>
          </a:pPr>
          <a:r>
            <a:rPr lang="en-US"/>
            <a:t>Coordinate</a:t>
          </a:r>
        </a:p>
      </dgm:t>
    </dgm:pt>
    <dgm:pt modelId="{7D879414-DF71-4B8A-AA62-91ED78F7F12A}" type="parTrans" cxnId="{E7EFF1BB-3D49-4783-AA89-9F595CAC4416}">
      <dgm:prSet/>
      <dgm:spPr/>
      <dgm:t>
        <a:bodyPr/>
        <a:lstStyle/>
        <a:p>
          <a:endParaRPr lang="en-US"/>
        </a:p>
      </dgm:t>
    </dgm:pt>
    <dgm:pt modelId="{4526B540-640A-40F7-A3AF-C60FBE8612EB}" type="sibTrans" cxnId="{E7EFF1BB-3D49-4783-AA89-9F595CAC4416}">
      <dgm:prSet/>
      <dgm:spPr/>
      <dgm:t>
        <a:bodyPr/>
        <a:lstStyle/>
        <a:p>
          <a:endParaRPr lang="en-US"/>
        </a:p>
      </dgm:t>
    </dgm:pt>
    <dgm:pt modelId="{FBA42AD2-12D4-4593-A357-259739D8D0D8}">
      <dgm:prSet/>
      <dgm:spPr/>
      <dgm:t>
        <a:bodyPr/>
        <a:lstStyle/>
        <a:p>
          <a:pPr>
            <a:lnSpc>
              <a:spcPct val="100000"/>
            </a:lnSpc>
          </a:pPr>
          <a:r>
            <a:rPr lang="en-US"/>
            <a:t>Coordinate templates for others to use in submitting comments.</a:t>
          </a:r>
        </a:p>
      </dgm:t>
    </dgm:pt>
    <dgm:pt modelId="{D8518FD7-2B0C-462E-BEA2-2CE7C2746ADB}" type="parTrans" cxnId="{4B5BA69C-8C26-4BEB-A0C2-77314166611D}">
      <dgm:prSet/>
      <dgm:spPr/>
      <dgm:t>
        <a:bodyPr/>
        <a:lstStyle/>
        <a:p>
          <a:endParaRPr lang="en-US"/>
        </a:p>
      </dgm:t>
    </dgm:pt>
    <dgm:pt modelId="{DCB7967D-1BA8-44DB-B3A7-6C6CF6605404}" type="sibTrans" cxnId="{4B5BA69C-8C26-4BEB-A0C2-77314166611D}">
      <dgm:prSet/>
      <dgm:spPr/>
      <dgm:t>
        <a:bodyPr/>
        <a:lstStyle/>
        <a:p>
          <a:endParaRPr lang="en-US"/>
        </a:p>
      </dgm:t>
    </dgm:pt>
    <dgm:pt modelId="{29F94E82-1DEE-4CF8-9479-3E236359EB17}">
      <dgm:prSet/>
      <dgm:spPr/>
      <dgm:t>
        <a:bodyPr/>
        <a:lstStyle/>
        <a:p>
          <a:pPr>
            <a:lnSpc>
              <a:spcPct val="100000"/>
            </a:lnSpc>
            <a:defRPr b="1"/>
          </a:pPr>
          <a:r>
            <a:rPr lang="en-US"/>
            <a:t>Consult</a:t>
          </a:r>
        </a:p>
      </dgm:t>
    </dgm:pt>
    <dgm:pt modelId="{C9545280-6C9A-48C7-85D5-18EC92B9B1C4}" type="parTrans" cxnId="{D1F98FE0-B9A7-488D-9D30-637BEC504A9B}">
      <dgm:prSet/>
      <dgm:spPr/>
      <dgm:t>
        <a:bodyPr/>
        <a:lstStyle/>
        <a:p>
          <a:endParaRPr lang="en-US"/>
        </a:p>
      </dgm:t>
    </dgm:pt>
    <dgm:pt modelId="{0B10A16D-5354-4C5B-8902-D88C4B21A094}" type="sibTrans" cxnId="{D1F98FE0-B9A7-488D-9D30-637BEC504A9B}">
      <dgm:prSet/>
      <dgm:spPr/>
      <dgm:t>
        <a:bodyPr/>
        <a:lstStyle/>
        <a:p>
          <a:endParaRPr lang="en-US"/>
        </a:p>
      </dgm:t>
    </dgm:pt>
    <dgm:pt modelId="{55E94B42-4A51-4753-8939-7990F89F3DAF}">
      <dgm:prSet/>
      <dgm:spPr/>
      <dgm:t>
        <a:bodyPr/>
        <a:lstStyle/>
        <a:p>
          <a:pPr>
            <a:lnSpc>
              <a:spcPct val="100000"/>
            </a:lnSpc>
          </a:pPr>
          <a:r>
            <a:rPr lang="en-US"/>
            <a:t>Consult partners about submitting joint comments</a:t>
          </a:r>
        </a:p>
      </dgm:t>
    </dgm:pt>
    <dgm:pt modelId="{30B5D72C-FE2D-44B3-936F-A6AAF224053A}" type="parTrans" cxnId="{E3D11DCF-8557-454C-BA63-C2DC13FBB705}">
      <dgm:prSet/>
      <dgm:spPr/>
      <dgm:t>
        <a:bodyPr/>
        <a:lstStyle/>
        <a:p>
          <a:endParaRPr lang="en-US"/>
        </a:p>
      </dgm:t>
    </dgm:pt>
    <dgm:pt modelId="{4B77688D-F793-4244-AAB6-F04BE04BE219}" type="sibTrans" cxnId="{E3D11DCF-8557-454C-BA63-C2DC13FBB705}">
      <dgm:prSet/>
      <dgm:spPr/>
      <dgm:t>
        <a:bodyPr/>
        <a:lstStyle/>
        <a:p>
          <a:endParaRPr lang="en-US"/>
        </a:p>
      </dgm:t>
    </dgm:pt>
    <dgm:pt modelId="{78612955-DCB7-4EF9-A0D0-2A1AFC3AED45}">
      <dgm:prSet/>
      <dgm:spPr/>
      <dgm:t>
        <a:bodyPr/>
        <a:lstStyle/>
        <a:p>
          <a:pPr>
            <a:lnSpc>
              <a:spcPct val="100000"/>
            </a:lnSpc>
            <a:defRPr b="1"/>
          </a:pPr>
          <a:r>
            <a:rPr lang="en-US"/>
            <a:t>Call</a:t>
          </a:r>
        </a:p>
      </dgm:t>
    </dgm:pt>
    <dgm:pt modelId="{00DEB947-EA5A-4B35-8859-5B5028F51833}" type="parTrans" cxnId="{2CD83D6F-972C-4A0E-9731-7803DF7207E0}">
      <dgm:prSet/>
      <dgm:spPr/>
      <dgm:t>
        <a:bodyPr/>
        <a:lstStyle/>
        <a:p>
          <a:endParaRPr lang="en-US"/>
        </a:p>
      </dgm:t>
    </dgm:pt>
    <dgm:pt modelId="{F9098934-4CEB-4623-A4D6-1F5ACEEC2596}" type="sibTrans" cxnId="{2CD83D6F-972C-4A0E-9731-7803DF7207E0}">
      <dgm:prSet/>
      <dgm:spPr/>
      <dgm:t>
        <a:bodyPr/>
        <a:lstStyle/>
        <a:p>
          <a:endParaRPr lang="en-US"/>
        </a:p>
      </dgm:t>
    </dgm:pt>
    <dgm:pt modelId="{0BABBD46-8A8E-4BB9-97E6-9EE7AD67B21A}">
      <dgm:prSet/>
      <dgm:spPr/>
      <dgm:t>
        <a:bodyPr/>
        <a:lstStyle/>
        <a:p>
          <a:pPr>
            <a:lnSpc>
              <a:spcPct val="100000"/>
            </a:lnSpc>
          </a:pPr>
          <a:r>
            <a:rPr lang="en-US"/>
            <a:t>Call your legislators and other elected officials</a:t>
          </a:r>
        </a:p>
      </dgm:t>
    </dgm:pt>
    <dgm:pt modelId="{EC380ED3-4466-41E1-8195-743B07A83A1A}" type="parTrans" cxnId="{D71282FE-811F-465E-82C1-F54ACF8CD098}">
      <dgm:prSet/>
      <dgm:spPr/>
      <dgm:t>
        <a:bodyPr/>
        <a:lstStyle/>
        <a:p>
          <a:endParaRPr lang="en-US"/>
        </a:p>
      </dgm:t>
    </dgm:pt>
    <dgm:pt modelId="{09BD81C2-5EC4-414C-86BD-657DEDBD2651}" type="sibTrans" cxnId="{D71282FE-811F-465E-82C1-F54ACF8CD098}">
      <dgm:prSet/>
      <dgm:spPr/>
      <dgm:t>
        <a:bodyPr/>
        <a:lstStyle/>
        <a:p>
          <a:endParaRPr lang="en-US"/>
        </a:p>
      </dgm:t>
    </dgm:pt>
    <dgm:pt modelId="{F9A786A5-E2FF-4E33-93F9-933D9C6A48B0}">
      <dgm:prSet/>
      <dgm:spPr/>
      <dgm:t>
        <a:bodyPr/>
        <a:lstStyle/>
        <a:p>
          <a:pPr>
            <a:lnSpc>
              <a:spcPct val="100000"/>
            </a:lnSpc>
            <a:defRPr b="1"/>
          </a:pPr>
          <a:r>
            <a:rPr lang="en-US"/>
            <a:t>Support</a:t>
          </a:r>
        </a:p>
      </dgm:t>
    </dgm:pt>
    <dgm:pt modelId="{73911BF8-9122-463E-8C54-AC9BDC4B6331}" type="parTrans" cxnId="{2DBBCE03-8E87-41D5-A468-A854832CFB2F}">
      <dgm:prSet/>
      <dgm:spPr/>
      <dgm:t>
        <a:bodyPr/>
        <a:lstStyle/>
        <a:p>
          <a:endParaRPr lang="en-US"/>
        </a:p>
      </dgm:t>
    </dgm:pt>
    <dgm:pt modelId="{9A654AC5-44F6-4E3A-A992-6E95202A35C8}" type="sibTrans" cxnId="{2DBBCE03-8E87-41D5-A468-A854832CFB2F}">
      <dgm:prSet/>
      <dgm:spPr/>
      <dgm:t>
        <a:bodyPr/>
        <a:lstStyle/>
        <a:p>
          <a:endParaRPr lang="en-US"/>
        </a:p>
      </dgm:t>
    </dgm:pt>
    <dgm:pt modelId="{3BC09A8A-4C04-4280-A0EF-FB90021D3537}">
      <dgm:prSet/>
      <dgm:spPr/>
      <dgm:t>
        <a:bodyPr/>
        <a:lstStyle/>
        <a:p>
          <a:pPr>
            <a:lnSpc>
              <a:spcPct val="100000"/>
            </a:lnSpc>
          </a:pPr>
          <a:r>
            <a:rPr lang="en-US"/>
            <a:t>Support someone receiving services to be aware of their rights and decipher if those rights are being violated.</a:t>
          </a:r>
        </a:p>
      </dgm:t>
    </dgm:pt>
    <dgm:pt modelId="{CE7637AD-E1BC-4B19-846E-3EA6455A6FFD}" type="parTrans" cxnId="{B16A369E-4F43-483C-A9D5-B690D367EA81}">
      <dgm:prSet/>
      <dgm:spPr/>
      <dgm:t>
        <a:bodyPr/>
        <a:lstStyle/>
        <a:p>
          <a:endParaRPr lang="en-US"/>
        </a:p>
      </dgm:t>
    </dgm:pt>
    <dgm:pt modelId="{08C32099-B490-4380-8A02-67B6D115DB27}" type="sibTrans" cxnId="{B16A369E-4F43-483C-A9D5-B690D367EA81}">
      <dgm:prSet/>
      <dgm:spPr/>
      <dgm:t>
        <a:bodyPr/>
        <a:lstStyle/>
        <a:p>
          <a:endParaRPr lang="en-US"/>
        </a:p>
      </dgm:t>
    </dgm:pt>
    <dgm:pt modelId="{73D9862A-DD51-44C7-8989-58CDDA837440}" type="pres">
      <dgm:prSet presAssocID="{3F218A35-EEA1-4EB3-A1B6-147ACA0B8A07}" presName="root" presStyleCnt="0">
        <dgm:presLayoutVars>
          <dgm:dir/>
          <dgm:resizeHandles val="exact"/>
        </dgm:presLayoutVars>
      </dgm:prSet>
      <dgm:spPr/>
    </dgm:pt>
    <dgm:pt modelId="{12A9568B-A952-48DD-93BF-209FBEEFF4EE}" type="pres">
      <dgm:prSet presAssocID="{11D2B5CB-9E23-4F96-83FD-BB9D634FE577}" presName="compNode" presStyleCnt="0"/>
      <dgm:spPr/>
    </dgm:pt>
    <dgm:pt modelId="{55EFDB1E-6F4B-4AE8-B56B-C0B9DFAFA7E9}" type="pres">
      <dgm:prSet presAssocID="{11D2B5CB-9E23-4F96-83FD-BB9D634FE57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129958C6-C36D-4AB1-BEBC-A5FB18ECB419}" type="pres">
      <dgm:prSet presAssocID="{11D2B5CB-9E23-4F96-83FD-BB9D634FE577}" presName="iconSpace" presStyleCnt="0"/>
      <dgm:spPr/>
    </dgm:pt>
    <dgm:pt modelId="{6BC980F2-8A7B-4FE5-96FA-0C176857DFAC}" type="pres">
      <dgm:prSet presAssocID="{11D2B5CB-9E23-4F96-83FD-BB9D634FE577}" presName="parTx" presStyleLbl="revTx" presStyleIdx="0" presStyleCnt="12">
        <dgm:presLayoutVars>
          <dgm:chMax val="0"/>
          <dgm:chPref val="0"/>
        </dgm:presLayoutVars>
      </dgm:prSet>
      <dgm:spPr/>
    </dgm:pt>
    <dgm:pt modelId="{FC7105AA-7011-4320-8858-DC43A4FEF69B}" type="pres">
      <dgm:prSet presAssocID="{11D2B5CB-9E23-4F96-83FD-BB9D634FE577}" presName="txSpace" presStyleCnt="0"/>
      <dgm:spPr/>
    </dgm:pt>
    <dgm:pt modelId="{7256F46E-6BE0-4971-A4F9-B32DA2BAF46E}" type="pres">
      <dgm:prSet presAssocID="{11D2B5CB-9E23-4F96-83FD-BB9D634FE577}" presName="desTx" presStyleLbl="revTx" presStyleIdx="1" presStyleCnt="12">
        <dgm:presLayoutVars/>
      </dgm:prSet>
      <dgm:spPr/>
    </dgm:pt>
    <dgm:pt modelId="{9297C5AC-5698-4F84-8B7A-0F65B4190B2E}" type="pres">
      <dgm:prSet presAssocID="{98911423-048B-48DC-A175-F4E2F21D7BEE}" presName="sibTrans" presStyleCnt="0"/>
      <dgm:spPr/>
    </dgm:pt>
    <dgm:pt modelId="{F1078DAE-F740-436D-B5D8-112FA0BF17D7}" type="pres">
      <dgm:prSet presAssocID="{65F6D2A2-990D-42BE-AFC1-6E58262CCF9A}" presName="compNode" presStyleCnt="0"/>
      <dgm:spPr/>
    </dgm:pt>
    <dgm:pt modelId="{2864C591-FAC7-4B1A-B441-E10E94A48EEC}" type="pres">
      <dgm:prSet presAssocID="{65F6D2A2-990D-42BE-AFC1-6E58262CCF9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22F10844-B8C4-4B40-AF15-28D853DAC04A}" type="pres">
      <dgm:prSet presAssocID="{65F6D2A2-990D-42BE-AFC1-6E58262CCF9A}" presName="iconSpace" presStyleCnt="0"/>
      <dgm:spPr/>
    </dgm:pt>
    <dgm:pt modelId="{CD37742C-46B9-4570-8DAE-F39D7E075118}" type="pres">
      <dgm:prSet presAssocID="{65F6D2A2-990D-42BE-AFC1-6E58262CCF9A}" presName="parTx" presStyleLbl="revTx" presStyleIdx="2" presStyleCnt="12">
        <dgm:presLayoutVars>
          <dgm:chMax val="0"/>
          <dgm:chPref val="0"/>
        </dgm:presLayoutVars>
      </dgm:prSet>
      <dgm:spPr/>
    </dgm:pt>
    <dgm:pt modelId="{FEFE8CAE-1F9E-477E-B91E-884B12F9CC4C}" type="pres">
      <dgm:prSet presAssocID="{65F6D2A2-990D-42BE-AFC1-6E58262CCF9A}" presName="txSpace" presStyleCnt="0"/>
      <dgm:spPr/>
    </dgm:pt>
    <dgm:pt modelId="{69E114D1-8292-4A74-9270-48D6BE827541}" type="pres">
      <dgm:prSet presAssocID="{65F6D2A2-990D-42BE-AFC1-6E58262CCF9A}" presName="desTx" presStyleLbl="revTx" presStyleIdx="3" presStyleCnt="12">
        <dgm:presLayoutVars/>
      </dgm:prSet>
      <dgm:spPr/>
    </dgm:pt>
    <dgm:pt modelId="{149A5DA4-9BF9-423A-AA4E-DD0316D42E8E}" type="pres">
      <dgm:prSet presAssocID="{D06B649B-57D0-4340-B8CF-218468E8B455}" presName="sibTrans" presStyleCnt="0"/>
      <dgm:spPr/>
    </dgm:pt>
    <dgm:pt modelId="{D5BA934A-6CA4-456D-811F-CCCE21E60B57}" type="pres">
      <dgm:prSet presAssocID="{67337D69-8F43-4C55-ACB4-BF9E7556B2D7}" presName="compNode" presStyleCnt="0"/>
      <dgm:spPr/>
    </dgm:pt>
    <dgm:pt modelId="{428B588C-AB76-48FA-A05F-8E2BA67ED70C}" type="pres">
      <dgm:prSet presAssocID="{67337D69-8F43-4C55-ACB4-BF9E7556B2D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low"/>
        </a:ext>
      </dgm:extLst>
    </dgm:pt>
    <dgm:pt modelId="{FA0518BD-76AE-4518-930A-1BB01C7F6A15}" type="pres">
      <dgm:prSet presAssocID="{67337D69-8F43-4C55-ACB4-BF9E7556B2D7}" presName="iconSpace" presStyleCnt="0"/>
      <dgm:spPr/>
    </dgm:pt>
    <dgm:pt modelId="{1F9E53AA-8779-4952-9179-0428D72B99FD}" type="pres">
      <dgm:prSet presAssocID="{67337D69-8F43-4C55-ACB4-BF9E7556B2D7}" presName="parTx" presStyleLbl="revTx" presStyleIdx="4" presStyleCnt="12">
        <dgm:presLayoutVars>
          <dgm:chMax val="0"/>
          <dgm:chPref val="0"/>
        </dgm:presLayoutVars>
      </dgm:prSet>
      <dgm:spPr/>
    </dgm:pt>
    <dgm:pt modelId="{C2E1543B-7EB3-4128-AF77-C064A3BEEDDE}" type="pres">
      <dgm:prSet presAssocID="{67337D69-8F43-4C55-ACB4-BF9E7556B2D7}" presName="txSpace" presStyleCnt="0"/>
      <dgm:spPr/>
    </dgm:pt>
    <dgm:pt modelId="{2BBE2559-312A-46BE-91FE-314D530C3664}" type="pres">
      <dgm:prSet presAssocID="{67337D69-8F43-4C55-ACB4-BF9E7556B2D7}" presName="desTx" presStyleLbl="revTx" presStyleIdx="5" presStyleCnt="12">
        <dgm:presLayoutVars/>
      </dgm:prSet>
      <dgm:spPr/>
    </dgm:pt>
    <dgm:pt modelId="{7CD50B2A-C4E3-43E8-A0A7-E0576E64C85C}" type="pres">
      <dgm:prSet presAssocID="{4526B540-640A-40F7-A3AF-C60FBE8612EB}" presName="sibTrans" presStyleCnt="0"/>
      <dgm:spPr/>
    </dgm:pt>
    <dgm:pt modelId="{3DC2285E-C185-4E35-818F-A57D1B1D67AC}" type="pres">
      <dgm:prSet presAssocID="{29F94E82-1DEE-4CF8-9479-3E236359EB17}" presName="compNode" presStyleCnt="0"/>
      <dgm:spPr/>
    </dgm:pt>
    <dgm:pt modelId="{6D4483F0-4DAA-4B56-A64A-2D5EE10304A8}" type="pres">
      <dgm:prSet presAssocID="{29F94E82-1DEE-4CF8-9479-3E236359EB1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F863A726-7815-4B65-876F-E08CA5933AAC}" type="pres">
      <dgm:prSet presAssocID="{29F94E82-1DEE-4CF8-9479-3E236359EB17}" presName="iconSpace" presStyleCnt="0"/>
      <dgm:spPr/>
    </dgm:pt>
    <dgm:pt modelId="{DED632F7-BD04-4D67-A0C0-ACCAB923E563}" type="pres">
      <dgm:prSet presAssocID="{29F94E82-1DEE-4CF8-9479-3E236359EB17}" presName="parTx" presStyleLbl="revTx" presStyleIdx="6" presStyleCnt="12">
        <dgm:presLayoutVars>
          <dgm:chMax val="0"/>
          <dgm:chPref val="0"/>
        </dgm:presLayoutVars>
      </dgm:prSet>
      <dgm:spPr/>
    </dgm:pt>
    <dgm:pt modelId="{7131092E-15EC-45D4-B52A-EFA5495B7CDA}" type="pres">
      <dgm:prSet presAssocID="{29F94E82-1DEE-4CF8-9479-3E236359EB17}" presName="txSpace" presStyleCnt="0"/>
      <dgm:spPr/>
    </dgm:pt>
    <dgm:pt modelId="{B0715274-B665-4708-8F27-9F4DD06439CE}" type="pres">
      <dgm:prSet presAssocID="{29F94E82-1DEE-4CF8-9479-3E236359EB17}" presName="desTx" presStyleLbl="revTx" presStyleIdx="7" presStyleCnt="12">
        <dgm:presLayoutVars/>
      </dgm:prSet>
      <dgm:spPr/>
    </dgm:pt>
    <dgm:pt modelId="{65333BAE-78C3-4274-B2F5-4935276D69BF}" type="pres">
      <dgm:prSet presAssocID="{0B10A16D-5354-4C5B-8902-D88C4B21A094}" presName="sibTrans" presStyleCnt="0"/>
      <dgm:spPr/>
    </dgm:pt>
    <dgm:pt modelId="{8BF126F4-4A50-46E7-BFCA-863B1AE81282}" type="pres">
      <dgm:prSet presAssocID="{78612955-DCB7-4EF9-A0D0-2A1AFC3AED45}" presName="compNode" presStyleCnt="0"/>
      <dgm:spPr/>
    </dgm:pt>
    <dgm:pt modelId="{16CADBDF-B6CA-4A60-B062-CA5DE0BA0765}" type="pres">
      <dgm:prSet presAssocID="{78612955-DCB7-4EF9-A0D0-2A1AFC3AED4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C3BAD375-F859-4E77-86FC-4672C9C22326}" type="pres">
      <dgm:prSet presAssocID="{78612955-DCB7-4EF9-A0D0-2A1AFC3AED45}" presName="iconSpace" presStyleCnt="0"/>
      <dgm:spPr/>
    </dgm:pt>
    <dgm:pt modelId="{7D5CA5FB-2228-4678-8BC6-0559DD95B5EF}" type="pres">
      <dgm:prSet presAssocID="{78612955-DCB7-4EF9-A0D0-2A1AFC3AED45}" presName="parTx" presStyleLbl="revTx" presStyleIdx="8" presStyleCnt="12">
        <dgm:presLayoutVars>
          <dgm:chMax val="0"/>
          <dgm:chPref val="0"/>
        </dgm:presLayoutVars>
      </dgm:prSet>
      <dgm:spPr/>
    </dgm:pt>
    <dgm:pt modelId="{3BEA73FF-562C-4684-B4BD-F13700AF78E5}" type="pres">
      <dgm:prSet presAssocID="{78612955-DCB7-4EF9-A0D0-2A1AFC3AED45}" presName="txSpace" presStyleCnt="0"/>
      <dgm:spPr/>
    </dgm:pt>
    <dgm:pt modelId="{1A54B892-07E0-4C17-85F4-42DAF36CA698}" type="pres">
      <dgm:prSet presAssocID="{78612955-DCB7-4EF9-A0D0-2A1AFC3AED45}" presName="desTx" presStyleLbl="revTx" presStyleIdx="9" presStyleCnt="12">
        <dgm:presLayoutVars/>
      </dgm:prSet>
      <dgm:spPr/>
    </dgm:pt>
    <dgm:pt modelId="{12A66B82-139B-4EED-ABD2-1991316E0C85}" type="pres">
      <dgm:prSet presAssocID="{F9098934-4CEB-4623-A4D6-1F5ACEEC2596}" presName="sibTrans" presStyleCnt="0"/>
      <dgm:spPr/>
    </dgm:pt>
    <dgm:pt modelId="{A36D8E9C-F957-47F1-AE32-16CC662C726A}" type="pres">
      <dgm:prSet presAssocID="{F9A786A5-E2FF-4E33-93F9-933D9C6A48B0}" presName="compNode" presStyleCnt="0"/>
      <dgm:spPr/>
    </dgm:pt>
    <dgm:pt modelId="{FCFCC923-520B-4F5D-9C32-8AEC77F27BF1}" type="pres">
      <dgm:prSet presAssocID="{F9A786A5-E2FF-4E33-93F9-933D9C6A48B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02F88E9E-BF56-4F40-90D5-669506FE85BF}" type="pres">
      <dgm:prSet presAssocID="{F9A786A5-E2FF-4E33-93F9-933D9C6A48B0}" presName="iconSpace" presStyleCnt="0"/>
      <dgm:spPr/>
    </dgm:pt>
    <dgm:pt modelId="{DD0781C3-49BD-42E6-9E3D-63D2F9DE806D}" type="pres">
      <dgm:prSet presAssocID="{F9A786A5-E2FF-4E33-93F9-933D9C6A48B0}" presName="parTx" presStyleLbl="revTx" presStyleIdx="10" presStyleCnt="12">
        <dgm:presLayoutVars>
          <dgm:chMax val="0"/>
          <dgm:chPref val="0"/>
        </dgm:presLayoutVars>
      </dgm:prSet>
      <dgm:spPr/>
    </dgm:pt>
    <dgm:pt modelId="{B6C9D3A6-4F70-4EFA-A50C-9DBCF5DC8ECA}" type="pres">
      <dgm:prSet presAssocID="{F9A786A5-E2FF-4E33-93F9-933D9C6A48B0}" presName="txSpace" presStyleCnt="0"/>
      <dgm:spPr/>
    </dgm:pt>
    <dgm:pt modelId="{8B348A26-0981-4B43-A28D-35C88F963D6B}" type="pres">
      <dgm:prSet presAssocID="{F9A786A5-E2FF-4E33-93F9-933D9C6A48B0}" presName="desTx" presStyleLbl="revTx" presStyleIdx="11" presStyleCnt="12">
        <dgm:presLayoutVars/>
      </dgm:prSet>
      <dgm:spPr/>
    </dgm:pt>
  </dgm:ptLst>
  <dgm:cxnLst>
    <dgm:cxn modelId="{EE661302-7780-4402-9953-51AFA5F41F70}" type="presOf" srcId="{55E94B42-4A51-4753-8939-7990F89F3DAF}" destId="{B0715274-B665-4708-8F27-9F4DD06439CE}" srcOrd="0" destOrd="0" presId="urn:microsoft.com/office/officeart/2018/5/layout/CenteredIconLabelDescriptionList"/>
    <dgm:cxn modelId="{2DBBCE03-8E87-41D5-A468-A854832CFB2F}" srcId="{3F218A35-EEA1-4EB3-A1B6-147ACA0B8A07}" destId="{F9A786A5-E2FF-4E33-93F9-933D9C6A48B0}" srcOrd="5" destOrd="0" parTransId="{73911BF8-9122-463E-8C54-AC9BDC4B6331}" sibTransId="{9A654AC5-44F6-4E3A-A992-6E95202A35C8}"/>
    <dgm:cxn modelId="{A53C971E-DCC7-4172-9CE3-1DE7872AE487}" type="presOf" srcId="{29F94E82-1DEE-4CF8-9479-3E236359EB17}" destId="{DED632F7-BD04-4D67-A0C0-ACCAB923E563}" srcOrd="0" destOrd="0" presId="urn:microsoft.com/office/officeart/2018/5/layout/CenteredIconLabelDescriptionList"/>
    <dgm:cxn modelId="{43A6043B-B2B1-41A8-99C5-962D411C29D6}" srcId="{3F218A35-EEA1-4EB3-A1B6-147ACA0B8A07}" destId="{11D2B5CB-9E23-4F96-83FD-BB9D634FE577}" srcOrd="0" destOrd="0" parTransId="{B0B41927-3573-430A-B549-F08B1E112BC9}" sibTransId="{98911423-048B-48DC-A175-F4E2F21D7BEE}"/>
    <dgm:cxn modelId="{E2D7203C-4560-40A1-84C1-ED0379DD7B51}" type="presOf" srcId="{773B24DB-1B88-4D01-A895-752E6BA83770}" destId="{7256F46E-6BE0-4971-A4F9-B32DA2BAF46E}" srcOrd="0" destOrd="0" presId="urn:microsoft.com/office/officeart/2018/5/layout/CenteredIconLabelDescriptionList"/>
    <dgm:cxn modelId="{BBABF03C-C1D6-4903-848C-0420B6BC55B6}" type="presOf" srcId="{FBA42AD2-12D4-4593-A357-259739D8D0D8}" destId="{2BBE2559-312A-46BE-91FE-314D530C3664}" srcOrd="0" destOrd="0" presId="urn:microsoft.com/office/officeart/2018/5/layout/CenteredIconLabelDescriptionList"/>
    <dgm:cxn modelId="{16F56146-ACB1-4FF0-9E4C-F0F1A0E0FE38}" type="presOf" srcId="{0BABBD46-8A8E-4BB9-97E6-9EE7AD67B21A}" destId="{1A54B892-07E0-4C17-85F4-42DAF36CA698}" srcOrd="0" destOrd="0" presId="urn:microsoft.com/office/officeart/2018/5/layout/CenteredIconLabelDescriptionList"/>
    <dgm:cxn modelId="{8878004B-BD8D-4919-8E6D-C6181B9DAB4E}" srcId="{65F6D2A2-990D-42BE-AFC1-6E58262CCF9A}" destId="{A3164EDB-FC0C-4D77-9FAC-C710BCA669B3}" srcOrd="0" destOrd="0" parTransId="{3928C7D5-68E2-46C9-8D74-D48AEB2F42FE}" sibTransId="{E7386059-83D9-49A6-B17A-9FD12DBD6081}"/>
    <dgm:cxn modelId="{DE3E4451-3787-4FD0-A799-A3ED82479810}" type="presOf" srcId="{F9A786A5-E2FF-4E33-93F9-933D9C6A48B0}" destId="{DD0781C3-49BD-42E6-9E3D-63D2F9DE806D}" srcOrd="0" destOrd="0" presId="urn:microsoft.com/office/officeart/2018/5/layout/CenteredIconLabelDescriptionList"/>
    <dgm:cxn modelId="{41730854-0C4B-4B99-A24E-D3AE4E157344}" type="presOf" srcId="{3F218A35-EEA1-4EB3-A1B6-147ACA0B8A07}" destId="{73D9862A-DD51-44C7-8989-58CDDA837440}" srcOrd="0" destOrd="0" presId="urn:microsoft.com/office/officeart/2018/5/layout/CenteredIconLabelDescriptionList"/>
    <dgm:cxn modelId="{90ECDD61-AB90-4519-B24D-D4F8AEF80C58}" type="presOf" srcId="{3BC09A8A-4C04-4280-A0EF-FB90021D3537}" destId="{8B348A26-0981-4B43-A28D-35C88F963D6B}" srcOrd="0" destOrd="0" presId="urn:microsoft.com/office/officeart/2018/5/layout/CenteredIconLabelDescriptionList"/>
    <dgm:cxn modelId="{1844D86D-C694-428B-A4C5-6BAE5E57E61C}" srcId="{11D2B5CB-9E23-4F96-83FD-BB9D634FE577}" destId="{773B24DB-1B88-4D01-A895-752E6BA83770}" srcOrd="0" destOrd="0" parTransId="{FEB65F99-A582-42C0-948A-B6CBCFE4CC16}" sibTransId="{E3F1B597-EBEF-4A2F-B02F-C153084F348E}"/>
    <dgm:cxn modelId="{2CD83D6F-972C-4A0E-9731-7803DF7207E0}" srcId="{3F218A35-EEA1-4EB3-A1B6-147ACA0B8A07}" destId="{78612955-DCB7-4EF9-A0D0-2A1AFC3AED45}" srcOrd="4" destOrd="0" parTransId="{00DEB947-EA5A-4B35-8859-5B5028F51833}" sibTransId="{F9098934-4CEB-4623-A4D6-1F5ACEEC2596}"/>
    <dgm:cxn modelId="{14CF2795-0514-400C-9572-B92D1BBABD9E}" type="presOf" srcId="{78612955-DCB7-4EF9-A0D0-2A1AFC3AED45}" destId="{7D5CA5FB-2228-4678-8BC6-0559DD95B5EF}" srcOrd="0" destOrd="0" presId="urn:microsoft.com/office/officeart/2018/5/layout/CenteredIconLabelDescriptionList"/>
    <dgm:cxn modelId="{78C71099-8374-4477-BA83-4B408224B513}" type="presOf" srcId="{A3164EDB-FC0C-4D77-9FAC-C710BCA669B3}" destId="{69E114D1-8292-4A74-9270-48D6BE827541}" srcOrd="0" destOrd="0" presId="urn:microsoft.com/office/officeart/2018/5/layout/CenteredIconLabelDescriptionList"/>
    <dgm:cxn modelId="{4B5BA69C-8C26-4BEB-A0C2-77314166611D}" srcId="{67337D69-8F43-4C55-ACB4-BF9E7556B2D7}" destId="{FBA42AD2-12D4-4593-A357-259739D8D0D8}" srcOrd="0" destOrd="0" parTransId="{D8518FD7-2B0C-462E-BEA2-2CE7C2746ADB}" sibTransId="{DCB7967D-1BA8-44DB-B3A7-6C6CF6605404}"/>
    <dgm:cxn modelId="{B16A369E-4F43-483C-A9D5-B690D367EA81}" srcId="{F9A786A5-E2FF-4E33-93F9-933D9C6A48B0}" destId="{3BC09A8A-4C04-4280-A0EF-FB90021D3537}" srcOrd="0" destOrd="0" parTransId="{CE7637AD-E1BC-4B19-846E-3EA6455A6FFD}" sibTransId="{08C32099-B490-4380-8A02-67B6D115DB27}"/>
    <dgm:cxn modelId="{38BBEAAC-D5B7-42E1-85BF-C243C53423BB}" type="presOf" srcId="{11D2B5CB-9E23-4F96-83FD-BB9D634FE577}" destId="{6BC980F2-8A7B-4FE5-96FA-0C176857DFAC}" srcOrd="0" destOrd="0" presId="urn:microsoft.com/office/officeart/2018/5/layout/CenteredIconLabelDescriptionList"/>
    <dgm:cxn modelId="{E92BDAB3-CC27-48DF-AE33-D3E18089E5C0}" srcId="{3F218A35-EEA1-4EB3-A1B6-147ACA0B8A07}" destId="{65F6D2A2-990D-42BE-AFC1-6E58262CCF9A}" srcOrd="1" destOrd="0" parTransId="{4DC3FFD1-6942-4FDC-B6B2-1A257EB851EA}" sibTransId="{D06B649B-57D0-4340-B8CF-218468E8B455}"/>
    <dgm:cxn modelId="{59252EB7-79A2-48E4-978E-89C4D380173A}" type="presOf" srcId="{65F6D2A2-990D-42BE-AFC1-6E58262CCF9A}" destId="{CD37742C-46B9-4570-8DAE-F39D7E075118}" srcOrd="0" destOrd="0" presId="urn:microsoft.com/office/officeart/2018/5/layout/CenteredIconLabelDescriptionList"/>
    <dgm:cxn modelId="{E7EFF1BB-3D49-4783-AA89-9F595CAC4416}" srcId="{3F218A35-EEA1-4EB3-A1B6-147ACA0B8A07}" destId="{67337D69-8F43-4C55-ACB4-BF9E7556B2D7}" srcOrd="2" destOrd="0" parTransId="{7D879414-DF71-4B8A-AA62-91ED78F7F12A}" sibTransId="{4526B540-640A-40F7-A3AF-C60FBE8612EB}"/>
    <dgm:cxn modelId="{998F2CBE-03C4-4A05-983D-0AECBDD973FD}" type="presOf" srcId="{67337D69-8F43-4C55-ACB4-BF9E7556B2D7}" destId="{1F9E53AA-8779-4952-9179-0428D72B99FD}" srcOrd="0" destOrd="0" presId="urn:microsoft.com/office/officeart/2018/5/layout/CenteredIconLabelDescriptionList"/>
    <dgm:cxn modelId="{E3D11DCF-8557-454C-BA63-C2DC13FBB705}" srcId="{29F94E82-1DEE-4CF8-9479-3E236359EB17}" destId="{55E94B42-4A51-4753-8939-7990F89F3DAF}" srcOrd="0" destOrd="0" parTransId="{30B5D72C-FE2D-44B3-936F-A6AAF224053A}" sibTransId="{4B77688D-F793-4244-AAB6-F04BE04BE219}"/>
    <dgm:cxn modelId="{D1F98FE0-B9A7-488D-9D30-637BEC504A9B}" srcId="{3F218A35-EEA1-4EB3-A1B6-147ACA0B8A07}" destId="{29F94E82-1DEE-4CF8-9479-3E236359EB17}" srcOrd="3" destOrd="0" parTransId="{C9545280-6C9A-48C7-85D5-18EC92B9B1C4}" sibTransId="{0B10A16D-5354-4C5B-8902-D88C4B21A094}"/>
    <dgm:cxn modelId="{D71282FE-811F-465E-82C1-F54ACF8CD098}" srcId="{78612955-DCB7-4EF9-A0D0-2A1AFC3AED45}" destId="{0BABBD46-8A8E-4BB9-97E6-9EE7AD67B21A}" srcOrd="0" destOrd="0" parTransId="{EC380ED3-4466-41E1-8195-743B07A83A1A}" sibTransId="{09BD81C2-5EC4-414C-86BD-657DEDBD2651}"/>
    <dgm:cxn modelId="{7EB3F556-A130-4F37-B6D9-C0C358292E62}" type="presParOf" srcId="{73D9862A-DD51-44C7-8989-58CDDA837440}" destId="{12A9568B-A952-48DD-93BF-209FBEEFF4EE}" srcOrd="0" destOrd="0" presId="urn:microsoft.com/office/officeart/2018/5/layout/CenteredIconLabelDescriptionList"/>
    <dgm:cxn modelId="{D5BE6CA6-7EF4-4A22-8A79-61354378146F}" type="presParOf" srcId="{12A9568B-A952-48DD-93BF-209FBEEFF4EE}" destId="{55EFDB1E-6F4B-4AE8-B56B-C0B9DFAFA7E9}" srcOrd="0" destOrd="0" presId="urn:microsoft.com/office/officeart/2018/5/layout/CenteredIconLabelDescriptionList"/>
    <dgm:cxn modelId="{ADE0BE74-76D9-46C6-BAE4-579885FB89EE}" type="presParOf" srcId="{12A9568B-A952-48DD-93BF-209FBEEFF4EE}" destId="{129958C6-C36D-4AB1-BEBC-A5FB18ECB419}" srcOrd="1" destOrd="0" presId="urn:microsoft.com/office/officeart/2018/5/layout/CenteredIconLabelDescriptionList"/>
    <dgm:cxn modelId="{B04BDD05-FBED-48CA-8BDC-3E1BFDBA4717}" type="presParOf" srcId="{12A9568B-A952-48DD-93BF-209FBEEFF4EE}" destId="{6BC980F2-8A7B-4FE5-96FA-0C176857DFAC}" srcOrd="2" destOrd="0" presId="urn:microsoft.com/office/officeart/2018/5/layout/CenteredIconLabelDescriptionList"/>
    <dgm:cxn modelId="{43AE5669-D862-4E13-8029-CA8F5EBFB791}" type="presParOf" srcId="{12A9568B-A952-48DD-93BF-209FBEEFF4EE}" destId="{FC7105AA-7011-4320-8858-DC43A4FEF69B}" srcOrd="3" destOrd="0" presId="urn:microsoft.com/office/officeart/2018/5/layout/CenteredIconLabelDescriptionList"/>
    <dgm:cxn modelId="{81493197-5255-47FA-BAB9-C70D3DACFE01}" type="presParOf" srcId="{12A9568B-A952-48DD-93BF-209FBEEFF4EE}" destId="{7256F46E-6BE0-4971-A4F9-B32DA2BAF46E}" srcOrd="4" destOrd="0" presId="urn:microsoft.com/office/officeart/2018/5/layout/CenteredIconLabelDescriptionList"/>
    <dgm:cxn modelId="{AD6DE58C-8CA6-4B2F-8C97-0B76303FD550}" type="presParOf" srcId="{73D9862A-DD51-44C7-8989-58CDDA837440}" destId="{9297C5AC-5698-4F84-8B7A-0F65B4190B2E}" srcOrd="1" destOrd="0" presId="urn:microsoft.com/office/officeart/2018/5/layout/CenteredIconLabelDescriptionList"/>
    <dgm:cxn modelId="{7C2E6090-5507-4B39-AC55-107963AFFAFD}" type="presParOf" srcId="{73D9862A-DD51-44C7-8989-58CDDA837440}" destId="{F1078DAE-F740-436D-B5D8-112FA0BF17D7}" srcOrd="2" destOrd="0" presId="urn:microsoft.com/office/officeart/2018/5/layout/CenteredIconLabelDescriptionList"/>
    <dgm:cxn modelId="{E132382B-1F35-4362-9DB8-44888784A1F6}" type="presParOf" srcId="{F1078DAE-F740-436D-B5D8-112FA0BF17D7}" destId="{2864C591-FAC7-4B1A-B441-E10E94A48EEC}" srcOrd="0" destOrd="0" presId="urn:microsoft.com/office/officeart/2018/5/layout/CenteredIconLabelDescriptionList"/>
    <dgm:cxn modelId="{51339EC3-A15A-49B6-9351-34FBB4D8B225}" type="presParOf" srcId="{F1078DAE-F740-436D-B5D8-112FA0BF17D7}" destId="{22F10844-B8C4-4B40-AF15-28D853DAC04A}" srcOrd="1" destOrd="0" presId="urn:microsoft.com/office/officeart/2018/5/layout/CenteredIconLabelDescriptionList"/>
    <dgm:cxn modelId="{60F138BC-2F22-4C10-9396-B630FEB67291}" type="presParOf" srcId="{F1078DAE-F740-436D-B5D8-112FA0BF17D7}" destId="{CD37742C-46B9-4570-8DAE-F39D7E075118}" srcOrd="2" destOrd="0" presId="urn:microsoft.com/office/officeart/2018/5/layout/CenteredIconLabelDescriptionList"/>
    <dgm:cxn modelId="{34EF2D7C-C6A7-4F8A-BC03-DC869481E709}" type="presParOf" srcId="{F1078DAE-F740-436D-B5D8-112FA0BF17D7}" destId="{FEFE8CAE-1F9E-477E-B91E-884B12F9CC4C}" srcOrd="3" destOrd="0" presId="urn:microsoft.com/office/officeart/2018/5/layout/CenteredIconLabelDescriptionList"/>
    <dgm:cxn modelId="{E47E7ACD-8EEC-497B-9899-3883499A2051}" type="presParOf" srcId="{F1078DAE-F740-436D-B5D8-112FA0BF17D7}" destId="{69E114D1-8292-4A74-9270-48D6BE827541}" srcOrd="4" destOrd="0" presId="urn:microsoft.com/office/officeart/2018/5/layout/CenteredIconLabelDescriptionList"/>
    <dgm:cxn modelId="{A3AEBB87-D19E-4126-8F93-FA0D93176999}" type="presParOf" srcId="{73D9862A-DD51-44C7-8989-58CDDA837440}" destId="{149A5DA4-9BF9-423A-AA4E-DD0316D42E8E}" srcOrd="3" destOrd="0" presId="urn:microsoft.com/office/officeart/2018/5/layout/CenteredIconLabelDescriptionList"/>
    <dgm:cxn modelId="{58AC1616-D5BA-4217-971C-D0738A35E5F7}" type="presParOf" srcId="{73D9862A-DD51-44C7-8989-58CDDA837440}" destId="{D5BA934A-6CA4-456D-811F-CCCE21E60B57}" srcOrd="4" destOrd="0" presId="urn:microsoft.com/office/officeart/2018/5/layout/CenteredIconLabelDescriptionList"/>
    <dgm:cxn modelId="{BF4E66FE-6E88-4E04-86CD-CC933B44A74E}" type="presParOf" srcId="{D5BA934A-6CA4-456D-811F-CCCE21E60B57}" destId="{428B588C-AB76-48FA-A05F-8E2BA67ED70C}" srcOrd="0" destOrd="0" presId="urn:microsoft.com/office/officeart/2018/5/layout/CenteredIconLabelDescriptionList"/>
    <dgm:cxn modelId="{08100E02-855F-41E0-8F38-F1BF0F7D943F}" type="presParOf" srcId="{D5BA934A-6CA4-456D-811F-CCCE21E60B57}" destId="{FA0518BD-76AE-4518-930A-1BB01C7F6A15}" srcOrd="1" destOrd="0" presId="urn:microsoft.com/office/officeart/2018/5/layout/CenteredIconLabelDescriptionList"/>
    <dgm:cxn modelId="{8F262CC9-5F39-4CC8-85A8-F1BEF1C1E310}" type="presParOf" srcId="{D5BA934A-6CA4-456D-811F-CCCE21E60B57}" destId="{1F9E53AA-8779-4952-9179-0428D72B99FD}" srcOrd="2" destOrd="0" presId="urn:microsoft.com/office/officeart/2018/5/layout/CenteredIconLabelDescriptionList"/>
    <dgm:cxn modelId="{5CA9332C-7E96-42DB-80C7-EB7073058D33}" type="presParOf" srcId="{D5BA934A-6CA4-456D-811F-CCCE21E60B57}" destId="{C2E1543B-7EB3-4128-AF77-C064A3BEEDDE}" srcOrd="3" destOrd="0" presId="urn:microsoft.com/office/officeart/2018/5/layout/CenteredIconLabelDescriptionList"/>
    <dgm:cxn modelId="{A9294799-DB00-45E3-AF91-4FB48CC5B3FB}" type="presParOf" srcId="{D5BA934A-6CA4-456D-811F-CCCE21E60B57}" destId="{2BBE2559-312A-46BE-91FE-314D530C3664}" srcOrd="4" destOrd="0" presId="urn:microsoft.com/office/officeart/2018/5/layout/CenteredIconLabelDescriptionList"/>
    <dgm:cxn modelId="{2A795275-D302-453D-A740-B80AC4B07B2A}" type="presParOf" srcId="{73D9862A-DD51-44C7-8989-58CDDA837440}" destId="{7CD50B2A-C4E3-43E8-A0A7-E0576E64C85C}" srcOrd="5" destOrd="0" presId="urn:microsoft.com/office/officeart/2018/5/layout/CenteredIconLabelDescriptionList"/>
    <dgm:cxn modelId="{E867AA9C-B072-4C3F-8B5D-573EF69FFC70}" type="presParOf" srcId="{73D9862A-DD51-44C7-8989-58CDDA837440}" destId="{3DC2285E-C185-4E35-818F-A57D1B1D67AC}" srcOrd="6" destOrd="0" presId="urn:microsoft.com/office/officeart/2018/5/layout/CenteredIconLabelDescriptionList"/>
    <dgm:cxn modelId="{693138BD-65F9-4729-B9CE-AF99C3263856}" type="presParOf" srcId="{3DC2285E-C185-4E35-818F-A57D1B1D67AC}" destId="{6D4483F0-4DAA-4B56-A64A-2D5EE10304A8}" srcOrd="0" destOrd="0" presId="urn:microsoft.com/office/officeart/2018/5/layout/CenteredIconLabelDescriptionList"/>
    <dgm:cxn modelId="{928CCBCE-30D8-422B-930C-EC52E77BC08E}" type="presParOf" srcId="{3DC2285E-C185-4E35-818F-A57D1B1D67AC}" destId="{F863A726-7815-4B65-876F-E08CA5933AAC}" srcOrd="1" destOrd="0" presId="urn:microsoft.com/office/officeart/2018/5/layout/CenteredIconLabelDescriptionList"/>
    <dgm:cxn modelId="{B2E87BE2-33A4-4A53-96D6-47B919BCB11C}" type="presParOf" srcId="{3DC2285E-C185-4E35-818F-A57D1B1D67AC}" destId="{DED632F7-BD04-4D67-A0C0-ACCAB923E563}" srcOrd="2" destOrd="0" presId="urn:microsoft.com/office/officeart/2018/5/layout/CenteredIconLabelDescriptionList"/>
    <dgm:cxn modelId="{C7CD7544-B19E-476E-8D58-C70B0D0D7359}" type="presParOf" srcId="{3DC2285E-C185-4E35-818F-A57D1B1D67AC}" destId="{7131092E-15EC-45D4-B52A-EFA5495B7CDA}" srcOrd="3" destOrd="0" presId="urn:microsoft.com/office/officeart/2018/5/layout/CenteredIconLabelDescriptionList"/>
    <dgm:cxn modelId="{A3A93A36-A72B-43E4-87DF-79080082AF89}" type="presParOf" srcId="{3DC2285E-C185-4E35-818F-A57D1B1D67AC}" destId="{B0715274-B665-4708-8F27-9F4DD06439CE}" srcOrd="4" destOrd="0" presId="urn:microsoft.com/office/officeart/2018/5/layout/CenteredIconLabelDescriptionList"/>
    <dgm:cxn modelId="{0A5BF4C7-1157-46D6-8813-102C716D48D3}" type="presParOf" srcId="{73D9862A-DD51-44C7-8989-58CDDA837440}" destId="{65333BAE-78C3-4274-B2F5-4935276D69BF}" srcOrd="7" destOrd="0" presId="urn:microsoft.com/office/officeart/2018/5/layout/CenteredIconLabelDescriptionList"/>
    <dgm:cxn modelId="{5B5F485E-FA7E-4B80-8B9C-E2BC309E9E93}" type="presParOf" srcId="{73D9862A-DD51-44C7-8989-58CDDA837440}" destId="{8BF126F4-4A50-46E7-BFCA-863B1AE81282}" srcOrd="8" destOrd="0" presId="urn:microsoft.com/office/officeart/2018/5/layout/CenteredIconLabelDescriptionList"/>
    <dgm:cxn modelId="{DC1145A8-D839-4860-AC36-040603DEB3FE}" type="presParOf" srcId="{8BF126F4-4A50-46E7-BFCA-863B1AE81282}" destId="{16CADBDF-B6CA-4A60-B062-CA5DE0BA0765}" srcOrd="0" destOrd="0" presId="urn:microsoft.com/office/officeart/2018/5/layout/CenteredIconLabelDescriptionList"/>
    <dgm:cxn modelId="{BD672196-5A13-4262-AE47-1D28F957BC36}" type="presParOf" srcId="{8BF126F4-4A50-46E7-BFCA-863B1AE81282}" destId="{C3BAD375-F859-4E77-86FC-4672C9C22326}" srcOrd="1" destOrd="0" presId="urn:microsoft.com/office/officeart/2018/5/layout/CenteredIconLabelDescriptionList"/>
    <dgm:cxn modelId="{13F98BAC-7525-431C-8447-848F490A670F}" type="presParOf" srcId="{8BF126F4-4A50-46E7-BFCA-863B1AE81282}" destId="{7D5CA5FB-2228-4678-8BC6-0559DD95B5EF}" srcOrd="2" destOrd="0" presId="urn:microsoft.com/office/officeart/2018/5/layout/CenteredIconLabelDescriptionList"/>
    <dgm:cxn modelId="{D2876CEE-D50C-4D0E-8B0D-D35AD713300E}" type="presParOf" srcId="{8BF126F4-4A50-46E7-BFCA-863B1AE81282}" destId="{3BEA73FF-562C-4684-B4BD-F13700AF78E5}" srcOrd="3" destOrd="0" presId="urn:microsoft.com/office/officeart/2018/5/layout/CenteredIconLabelDescriptionList"/>
    <dgm:cxn modelId="{489D313D-1615-44D6-A90C-99E28B46BA67}" type="presParOf" srcId="{8BF126F4-4A50-46E7-BFCA-863B1AE81282}" destId="{1A54B892-07E0-4C17-85F4-42DAF36CA698}" srcOrd="4" destOrd="0" presId="urn:microsoft.com/office/officeart/2018/5/layout/CenteredIconLabelDescriptionList"/>
    <dgm:cxn modelId="{2C63957B-8E73-487D-85AD-FB061C3960A4}" type="presParOf" srcId="{73D9862A-DD51-44C7-8989-58CDDA837440}" destId="{12A66B82-139B-4EED-ABD2-1991316E0C85}" srcOrd="9" destOrd="0" presId="urn:microsoft.com/office/officeart/2018/5/layout/CenteredIconLabelDescriptionList"/>
    <dgm:cxn modelId="{41C4115F-27A9-40F7-AEBE-151A81B05B38}" type="presParOf" srcId="{73D9862A-DD51-44C7-8989-58CDDA837440}" destId="{A36D8E9C-F957-47F1-AE32-16CC662C726A}" srcOrd="10" destOrd="0" presId="urn:microsoft.com/office/officeart/2018/5/layout/CenteredIconLabelDescriptionList"/>
    <dgm:cxn modelId="{DF180394-8082-4D2D-8BCF-C654C98241E7}" type="presParOf" srcId="{A36D8E9C-F957-47F1-AE32-16CC662C726A}" destId="{FCFCC923-520B-4F5D-9C32-8AEC77F27BF1}" srcOrd="0" destOrd="0" presId="urn:microsoft.com/office/officeart/2018/5/layout/CenteredIconLabelDescriptionList"/>
    <dgm:cxn modelId="{2B611A68-2E0D-47E3-821E-4A3FBA998CFE}" type="presParOf" srcId="{A36D8E9C-F957-47F1-AE32-16CC662C726A}" destId="{02F88E9E-BF56-4F40-90D5-669506FE85BF}" srcOrd="1" destOrd="0" presId="urn:microsoft.com/office/officeart/2018/5/layout/CenteredIconLabelDescriptionList"/>
    <dgm:cxn modelId="{7729208E-8134-4441-8166-2F7A77B66C04}" type="presParOf" srcId="{A36D8E9C-F957-47F1-AE32-16CC662C726A}" destId="{DD0781C3-49BD-42E6-9E3D-63D2F9DE806D}" srcOrd="2" destOrd="0" presId="urn:microsoft.com/office/officeart/2018/5/layout/CenteredIconLabelDescriptionList"/>
    <dgm:cxn modelId="{745739FE-2E48-4281-8C51-F3543ACFCA38}" type="presParOf" srcId="{A36D8E9C-F957-47F1-AE32-16CC662C726A}" destId="{B6C9D3A6-4F70-4EFA-A50C-9DBCF5DC8ECA}" srcOrd="3" destOrd="0" presId="urn:microsoft.com/office/officeart/2018/5/layout/CenteredIconLabelDescriptionList"/>
    <dgm:cxn modelId="{D07962B5-E816-41FF-8BBB-F0546B24D225}" type="presParOf" srcId="{A36D8E9C-F957-47F1-AE32-16CC662C726A}" destId="{8B348A26-0981-4B43-A28D-35C88F963D6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BAC8F1-3F4D-4368-9C95-ECFDB75F0DAC}"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14292D07-7602-498A-8405-98253F39AD9C}">
      <dgm:prSet/>
      <dgm:spPr/>
      <dgm:t>
        <a:bodyPr/>
        <a:lstStyle/>
        <a:p>
          <a:r>
            <a:rPr lang="en-US" dirty="0">
              <a:solidFill>
                <a:schemeClr val="tx1"/>
              </a:solidFill>
            </a:rPr>
            <a:t>Receive final Statewide Transition Plan approval (advised by 7/31/22)</a:t>
          </a:r>
        </a:p>
      </dgm:t>
    </dgm:pt>
    <dgm:pt modelId="{B9233E43-8423-4900-9DCD-FB1D0B993037}" type="parTrans" cxnId="{730BADC5-E9CF-4AE5-921D-24ABC710B281}">
      <dgm:prSet/>
      <dgm:spPr/>
      <dgm:t>
        <a:bodyPr/>
        <a:lstStyle/>
        <a:p>
          <a:endParaRPr lang="en-US"/>
        </a:p>
      </dgm:t>
    </dgm:pt>
    <dgm:pt modelId="{81E1AA3C-7B7C-4509-BFB3-529C16030FD7}" type="sibTrans" cxnId="{730BADC5-E9CF-4AE5-921D-24ABC710B281}">
      <dgm:prSet/>
      <dgm:spPr/>
      <dgm:t>
        <a:bodyPr/>
        <a:lstStyle/>
        <a:p>
          <a:endParaRPr lang="en-US"/>
        </a:p>
      </dgm:t>
    </dgm:pt>
    <dgm:pt modelId="{697EFCD7-EB74-4593-B21D-35B9AB4B55F9}">
      <dgm:prSet/>
      <dgm:spPr/>
      <dgm:t>
        <a:bodyPr/>
        <a:lstStyle/>
        <a:p>
          <a:r>
            <a:rPr lang="en-US"/>
            <a:t>Comply with all settings criteria NOT directly impacted by PHE disruptions, including PHE-related workforce challenges. (CAP due 1/1/23)</a:t>
          </a:r>
        </a:p>
      </dgm:t>
    </dgm:pt>
    <dgm:pt modelId="{E92227D1-6C6D-4C79-BE42-6FA12F9EA7AB}" type="parTrans" cxnId="{94854D8E-2E99-442A-9E9C-8BE05E86D462}">
      <dgm:prSet/>
      <dgm:spPr/>
      <dgm:t>
        <a:bodyPr/>
        <a:lstStyle/>
        <a:p>
          <a:endParaRPr lang="en-US"/>
        </a:p>
      </dgm:t>
    </dgm:pt>
    <dgm:pt modelId="{01194BA6-7CEA-449C-B23A-BD759FDBC72A}" type="sibTrans" cxnId="{94854D8E-2E99-442A-9E9C-8BE05E86D462}">
      <dgm:prSet/>
      <dgm:spPr/>
      <dgm:t>
        <a:bodyPr/>
        <a:lstStyle/>
        <a:p>
          <a:endParaRPr lang="en-US"/>
        </a:p>
      </dgm:t>
    </dgm:pt>
    <dgm:pt modelId="{4C99ECAF-533D-498D-97B9-733F0E9538EC}">
      <dgm:prSet/>
      <dgm:spPr/>
      <dgm:t>
        <a:bodyPr/>
        <a:lstStyle/>
        <a:p>
          <a:r>
            <a:rPr lang="en-US"/>
            <a:t>Time-limited CAPs available to states to authorize extension for criteria directly impacted by PHE</a:t>
          </a:r>
        </a:p>
      </dgm:t>
    </dgm:pt>
    <dgm:pt modelId="{A19CEBAF-8512-458C-A522-1C5B0924789A}" type="parTrans" cxnId="{824E0BBA-9E6B-4E72-BCDB-761598EF015F}">
      <dgm:prSet/>
      <dgm:spPr/>
      <dgm:t>
        <a:bodyPr/>
        <a:lstStyle/>
        <a:p>
          <a:endParaRPr lang="en-US"/>
        </a:p>
      </dgm:t>
    </dgm:pt>
    <dgm:pt modelId="{94C9BC9D-76E6-4404-85B9-1CDC94F91ACD}" type="sibTrans" cxnId="{824E0BBA-9E6B-4E72-BCDB-761598EF015F}">
      <dgm:prSet/>
      <dgm:spPr/>
      <dgm:t>
        <a:bodyPr/>
        <a:lstStyle/>
        <a:p>
          <a:endParaRPr lang="en-US"/>
        </a:p>
      </dgm:t>
    </dgm:pt>
    <dgm:pt modelId="{8D01F20A-FD3B-4106-B9E4-AB2E4514B1C2}">
      <dgm:prSet/>
      <dgm:spPr/>
      <dgm:t>
        <a:bodyPr/>
        <a:lstStyle/>
        <a:p>
          <a:r>
            <a:rPr lang="en-US"/>
            <a:t>States must document their efforts to meet these requirements, to the fullest extent possible and comply with all other settings criteria.</a:t>
          </a:r>
          <a:br>
            <a:rPr lang="en-US"/>
          </a:br>
          <a:endParaRPr lang="en-US"/>
        </a:p>
      </dgm:t>
    </dgm:pt>
    <dgm:pt modelId="{B5D138C7-12CB-4E3B-991D-F14383A26DF1}" type="parTrans" cxnId="{6732C495-4FFC-4FDA-A20A-D70D9C908E6F}">
      <dgm:prSet/>
      <dgm:spPr/>
      <dgm:t>
        <a:bodyPr/>
        <a:lstStyle/>
        <a:p>
          <a:endParaRPr lang="en-US"/>
        </a:p>
      </dgm:t>
    </dgm:pt>
    <dgm:pt modelId="{956C45C9-F664-4AEF-BE8C-49D52A2728F8}" type="sibTrans" cxnId="{6732C495-4FFC-4FDA-A20A-D70D9C908E6F}">
      <dgm:prSet/>
      <dgm:spPr/>
      <dgm:t>
        <a:bodyPr/>
        <a:lstStyle/>
        <a:p>
          <a:endParaRPr lang="en-US"/>
        </a:p>
      </dgm:t>
    </dgm:pt>
    <dgm:pt modelId="{3846BC98-691A-40EF-87CB-6EB592E9FC46}" type="pres">
      <dgm:prSet presAssocID="{ECBAC8F1-3F4D-4368-9C95-ECFDB75F0DAC}" presName="Name0" presStyleCnt="0">
        <dgm:presLayoutVars>
          <dgm:dir/>
          <dgm:animLvl val="lvl"/>
          <dgm:resizeHandles val="exact"/>
        </dgm:presLayoutVars>
      </dgm:prSet>
      <dgm:spPr/>
    </dgm:pt>
    <dgm:pt modelId="{C3803764-029A-4C54-BA56-E078492FA6F0}" type="pres">
      <dgm:prSet presAssocID="{4C99ECAF-533D-498D-97B9-733F0E9538EC}" presName="boxAndChildren" presStyleCnt="0"/>
      <dgm:spPr/>
    </dgm:pt>
    <dgm:pt modelId="{69418C47-D400-4157-807B-16C197FCB1CC}" type="pres">
      <dgm:prSet presAssocID="{4C99ECAF-533D-498D-97B9-733F0E9538EC}" presName="parentTextBox" presStyleLbl="node1" presStyleIdx="0" presStyleCnt="3"/>
      <dgm:spPr/>
    </dgm:pt>
    <dgm:pt modelId="{BC41CED5-9883-4AB9-BF0B-B282B5725A05}" type="pres">
      <dgm:prSet presAssocID="{4C99ECAF-533D-498D-97B9-733F0E9538EC}" presName="entireBox" presStyleLbl="node1" presStyleIdx="0" presStyleCnt="3"/>
      <dgm:spPr/>
    </dgm:pt>
    <dgm:pt modelId="{65C7D351-1803-4C42-A23A-03A9682F7E05}" type="pres">
      <dgm:prSet presAssocID="{4C99ECAF-533D-498D-97B9-733F0E9538EC}" presName="descendantBox" presStyleCnt="0"/>
      <dgm:spPr/>
    </dgm:pt>
    <dgm:pt modelId="{DD3FBE4D-CF10-4BFF-B91D-95401C3899E8}" type="pres">
      <dgm:prSet presAssocID="{8D01F20A-FD3B-4106-B9E4-AB2E4514B1C2}" presName="childTextBox" presStyleLbl="fgAccFollowNode1" presStyleIdx="0" presStyleCnt="1">
        <dgm:presLayoutVars>
          <dgm:bulletEnabled val="1"/>
        </dgm:presLayoutVars>
      </dgm:prSet>
      <dgm:spPr/>
    </dgm:pt>
    <dgm:pt modelId="{309084D8-5E51-4A2B-9C6E-C918552B321A}" type="pres">
      <dgm:prSet presAssocID="{01194BA6-7CEA-449C-B23A-BD759FDBC72A}" presName="sp" presStyleCnt="0"/>
      <dgm:spPr/>
    </dgm:pt>
    <dgm:pt modelId="{0FC853B7-1165-46D8-98F1-F845FB91A305}" type="pres">
      <dgm:prSet presAssocID="{697EFCD7-EB74-4593-B21D-35B9AB4B55F9}" presName="arrowAndChildren" presStyleCnt="0"/>
      <dgm:spPr/>
    </dgm:pt>
    <dgm:pt modelId="{6BF3E50C-F30E-47C3-8E50-D943B0FE2E52}" type="pres">
      <dgm:prSet presAssocID="{697EFCD7-EB74-4593-B21D-35B9AB4B55F9}" presName="parentTextArrow" presStyleLbl="node1" presStyleIdx="1" presStyleCnt="3"/>
      <dgm:spPr/>
    </dgm:pt>
    <dgm:pt modelId="{21C775D2-A14A-4E74-9908-90CA41D7F9D2}" type="pres">
      <dgm:prSet presAssocID="{81E1AA3C-7B7C-4509-BFB3-529C16030FD7}" presName="sp" presStyleCnt="0"/>
      <dgm:spPr/>
    </dgm:pt>
    <dgm:pt modelId="{59AE63FA-8703-4218-8D98-68D6226EE0E7}" type="pres">
      <dgm:prSet presAssocID="{14292D07-7602-498A-8405-98253F39AD9C}" presName="arrowAndChildren" presStyleCnt="0"/>
      <dgm:spPr/>
    </dgm:pt>
    <dgm:pt modelId="{575555C0-81C4-49F3-9968-09D17837DB19}" type="pres">
      <dgm:prSet presAssocID="{14292D07-7602-498A-8405-98253F39AD9C}" presName="parentTextArrow" presStyleLbl="node1" presStyleIdx="2" presStyleCnt="3"/>
      <dgm:spPr/>
    </dgm:pt>
  </dgm:ptLst>
  <dgm:cxnLst>
    <dgm:cxn modelId="{2846193C-B0BF-46BD-ABA8-F32D51CA1EEA}" type="presOf" srcId="{4C99ECAF-533D-498D-97B9-733F0E9538EC}" destId="{BC41CED5-9883-4AB9-BF0B-B282B5725A05}" srcOrd="1" destOrd="0" presId="urn:microsoft.com/office/officeart/2005/8/layout/process4"/>
    <dgm:cxn modelId="{94854D8E-2E99-442A-9E9C-8BE05E86D462}" srcId="{ECBAC8F1-3F4D-4368-9C95-ECFDB75F0DAC}" destId="{697EFCD7-EB74-4593-B21D-35B9AB4B55F9}" srcOrd="1" destOrd="0" parTransId="{E92227D1-6C6D-4C79-BE42-6FA12F9EA7AB}" sibTransId="{01194BA6-7CEA-449C-B23A-BD759FDBC72A}"/>
    <dgm:cxn modelId="{6732C495-4FFC-4FDA-A20A-D70D9C908E6F}" srcId="{4C99ECAF-533D-498D-97B9-733F0E9538EC}" destId="{8D01F20A-FD3B-4106-B9E4-AB2E4514B1C2}" srcOrd="0" destOrd="0" parTransId="{B5D138C7-12CB-4E3B-991D-F14383A26DF1}" sibTransId="{956C45C9-F664-4AEF-BE8C-49D52A2728F8}"/>
    <dgm:cxn modelId="{A50179A6-3189-4132-A058-E1A988494651}" type="presOf" srcId="{8D01F20A-FD3B-4106-B9E4-AB2E4514B1C2}" destId="{DD3FBE4D-CF10-4BFF-B91D-95401C3899E8}" srcOrd="0" destOrd="0" presId="urn:microsoft.com/office/officeart/2005/8/layout/process4"/>
    <dgm:cxn modelId="{40FC2AB7-6CBC-4586-97C8-49FDEE268E72}" type="presOf" srcId="{697EFCD7-EB74-4593-B21D-35B9AB4B55F9}" destId="{6BF3E50C-F30E-47C3-8E50-D943B0FE2E52}" srcOrd="0" destOrd="0" presId="urn:microsoft.com/office/officeart/2005/8/layout/process4"/>
    <dgm:cxn modelId="{824E0BBA-9E6B-4E72-BCDB-761598EF015F}" srcId="{ECBAC8F1-3F4D-4368-9C95-ECFDB75F0DAC}" destId="{4C99ECAF-533D-498D-97B9-733F0E9538EC}" srcOrd="2" destOrd="0" parTransId="{A19CEBAF-8512-458C-A522-1C5B0924789A}" sibTransId="{94C9BC9D-76E6-4404-85B9-1CDC94F91ACD}"/>
    <dgm:cxn modelId="{730BADC5-E9CF-4AE5-921D-24ABC710B281}" srcId="{ECBAC8F1-3F4D-4368-9C95-ECFDB75F0DAC}" destId="{14292D07-7602-498A-8405-98253F39AD9C}" srcOrd="0" destOrd="0" parTransId="{B9233E43-8423-4900-9DCD-FB1D0B993037}" sibTransId="{81E1AA3C-7B7C-4509-BFB3-529C16030FD7}"/>
    <dgm:cxn modelId="{466984E9-092E-4577-BCDC-6DFD0293DB46}" type="presOf" srcId="{ECBAC8F1-3F4D-4368-9C95-ECFDB75F0DAC}" destId="{3846BC98-691A-40EF-87CB-6EB592E9FC46}" srcOrd="0" destOrd="0" presId="urn:microsoft.com/office/officeart/2005/8/layout/process4"/>
    <dgm:cxn modelId="{1B6A55F7-17E4-4325-BD26-586420BFFB90}" type="presOf" srcId="{14292D07-7602-498A-8405-98253F39AD9C}" destId="{575555C0-81C4-49F3-9968-09D17837DB19}" srcOrd="0" destOrd="0" presId="urn:microsoft.com/office/officeart/2005/8/layout/process4"/>
    <dgm:cxn modelId="{24C777F9-E865-4F82-88AE-C71FCBAD55BE}" type="presOf" srcId="{4C99ECAF-533D-498D-97B9-733F0E9538EC}" destId="{69418C47-D400-4157-807B-16C197FCB1CC}" srcOrd="0" destOrd="0" presId="urn:microsoft.com/office/officeart/2005/8/layout/process4"/>
    <dgm:cxn modelId="{4E52FF72-DD5B-41E0-8FCD-0EF1F9DFF9B3}" type="presParOf" srcId="{3846BC98-691A-40EF-87CB-6EB592E9FC46}" destId="{C3803764-029A-4C54-BA56-E078492FA6F0}" srcOrd="0" destOrd="0" presId="urn:microsoft.com/office/officeart/2005/8/layout/process4"/>
    <dgm:cxn modelId="{3614B962-B6F7-4F36-BDF4-047153DF4C4A}" type="presParOf" srcId="{C3803764-029A-4C54-BA56-E078492FA6F0}" destId="{69418C47-D400-4157-807B-16C197FCB1CC}" srcOrd="0" destOrd="0" presId="urn:microsoft.com/office/officeart/2005/8/layout/process4"/>
    <dgm:cxn modelId="{B1112E32-DE71-4A96-BF53-D25522BB5406}" type="presParOf" srcId="{C3803764-029A-4C54-BA56-E078492FA6F0}" destId="{BC41CED5-9883-4AB9-BF0B-B282B5725A05}" srcOrd="1" destOrd="0" presId="urn:microsoft.com/office/officeart/2005/8/layout/process4"/>
    <dgm:cxn modelId="{D4FAA064-6CD6-49D6-8816-7E164A3B20C8}" type="presParOf" srcId="{C3803764-029A-4C54-BA56-E078492FA6F0}" destId="{65C7D351-1803-4C42-A23A-03A9682F7E05}" srcOrd="2" destOrd="0" presId="urn:microsoft.com/office/officeart/2005/8/layout/process4"/>
    <dgm:cxn modelId="{871C8883-8980-481D-84A9-C299CEB45830}" type="presParOf" srcId="{65C7D351-1803-4C42-A23A-03A9682F7E05}" destId="{DD3FBE4D-CF10-4BFF-B91D-95401C3899E8}" srcOrd="0" destOrd="0" presId="urn:microsoft.com/office/officeart/2005/8/layout/process4"/>
    <dgm:cxn modelId="{5D712C64-1C17-4A74-87E4-6EF4B5582DBF}" type="presParOf" srcId="{3846BC98-691A-40EF-87CB-6EB592E9FC46}" destId="{309084D8-5E51-4A2B-9C6E-C918552B321A}" srcOrd="1" destOrd="0" presId="urn:microsoft.com/office/officeart/2005/8/layout/process4"/>
    <dgm:cxn modelId="{735497F5-D8E3-41DA-ABD8-A161A25D21D7}" type="presParOf" srcId="{3846BC98-691A-40EF-87CB-6EB592E9FC46}" destId="{0FC853B7-1165-46D8-98F1-F845FB91A305}" srcOrd="2" destOrd="0" presId="urn:microsoft.com/office/officeart/2005/8/layout/process4"/>
    <dgm:cxn modelId="{6CB44515-2BD5-4DF3-A0A4-CE681F0C4F94}" type="presParOf" srcId="{0FC853B7-1165-46D8-98F1-F845FB91A305}" destId="{6BF3E50C-F30E-47C3-8E50-D943B0FE2E52}" srcOrd="0" destOrd="0" presId="urn:microsoft.com/office/officeart/2005/8/layout/process4"/>
    <dgm:cxn modelId="{12CD33F1-F46C-4160-B24F-347D0C9AB4A8}" type="presParOf" srcId="{3846BC98-691A-40EF-87CB-6EB592E9FC46}" destId="{21C775D2-A14A-4E74-9908-90CA41D7F9D2}" srcOrd="3" destOrd="0" presId="urn:microsoft.com/office/officeart/2005/8/layout/process4"/>
    <dgm:cxn modelId="{7BDB0D5D-ECD7-4D5C-AA41-246E70CC2572}" type="presParOf" srcId="{3846BC98-691A-40EF-87CB-6EB592E9FC46}" destId="{59AE63FA-8703-4218-8D98-68D6226EE0E7}" srcOrd="4" destOrd="0" presId="urn:microsoft.com/office/officeart/2005/8/layout/process4"/>
    <dgm:cxn modelId="{2FEE9368-4A8A-460A-8AC2-F7EF91ED301F}" type="presParOf" srcId="{59AE63FA-8703-4218-8D98-68D6226EE0E7}" destId="{575555C0-81C4-49F3-9968-09D17837DB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FCC1AC-2225-4489-9B34-8124DA45D58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4788FBD-0009-49D6-A762-A71415421905}">
      <dgm:prSet/>
      <dgm:spPr/>
      <dgm:t>
        <a:bodyPr/>
        <a:lstStyle/>
        <a:p>
          <a:r>
            <a:rPr lang="en-US"/>
            <a:t>Access to the broader community;</a:t>
          </a:r>
        </a:p>
      </dgm:t>
    </dgm:pt>
    <dgm:pt modelId="{EE03D362-1D95-40D5-BE8A-C475386FC260}" type="parTrans" cxnId="{3C6E401E-99E8-460B-A61B-20353235B827}">
      <dgm:prSet/>
      <dgm:spPr/>
      <dgm:t>
        <a:bodyPr/>
        <a:lstStyle/>
        <a:p>
          <a:endParaRPr lang="en-US"/>
        </a:p>
      </dgm:t>
    </dgm:pt>
    <dgm:pt modelId="{3611F181-2D60-448E-ABE0-3D85ACA6C5EF}" type="sibTrans" cxnId="{3C6E401E-99E8-460B-A61B-20353235B827}">
      <dgm:prSet/>
      <dgm:spPr/>
      <dgm:t>
        <a:bodyPr/>
        <a:lstStyle/>
        <a:p>
          <a:endParaRPr lang="en-US"/>
        </a:p>
      </dgm:t>
    </dgm:pt>
    <dgm:pt modelId="{F49E77D8-887B-432C-9077-899F81216BB1}">
      <dgm:prSet/>
      <dgm:spPr/>
      <dgm:t>
        <a:bodyPr/>
        <a:lstStyle/>
        <a:p>
          <a:r>
            <a:rPr lang="en-US"/>
            <a:t>Opportunities for employment;</a:t>
          </a:r>
        </a:p>
      </dgm:t>
    </dgm:pt>
    <dgm:pt modelId="{10B9A097-977A-4223-8BA9-4C87E2FBF386}" type="parTrans" cxnId="{F3FA28C3-B62D-4BE3-8989-AD02487EA6A2}">
      <dgm:prSet/>
      <dgm:spPr/>
      <dgm:t>
        <a:bodyPr/>
        <a:lstStyle/>
        <a:p>
          <a:endParaRPr lang="en-US"/>
        </a:p>
      </dgm:t>
    </dgm:pt>
    <dgm:pt modelId="{EFEF32CC-A843-4392-A673-6B04057AD9C4}" type="sibTrans" cxnId="{F3FA28C3-B62D-4BE3-8989-AD02487EA6A2}">
      <dgm:prSet/>
      <dgm:spPr/>
      <dgm:t>
        <a:bodyPr/>
        <a:lstStyle/>
        <a:p>
          <a:endParaRPr lang="en-US"/>
        </a:p>
      </dgm:t>
    </dgm:pt>
    <dgm:pt modelId="{8DF38E03-30DC-4BA6-9D00-715A585046A2}">
      <dgm:prSet/>
      <dgm:spPr/>
      <dgm:t>
        <a:bodyPr/>
        <a:lstStyle/>
        <a:p>
          <a:r>
            <a:rPr lang="en-US"/>
            <a:t>Option for a private unit and/or choice of a roommate;</a:t>
          </a:r>
        </a:p>
      </dgm:t>
    </dgm:pt>
    <dgm:pt modelId="{1D957054-3FD6-4D83-9662-DC388E6355A6}" type="parTrans" cxnId="{EC564E7D-85E2-44B8-A1CE-836DE36ACADA}">
      <dgm:prSet/>
      <dgm:spPr/>
      <dgm:t>
        <a:bodyPr/>
        <a:lstStyle/>
        <a:p>
          <a:endParaRPr lang="en-US"/>
        </a:p>
      </dgm:t>
    </dgm:pt>
    <dgm:pt modelId="{DABABDFA-E64E-47E5-9318-5F1D775FB341}" type="sibTrans" cxnId="{EC564E7D-85E2-44B8-A1CE-836DE36ACADA}">
      <dgm:prSet/>
      <dgm:spPr/>
      <dgm:t>
        <a:bodyPr/>
        <a:lstStyle/>
        <a:p>
          <a:endParaRPr lang="en-US"/>
        </a:p>
      </dgm:t>
    </dgm:pt>
    <dgm:pt modelId="{18C1D4AB-1FE9-43F0-8007-38CDA855D868}">
      <dgm:prSet/>
      <dgm:spPr/>
      <dgm:t>
        <a:bodyPr/>
        <a:lstStyle/>
        <a:p>
          <a:r>
            <a:rPr lang="en-US"/>
            <a:t>Choice of non-disability specific settings</a:t>
          </a:r>
        </a:p>
      </dgm:t>
    </dgm:pt>
    <dgm:pt modelId="{9827E54B-E2B2-4634-8610-82D94202B4C8}" type="parTrans" cxnId="{57A9B0F7-663B-4594-BBE5-33576EBD6934}">
      <dgm:prSet/>
      <dgm:spPr/>
      <dgm:t>
        <a:bodyPr/>
        <a:lstStyle/>
        <a:p>
          <a:endParaRPr lang="en-US"/>
        </a:p>
      </dgm:t>
    </dgm:pt>
    <dgm:pt modelId="{D547E4D1-7FAA-45C8-A455-6C0F86FD756F}" type="sibTrans" cxnId="{57A9B0F7-663B-4594-BBE5-33576EBD6934}">
      <dgm:prSet/>
      <dgm:spPr/>
      <dgm:t>
        <a:bodyPr/>
        <a:lstStyle/>
        <a:p>
          <a:endParaRPr lang="en-US"/>
        </a:p>
      </dgm:t>
    </dgm:pt>
    <dgm:pt modelId="{EACBD993-AAA1-42EA-B2F3-1722E51BB4BC}">
      <dgm:prSet/>
      <dgm:spPr/>
      <dgm:t>
        <a:bodyPr/>
        <a:lstStyle/>
        <a:p>
          <a:r>
            <a:rPr lang="en-US" dirty="0"/>
            <a:t>CAPS MUST BE Concrete and limited (CMS did not set deadline) </a:t>
          </a:r>
        </a:p>
      </dgm:t>
    </dgm:pt>
    <dgm:pt modelId="{9B5E69A5-2BA0-4BC6-A0E2-ED41A9506815}" type="parTrans" cxnId="{91C5310D-CB6E-4417-9894-7916D681B81E}">
      <dgm:prSet/>
      <dgm:spPr/>
      <dgm:t>
        <a:bodyPr/>
        <a:lstStyle/>
        <a:p>
          <a:endParaRPr lang="en-US"/>
        </a:p>
      </dgm:t>
    </dgm:pt>
    <dgm:pt modelId="{540B09B8-B67C-41E9-80E7-6685A5442D93}" type="sibTrans" cxnId="{91C5310D-CB6E-4417-9894-7916D681B81E}">
      <dgm:prSet/>
      <dgm:spPr/>
      <dgm:t>
        <a:bodyPr/>
        <a:lstStyle/>
        <a:p>
          <a:endParaRPr lang="en-US"/>
        </a:p>
      </dgm:t>
    </dgm:pt>
    <dgm:pt modelId="{6069A387-6491-4628-9BA4-5719DD663774}">
      <dgm:prSet/>
      <dgm:spPr/>
      <dgm:t>
        <a:bodyPr/>
        <a:lstStyle/>
        <a:p>
          <a:r>
            <a:rPr lang="en-US"/>
            <a:t>Show that policies reflect the rule; </a:t>
          </a:r>
        </a:p>
      </dgm:t>
    </dgm:pt>
    <dgm:pt modelId="{F47D8C4D-A431-4D43-9586-852ED65B8240}" type="parTrans" cxnId="{E726E118-DF88-48DC-9B9F-A4A09A33FD82}">
      <dgm:prSet/>
      <dgm:spPr/>
      <dgm:t>
        <a:bodyPr/>
        <a:lstStyle/>
        <a:p>
          <a:endParaRPr lang="en-US"/>
        </a:p>
      </dgm:t>
    </dgm:pt>
    <dgm:pt modelId="{EFA8A477-179B-4BA6-BF9F-0DD19079F810}" type="sibTrans" cxnId="{E726E118-DF88-48DC-9B9F-A4A09A33FD82}">
      <dgm:prSet/>
      <dgm:spPr/>
      <dgm:t>
        <a:bodyPr/>
        <a:lstStyle/>
        <a:p>
          <a:endParaRPr lang="en-US"/>
        </a:p>
      </dgm:t>
    </dgm:pt>
    <dgm:pt modelId="{D3FAAFEE-D23D-4D29-A5C6-2592BA274334}">
      <dgm:prSet/>
      <dgm:spPr/>
      <dgm:t>
        <a:bodyPr/>
        <a:lstStyle/>
        <a:p>
          <a:r>
            <a:rPr lang="en-US"/>
            <a:t>Show efforts to bring providers into compliance and to overcome PHE and provider barriers; and </a:t>
          </a:r>
        </a:p>
      </dgm:t>
    </dgm:pt>
    <dgm:pt modelId="{8F842EA7-34E0-4594-80DD-7BDD51CD5E69}" type="parTrans" cxnId="{93102DB6-2C81-486E-9DB0-0E116324612B}">
      <dgm:prSet/>
      <dgm:spPr/>
      <dgm:t>
        <a:bodyPr/>
        <a:lstStyle/>
        <a:p>
          <a:endParaRPr lang="en-US"/>
        </a:p>
      </dgm:t>
    </dgm:pt>
    <dgm:pt modelId="{EC6AF4FF-2A65-4F93-982B-869C1BCE1C09}" type="sibTrans" cxnId="{93102DB6-2C81-486E-9DB0-0E116324612B}">
      <dgm:prSet/>
      <dgm:spPr/>
      <dgm:t>
        <a:bodyPr/>
        <a:lstStyle/>
        <a:p>
          <a:endParaRPr lang="en-US"/>
        </a:p>
      </dgm:t>
    </dgm:pt>
    <dgm:pt modelId="{E433DE06-D1A5-4B3F-A6A8-5CAF45F1B499}">
      <dgm:prSet/>
      <dgm:spPr/>
      <dgm:t>
        <a:bodyPr/>
        <a:lstStyle/>
        <a:p>
          <a:r>
            <a:rPr lang="en-US"/>
            <a:t>Show efforts to comply with rule to the fullest extent possible.</a:t>
          </a:r>
        </a:p>
      </dgm:t>
    </dgm:pt>
    <dgm:pt modelId="{80F1068B-3E9C-46B8-83FA-985452259F16}" type="parTrans" cxnId="{C4B0A471-92A9-4CBB-B3CE-3D43B74BE547}">
      <dgm:prSet/>
      <dgm:spPr/>
      <dgm:t>
        <a:bodyPr/>
        <a:lstStyle/>
        <a:p>
          <a:endParaRPr lang="en-US"/>
        </a:p>
      </dgm:t>
    </dgm:pt>
    <dgm:pt modelId="{92D742E1-DCFD-455A-BE09-34F9718905F7}" type="sibTrans" cxnId="{C4B0A471-92A9-4CBB-B3CE-3D43B74BE547}">
      <dgm:prSet/>
      <dgm:spPr/>
      <dgm:t>
        <a:bodyPr/>
        <a:lstStyle/>
        <a:p>
          <a:endParaRPr lang="en-US"/>
        </a:p>
      </dgm:t>
    </dgm:pt>
    <dgm:pt modelId="{A437EF25-51AA-430D-80AF-5DCC2F578ED2}" type="pres">
      <dgm:prSet presAssocID="{F7FCC1AC-2225-4489-9B34-8124DA45D586}" presName="linear" presStyleCnt="0">
        <dgm:presLayoutVars>
          <dgm:dir/>
          <dgm:animLvl val="lvl"/>
          <dgm:resizeHandles val="exact"/>
        </dgm:presLayoutVars>
      </dgm:prSet>
      <dgm:spPr/>
    </dgm:pt>
    <dgm:pt modelId="{78CD014E-8700-41AA-986F-24B0511C6C9B}" type="pres">
      <dgm:prSet presAssocID="{A4788FBD-0009-49D6-A762-A71415421905}" presName="parentLin" presStyleCnt="0"/>
      <dgm:spPr/>
    </dgm:pt>
    <dgm:pt modelId="{A00FE1AC-5606-46D0-8FD8-06BE6247F73C}" type="pres">
      <dgm:prSet presAssocID="{A4788FBD-0009-49D6-A762-A71415421905}" presName="parentLeftMargin" presStyleLbl="node1" presStyleIdx="0" presStyleCnt="5"/>
      <dgm:spPr/>
    </dgm:pt>
    <dgm:pt modelId="{4F2703AB-3D55-4F8B-9FD1-034B3DE6CC76}" type="pres">
      <dgm:prSet presAssocID="{A4788FBD-0009-49D6-A762-A71415421905}" presName="parentText" presStyleLbl="node1" presStyleIdx="0" presStyleCnt="5">
        <dgm:presLayoutVars>
          <dgm:chMax val="0"/>
          <dgm:bulletEnabled val="1"/>
        </dgm:presLayoutVars>
      </dgm:prSet>
      <dgm:spPr/>
    </dgm:pt>
    <dgm:pt modelId="{B3421BBC-412F-4C3A-B1DA-F2DFAE95CBAE}" type="pres">
      <dgm:prSet presAssocID="{A4788FBD-0009-49D6-A762-A71415421905}" presName="negativeSpace" presStyleCnt="0"/>
      <dgm:spPr/>
    </dgm:pt>
    <dgm:pt modelId="{2B60B6DA-9755-439A-998E-86854DA3DAA5}" type="pres">
      <dgm:prSet presAssocID="{A4788FBD-0009-49D6-A762-A71415421905}" presName="childText" presStyleLbl="conFgAcc1" presStyleIdx="0" presStyleCnt="5">
        <dgm:presLayoutVars>
          <dgm:bulletEnabled val="1"/>
        </dgm:presLayoutVars>
      </dgm:prSet>
      <dgm:spPr/>
    </dgm:pt>
    <dgm:pt modelId="{D906DBDD-5FE5-4F25-9BFF-CD5D8F25BF69}" type="pres">
      <dgm:prSet presAssocID="{3611F181-2D60-448E-ABE0-3D85ACA6C5EF}" presName="spaceBetweenRectangles" presStyleCnt="0"/>
      <dgm:spPr/>
    </dgm:pt>
    <dgm:pt modelId="{5820D272-9DAF-464C-B48A-899BB7CC26E8}" type="pres">
      <dgm:prSet presAssocID="{F49E77D8-887B-432C-9077-899F81216BB1}" presName="parentLin" presStyleCnt="0"/>
      <dgm:spPr/>
    </dgm:pt>
    <dgm:pt modelId="{D86FDFF6-AEB2-4724-B3B0-9128BB28E81F}" type="pres">
      <dgm:prSet presAssocID="{F49E77D8-887B-432C-9077-899F81216BB1}" presName="parentLeftMargin" presStyleLbl="node1" presStyleIdx="0" presStyleCnt="5"/>
      <dgm:spPr/>
    </dgm:pt>
    <dgm:pt modelId="{F24A3095-9E51-48DF-9222-2E423449EEB2}" type="pres">
      <dgm:prSet presAssocID="{F49E77D8-887B-432C-9077-899F81216BB1}" presName="parentText" presStyleLbl="node1" presStyleIdx="1" presStyleCnt="5">
        <dgm:presLayoutVars>
          <dgm:chMax val="0"/>
          <dgm:bulletEnabled val="1"/>
        </dgm:presLayoutVars>
      </dgm:prSet>
      <dgm:spPr/>
    </dgm:pt>
    <dgm:pt modelId="{378FADDD-3528-454E-8E56-881B9403E473}" type="pres">
      <dgm:prSet presAssocID="{F49E77D8-887B-432C-9077-899F81216BB1}" presName="negativeSpace" presStyleCnt="0"/>
      <dgm:spPr/>
    </dgm:pt>
    <dgm:pt modelId="{1E27E9FB-38D4-4AB4-ACC5-28A57D1FD5B7}" type="pres">
      <dgm:prSet presAssocID="{F49E77D8-887B-432C-9077-899F81216BB1}" presName="childText" presStyleLbl="conFgAcc1" presStyleIdx="1" presStyleCnt="5">
        <dgm:presLayoutVars>
          <dgm:bulletEnabled val="1"/>
        </dgm:presLayoutVars>
      </dgm:prSet>
      <dgm:spPr/>
    </dgm:pt>
    <dgm:pt modelId="{CC14E8B2-7461-492D-BC91-37126049173A}" type="pres">
      <dgm:prSet presAssocID="{EFEF32CC-A843-4392-A673-6B04057AD9C4}" presName="spaceBetweenRectangles" presStyleCnt="0"/>
      <dgm:spPr/>
    </dgm:pt>
    <dgm:pt modelId="{C3821C50-38A9-49B2-9B42-00CE32FE8D04}" type="pres">
      <dgm:prSet presAssocID="{8DF38E03-30DC-4BA6-9D00-715A585046A2}" presName="parentLin" presStyleCnt="0"/>
      <dgm:spPr/>
    </dgm:pt>
    <dgm:pt modelId="{DD93EA20-552B-4379-A50A-E14138624675}" type="pres">
      <dgm:prSet presAssocID="{8DF38E03-30DC-4BA6-9D00-715A585046A2}" presName="parentLeftMargin" presStyleLbl="node1" presStyleIdx="1" presStyleCnt="5"/>
      <dgm:spPr/>
    </dgm:pt>
    <dgm:pt modelId="{F0789B20-08E0-4E66-8DD9-FB66B5A67BF8}" type="pres">
      <dgm:prSet presAssocID="{8DF38E03-30DC-4BA6-9D00-715A585046A2}" presName="parentText" presStyleLbl="node1" presStyleIdx="2" presStyleCnt="5">
        <dgm:presLayoutVars>
          <dgm:chMax val="0"/>
          <dgm:bulletEnabled val="1"/>
        </dgm:presLayoutVars>
      </dgm:prSet>
      <dgm:spPr/>
    </dgm:pt>
    <dgm:pt modelId="{6F7F1A02-1D5B-46E3-83FF-A4F5DFA23CA5}" type="pres">
      <dgm:prSet presAssocID="{8DF38E03-30DC-4BA6-9D00-715A585046A2}" presName="negativeSpace" presStyleCnt="0"/>
      <dgm:spPr/>
    </dgm:pt>
    <dgm:pt modelId="{758C3728-CB36-40F6-A662-A92DDEB5AB91}" type="pres">
      <dgm:prSet presAssocID="{8DF38E03-30DC-4BA6-9D00-715A585046A2}" presName="childText" presStyleLbl="conFgAcc1" presStyleIdx="2" presStyleCnt="5">
        <dgm:presLayoutVars>
          <dgm:bulletEnabled val="1"/>
        </dgm:presLayoutVars>
      </dgm:prSet>
      <dgm:spPr/>
    </dgm:pt>
    <dgm:pt modelId="{D6F6FE62-5948-4E5C-8E69-FDE71ACFE0CD}" type="pres">
      <dgm:prSet presAssocID="{DABABDFA-E64E-47E5-9318-5F1D775FB341}" presName="spaceBetweenRectangles" presStyleCnt="0"/>
      <dgm:spPr/>
    </dgm:pt>
    <dgm:pt modelId="{AB1A2506-3443-4792-A9F0-783E0D6FA211}" type="pres">
      <dgm:prSet presAssocID="{18C1D4AB-1FE9-43F0-8007-38CDA855D868}" presName="parentLin" presStyleCnt="0"/>
      <dgm:spPr/>
    </dgm:pt>
    <dgm:pt modelId="{880516B9-8F2E-41DB-9912-6F228144DBD2}" type="pres">
      <dgm:prSet presAssocID="{18C1D4AB-1FE9-43F0-8007-38CDA855D868}" presName="parentLeftMargin" presStyleLbl="node1" presStyleIdx="2" presStyleCnt="5"/>
      <dgm:spPr/>
    </dgm:pt>
    <dgm:pt modelId="{CC1ED6A3-E524-4B00-B129-5E7095E9FD29}" type="pres">
      <dgm:prSet presAssocID="{18C1D4AB-1FE9-43F0-8007-38CDA855D868}" presName="parentText" presStyleLbl="node1" presStyleIdx="3" presStyleCnt="5">
        <dgm:presLayoutVars>
          <dgm:chMax val="0"/>
          <dgm:bulletEnabled val="1"/>
        </dgm:presLayoutVars>
      </dgm:prSet>
      <dgm:spPr/>
    </dgm:pt>
    <dgm:pt modelId="{94BE1B53-4493-478A-956B-BA8A34C3B2F5}" type="pres">
      <dgm:prSet presAssocID="{18C1D4AB-1FE9-43F0-8007-38CDA855D868}" presName="negativeSpace" presStyleCnt="0"/>
      <dgm:spPr/>
    </dgm:pt>
    <dgm:pt modelId="{5D5A1B42-4E40-49EA-A691-E9DDE7B4317F}" type="pres">
      <dgm:prSet presAssocID="{18C1D4AB-1FE9-43F0-8007-38CDA855D868}" presName="childText" presStyleLbl="conFgAcc1" presStyleIdx="3" presStyleCnt="5">
        <dgm:presLayoutVars>
          <dgm:bulletEnabled val="1"/>
        </dgm:presLayoutVars>
      </dgm:prSet>
      <dgm:spPr/>
    </dgm:pt>
    <dgm:pt modelId="{F261658A-6FC0-4D6F-B32E-78EBB1D4F29B}" type="pres">
      <dgm:prSet presAssocID="{D547E4D1-7FAA-45C8-A455-6C0F86FD756F}" presName="spaceBetweenRectangles" presStyleCnt="0"/>
      <dgm:spPr/>
    </dgm:pt>
    <dgm:pt modelId="{68CF04C3-D74E-4FC3-8291-B9B667A8AFFB}" type="pres">
      <dgm:prSet presAssocID="{EACBD993-AAA1-42EA-B2F3-1722E51BB4BC}" presName="parentLin" presStyleCnt="0"/>
      <dgm:spPr/>
    </dgm:pt>
    <dgm:pt modelId="{8DBDE1BE-FE86-4731-9536-9C9842739652}" type="pres">
      <dgm:prSet presAssocID="{EACBD993-AAA1-42EA-B2F3-1722E51BB4BC}" presName="parentLeftMargin" presStyleLbl="node1" presStyleIdx="3" presStyleCnt="5"/>
      <dgm:spPr/>
    </dgm:pt>
    <dgm:pt modelId="{8681B2E3-6E8A-44F1-8156-505949209703}" type="pres">
      <dgm:prSet presAssocID="{EACBD993-AAA1-42EA-B2F3-1722E51BB4BC}" presName="parentText" presStyleLbl="node1" presStyleIdx="4" presStyleCnt="5">
        <dgm:presLayoutVars>
          <dgm:chMax val="0"/>
          <dgm:bulletEnabled val="1"/>
        </dgm:presLayoutVars>
      </dgm:prSet>
      <dgm:spPr/>
    </dgm:pt>
    <dgm:pt modelId="{702FA00E-FA27-4343-B6ED-266C1B783948}" type="pres">
      <dgm:prSet presAssocID="{EACBD993-AAA1-42EA-B2F3-1722E51BB4BC}" presName="negativeSpace" presStyleCnt="0"/>
      <dgm:spPr/>
    </dgm:pt>
    <dgm:pt modelId="{C3B70BAE-BA4B-44D1-A393-F0773070B9F9}" type="pres">
      <dgm:prSet presAssocID="{EACBD993-AAA1-42EA-B2F3-1722E51BB4BC}" presName="childText" presStyleLbl="conFgAcc1" presStyleIdx="4" presStyleCnt="5">
        <dgm:presLayoutVars>
          <dgm:bulletEnabled val="1"/>
        </dgm:presLayoutVars>
      </dgm:prSet>
      <dgm:spPr/>
    </dgm:pt>
  </dgm:ptLst>
  <dgm:cxnLst>
    <dgm:cxn modelId="{B0C29708-799F-4A24-B334-9AF8706574F7}" type="presOf" srcId="{E433DE06-D1A5-4B3F-A6A8-5CAF45F1B499}" destId="{C3B70BAE-BA4B-44D1-A393-F0773070B9F9}" srcOrd="0" destOrd="2" presId="urn:microsoft.com/office/officeart/2005/8/layout/list1"/>
    <dgm:cxn modelId="{91C5310D-CB6E-4417-9894-7916D681B81E}" srcId="{F7FCC1AC-2225-4489-9B34-8124DA45D586}" destId="{EACBD993-AAA1-42EA-B2F3-1722E51BB4BC}" srcOrd="4" destOrd="0" parTransId="{9B5E69A5-2BA0-4BC6-A0E2-ED41A9506815}" sibTransId="{540B09B8-B67C-41E9-80E7-6685A5442D93}"/>
    <dgm:cxn modelId="{E726E118-DF88-48DC-9B9F-A4A09A33FD82}" srcId="{EACBD993-AAA1-42EA-B2F3-1722E51BB4BC}" destId="{6069A387-6491-4628-9BA4-5719DD663774}" srcOrd="0" destOrd="0" parTransId="{F47D8C4D-A431-4D43-9586-852ED65B8240}" sibTransId="{EFA8A477-179B-4BA6-BF9F-0DD19079F810}"/>
    <dgm:cxn modelId="{3C6E401E-99E8-460B-A61B-20353235B827}" srcId="{F7FCC1AC-2225-4489-9B34-8124DA45D586}" destId="{A4788FBD-0009-49D6-A762-A71415421905}" srcOrd="0" destOrd="0" parTransId="{EE03D362-1D95-40D5-BE8A-C475386FC260}" sibTransId="{3611F181-2D60-448E-ABE0-3D85ACA6C5EF}"/>
    <dgm:cxn modelId="{ACB8D637-3543-4E0D-8463-A0BB9E24F5AE}" type="presOf" srcId="{18C1D4AB-1FE9-43F0-8007-38CDA855D868}" destId="{880516B9-8F2E-41DB-9912-6F228144DBD2}" srcOrd="0" destOrd="0" presId="urn:microsoft.com/office/officeart/2005/8/layout/list1"/>
    <dgm:cxn modelId="{9987C04D-D23F-49C2-9104-3432EF6B516C}" type="presOf" srcId="{8DF38E03-30DC-4BA6-9D00-715A585046A2}" destId="{F0789B20-08E0-4E66-8DD9-FB66B5A67BF8}" srcOrd="1" destOrd="0" presId="urn:microsoft.com/office/officeart/2005/8/layout/list1"/>
    <dgm:cxn modelId="{18FFAB60-B2B2-490F-9B4A-4E0904D5BA0D}" type="presOf" srcId="{8DF38E03-30DC-4BA6-9D00-715A585046A2}" destId="{DD93EA20-552B-4379-A50A-E14138624675}" srcOrd="0" destOrd="0" presId="urn:microsoft.com/office/officeart/2005/8/layout/list1"/>
    <dgm:cxn modelId="{C4B0A471-92A9-4CBB-B3CE-3D43B74BE547}" srcId="{EACBD993-AAA1-42EA-B2F3-1722E51BB4BC}" destId="{E433DE06-D1A5-4B3F-A6A8-5CAF45F1B499}" srcOrd="2" destOrd="0" parTransId="{80F1068B-3E9C-46B8-83FA-985452259F16}" sibTransId="{92D742E1-DCFD-455A-BE09-34F9718905F7}"/>
    <dgm:cxn modelId="{94090873-9E66-47E1-9A39-7A39A3EB213B}" type="presOf" srcId="{18C1D4AB-1FE9-43F0-8007-38CDA855D868}" destId="{CC1ED6A3-E524-4B00-B129-5E7095E9FD29}" srcOrd="1" destOrd="0" presId="urn:microsoft.com/office/officeart/2005/8/layout/list1"/>
    <dgm:cxn modelId="{EC564E7D-85E2-44B8-A1CE-836DE36ACADA}" srcId="{F7FCC1AC-2225-4489-9B34-8124DA45D586}" destId="{8DF38E03-30DC-4BA6-9D00-715A585046A2}" srcOrd="2" destOrd="0" parTransId="{1D957054-3FD6-4D83-9662-DC388E6355A6}" sibTransId="{DABABDFA-E64E-47E5-9318-5F1D775FB341}"/>
    <dgm:cxn modelId="{D9B32283-4B40-4FE1-9966-36045AAFF8EE}" type="presOf" srcId="{A4788FBD-0009-49D6-A762-A71415421905}" destId="{A00FE1AC-5606-46D0-8FD8-06BE6247F73C}" srcOrd="0" destOrd="0" presId="urn:microsoft.com/office/officeart/2005/8/layout/list1"/>
    <dgm:cxn modelId="{C7F39D8B-E161-45BB-B45F-3E8610C61690}" type="presOf" srcId="{D3FAAFEE-D23D-4D29-A5C6-2592BA274334}" destId="{C3B70BAE-BA4B-44D1-A393-F0773070B9F9}" srcOrd="0" destOrd="1" presId="urn:microsoft.com/office/officeart/2005/8/layout/list1"/>
    <dgm:cxn modelId="{7E681A9E-C66F-4CC5-B76F-38C98C298D0A}" type="presOf" srcId="{6069A387-6491-4628-9BA4-5719DD663774}" destId="{C3B70BAE-BA4B-44D1-A393-F0773070B9F9}" srcOrd="0" destOrd="0" presId="urn:microsoft.com/office/officeart/2005/8/layout/list1"/>
    <dgm:cxn modelId="{93102DB6-2C81-486E-9DB0-0E116324612B}" srcId="{EACBD993-AAA1-42EA-B2F3-1722E51BB4BC}" destId="{D3FAAFEE-D23D-4D29-A5C6-2592BA274334}" srcOrd="1" destOrd="0" parTransId="{8F842EA7-34E0-4594-80DD-7BDD51CD5E69}" sibTransId="{EC6AF4FF-2A65-4F93-982B-869C1BCE1C09}"/>
    <dgm:cxn modelId="{60F7DAB8-4776-47A6-975F-3ACF0F0F4BD1}" type="presOf" srcId="{F7FCC1AC-2225-4489-9B34-8124DA45D586}" destId="{A437EF25-51AA-430D-80AF-5DCC2F578ED2}" srcOrd="0" destOrd="0" presId="urn:microsoft.com/office/officeart/2005/8/layout/list1"/>
    <dgm:cxn modelId="{DA7F29C2-9947-473E-A2E8-E98F89E260AC}" type="presOf" srcId="{EACBD993-AAA1-42EA-B2F3-1722E51BB4BC}" destId="{8681B2E3-6E8A-44F1-8156-505949209703}" srcOrd="1" destOrd="0" presId="urn:microsoft.com/office/officeart/2005/8/layout/list1"/>
    <dgm:cxn modelId="{F3FA28C3-B62D-4BE3-8989-AD02487EA6A2}" srcId="{F7FCC1AC-2225-4489-9B34-8124DA45D586}" destId="{F49E77D8-887B-432C-9077-899F81216BB1}" srcOrd="1" destOrd="0" parTransId="{10B9A097-977A-4223-8BA9-4C87E2FBF386}" sibTransId="{EFEF32CC-A843-4392-A673-6B04057AD9C4}"/>
    <dgm:cxn modelId="{469FB0CA-41B1-4C7F-A012-AB0F1CF825F2}" type="presOf" srcId="{A4788FBD-0009-49D6-A762-A71415421905}" destId="{4F2703AB-3D55-4F8B-9FD1-034B3DE6CC76}" srcOrd="1" destOrd="0" presId="urn:microsoft.com/office/officeart/2005/8/layout/list1"/>
    <dgm:cxn modelId="{ECC0B0D3-6C04-4BD0-9A2B-8087C56B7D69}" type="presOf" srcId="{F49E77D8-887B-432C-9077-899F81216BB1}" destId="{D86FDFF6-AEB2-4724-B3B0-9128BB28E81F}" srcOrd="0" destOrd="0" presId="urn:microsoft.com/office/officeart/2005/8/layout/list1"/>
    <dgm:cxn modelId="{0D088FF4-F9E0-4C5B-A461-A74068E4E74D}" type="presOf" srcId="{F49E77D8-887B-432C-9077-899F81216BB1}" destId="{F24A3095-9E51-48DF-9222-2E423449EEB2}" srcOrd="1" destOrd="0" presId="urn:microsoft.com/office/officeart/2005/8/layout/list1"/>
    <dgm:cxn modelId="{24EB80F5-7AC6-4F66-9B48-A895CB554140}" type="presOf" srcId="{EACBD993-AAA1-42EA-B2F3-1722E51BB4BC}" destId="{8DBDE1BE-FE86-4731-9536-9C9842739652}" srcOrd="0" destOrd="0" presId="urn:microsoft.com/office/officeart/2005/8/layout/list1"/>
    <dgm:cxn modelId="{57A9B0F7-663B-4594-BBE5-33576EBD6934}" srcId="{F7FCC1AC-2225-4489-9B34-8124DA45D586}" destId="{18C1D4AB-1FE9-43F0-8007-38CDA855D868}" srcOrd="3" destOrd="0" parTransId="{9827E54B-E2B2-4634-8610-82D94202B4C8}" sibTransId="{D547E4D1-7FAA-45C8-A455-6C0F86FD756F}"/>
    <dgm:cxn modelId="{642221D6-FEBA-4C10-B611-DFA34BC399C1}" type="presParOf" srcId="{A437EF25-51AA-430D-80AF-5DCC2F578ED2}" destId="{78CD014E-8700-41AA-986F-24B0511C6C9B}" srcOrd="0" destOrd="0" presId="urn:microsoft.com/office/officeart/2005/8/layout/list1"/>
    <dgm:cxn modelId="{E592C5B8-0A01-4ED5-873B-72B5A28A4DF4}" type="presParOf" srcId="{78CD014E-8700-41AA-986F-24B0511C6C9B}" destId="{A00FE1AC-5606-46D0-8FD8-06BE6247F73C}" srcOrd="0" destOrd="0" presId="urn:microsoft.com/office/officeart/2005/8/layout/list1"/>
    <dgm:cxn modelId="{F7A933B0-7FC1-43B2-BD3B-77AAE105A092}" type="presParOf" srcId="{78CD014E-8700-41AA-986F-24B0511C6C9B}" destId="{4F2703AB-3D55-4F8B-9FD1-034B3DE6CC76}" srcOrd="1" destOrd="0" presId="urn:microsoft.com/office/officeart/2005/8/layout/list1"/>
    <dgm:cxn modelId="{F4D49E95-A15F-4783-8EF0-D82F414F38E0}" type="presParOf" srcId="{A437EF25-51AA-430D-80AF-5DCC2F578ED2}" destId="{B3421BBC-412F-4C3A-B1DA-F2DFAE95CBAE}" srcOrd="1" destOrd="0" presId="urn:microsoft.com/office/officeart/2005/8/layout/list1"/>
    <dgm:cxn modelId="{4A3F5BFB-2166-4F33-B354-F453C1355162}" type="presParOf" srcId="{A437EF25-51AA-430D-80AF-5DCC2F578ED2}" destId="{2B60B6DA-9755-439A-998E-86854DA3DAA5}" srcOrd="2" destOrd="0" presId="urn:microsoft.com/office/officeart/2005/8/layout/list1"/>
    <dgm:cxn modelId="{E32AB454-9E5F-44ED-9EDF-F522EB50CEDD}" type="presParOf" srcId="{A437EF25-51AA-430D-80AF-5DCC2F578ED2}" destId="{D906DBDD-5FE5-4F25-9BFF-CD5D8F25BF69}" srcOrd="3" destOrd="0" presId="urn:microsoft.com/office/officeart/2005/8/layout/list1"/>
    <dgm:cxn modelId="{2DE47C1C-2FE0-4C43-9ADB-BE25B87AEFB6}" type="presParOf" srcId="{A437EF25-51AA-430D-80AF-5DCC2F578ED2}" destId="{5820D272-9DAF-464C-B48A-899BB7CC26E8}" srcOrd="4" destOrd="0" presId="urn:microsoft.com/office/officeart/2005/8/layout/list1"/>
    <dgm:cxn modelId="{CAD21107-3BF9-4604-A054-4A64966DAAD0}" type="presParOf" srcId="{5820D272-9DAF-464C-B48A-899BB7CC26E8}" destId="{D86FDFF6-AEB2-4724-B3B0-9128BB28E81F}" srcOrd="0" destOrd="0" presId="urn:microsoft.com/office/officeart/2005/8/layout/list1"/>
    <dgm:cxn modelId="{F8CC6C4E-20EB-46BF-879D-7E81B472E4C6}" type="presParOf" srcId="{5820D272-9DAF-464C-B48A-899BB7CC26E8}" destId="{F24A3095-9E51-48DF-9222-2E423449EEB2}" srcOrd="1" destOrd="0" presId="urn:microsoft.com/office/officeart/2005/8/layout/list1"/>
    <dgm:cxn modelId="{F7077855-6415-4556-ADF0-327A2F1F9EE2}" type="presParOf" srcId="{A437EF25-51AA-430D-80AF-5DCC2F578ED2}" destId="{378FADDD-3528-454E-8E56-881B9403E473}" srcOrd="5" destOrd="0" presId="urn:microsoft.com/office/officeart/2005/8/layout/list1"/>
    <dgm:cxn modelId="{63DFC06B-2527-48C7-A412-F28E5D4C69C5}" type="presParOf" srcId="{A437EF25-51AA-430D-80AF-5DCC2F578ED2}" destId="{1E27E9FB-38D4-4AB4-ACC5-28A57D1FD5B7}" srcOrd="6" destOrd="0" presId="urn:microsoft.com/office/officeart/2005/8/layout/list1"/>
    <dgm:cxn modelId="{CFB0AA2B-BF32-4ED1-88AB-DE0C43DBB182}" type="presParOf" srcId="{A437EF25-51AA-430D-80AF-5DCC2F578ED2}" destId="{CC14E8B2-7461-492D-BC91-37126049173A}" srcOrd="7" destOrd="0" presId="urn:microsoft.com/office/officeart/2005/8/layout/list1"/>
    <dgm:cxn modelId="{18423CC3-8284-4330-AE83-F145251E865C}" type="presParOf" srcId="{A437EF25-51AA-430D-80AF-5DCC2F578ED2}" destId="{C3821C50-38A9-49B2-9B42-00CE32FE8D04}" srcOrd="8" destOrd="0" presId="urn:microsoft.com/office/officeart/2005/8/layout/list1"/>
    <dgm:cxn modelId="{8513E2C2-143A-4D93-8D10-018AC841F3E5}" type="presParOf" srcId="{C3821C50-38A9-49B2-9B42-00CE32FE8D04}" destId="{DD93EA20-552B-4379-A50A-E14138624675}" srcOrd="0" destOrd="0" presId="urn:microsoft.com/office/officeart/2005/8/layout/list1"/>
    <dgm:cxn modelId="{9A109210-A38F-4E5D-8F39-A123206E3D93}" type="presParOf" srcId="{C3821C50-38A9-49B2-9B42-00CE32FE8D04}" destId="{F0789B20-08E0-4E66-8DD9-FB66B5A67BF8}" srcOrd="1" destOrd="0" presId="urn:microsoft.com/office/officeart/2005/8/layout/list1"/>
    <dgm:cxn modelId="{4F6EBEF3-1D87-4AD1-9BA4-2609D799E4B1}" type="presParOf" srcId="{A437EF25-51AA-430D-80AF-5DCC2F578ED2}" destId="{6F7F1A02-1D5B-46E3-83FF-A4F5DFA23CA5}" srcOrd="9" destOrd="0" presId="urn:microsoft.com/office/officeart/2005/8/layout/list1"/>
    <dgm:cxn modelId="{278B00C3-026D-4A51-8BEF-F67FC3265E1B}" type="presParOf" srcId="{A437EF25-51AA-430D-80AF-5DCC2F578ED2}" destId="{758C3728-CB36-40F6-A662-A92DDEB5AB91}" srcOrd="10" destOrd="0" presId="urn:microsoft.com/office/officeart/2005/8/layout/list1"/>
    <dgm:cxn modelId="{06F3E25E-A74F-4709-8917-B29FE4458BFD}" type="presParOf" srcId="{A437EF25-51AA-430D-80AF-5DCC2F578ED2}" destId="{D6F6FE62-5948-4E5C-8E69-FDE71ACFE0CD}" srcOrd="11" destOrd="0" presId="urn:microsoft.com/office/officeart/2005/8/layout/list1"/>
    <dgm:cxn modelId="{D918FC3D-A67D-433E-ABCA-76915AE109EB}" type="presParOf" srcId="{A437EF25-51AA-430D-80AF-5DCC2F578ED2}" destId="{AB1A2506-3443-4792-A9F0-783E0D6FA211}" srcOrd="12" destOrd="0" presId="urn:microsoft.com/office/officeart/2005/8/layout/list1"/>
    <dgm:cxn modelId="{523A5C13-B4D5-487F-A3BA-BAF032EDF495}" type="presParOf" srcId="{AB1A2506-3443-4792-A9F0-783E0D6FA211}" destId="{880516B9-8F2E-41DB-9912-6F228144DBD2}" srcOrd="0" destOrd="0" presId="urn:microsoft.com/office/officeart/2005/8/layout/list1"/>
    <dgm:cxn modelId="{67472FB4-D0DB-4A49-BC48-FFEC77004892}" type="presParOf" srcId="{AB1A2506-3443-4792-A9F0-783E0D6FA211}" destId="{CC1ED6A3-E524-4B00-B129-5E7095E9FD29}" srcOrd="1" destOrd="0" presId="urn:microsoft.com/office/officeart/2005/8/layout/list1"/>
    <dgm:cxn modelId="{DE00DFDC-AE7C-4C8A-BCC6-E7866A1BE286}" type="presParOf" srcId="{A437EF25-51AA-430D-80AF-5DCC2F578ED2}" destId="{94BE1B53-4493-478A-956B-BA8A34C3B2F5}" srcOrd="13" destOrd="0" presId="urn:microsoft.com/office/officeart/2005/8/layout/list1"/>
    <dgm:cxn modelId="{14310EB0-85E8-4838-8677-37E55EC40C61}" type="presParOf" srcId="{A437EF25-51AA-430D-80AF-5DCC2F578ED2}" destId="{5D5A1B42-4E40-49EA-A691-E9DDE7B4317F}" srcOrd="14" destOrd="0" presId="urn:microsoft.com/office/officeart/2005/8/layout/list1"/>
    <dgm:cxn modelId="{53687846-E562-4C79-A101-358883E6133D}" type="presParOf" srcId="{A437EF25-51AA-430D-80AF-5DCC2F578ED2}" destId="{F261658A-6FC0-4D6F-B32E-78EBB1D4F29B}" srcOrd="15" destOrd="0" presId="urn:microsoft.com/office/officeart/2005/8/layout/list1"/>
    <dgm:cxn modelId="{54B3C0D4-E925-478A-B342-2574A08B5C01}" type="presParOf" srcId="{A437EF25-51AA-430D-80AF-5DCC2F578ED2}" destId="{68CF04C3-D74E-4FC3-8291-B9B667A8AFFB}" srcOrd="16" destOrd="0" presId="urn:microsoft.com/office/officeart/2005/8/layout/list1"/>
    <dgm:cxn modelId="{550D2D9F-CFCA-4002-94C9-FE6EC06E8AC1}" type="presParOf" srcId="{68CF04C3-D74E-4FC3-8291-B9B667A8AFFB}" destId="{8DBDE1BE-FE86-4731-9536-9C9842739652}" srcOrd="0" destOrd="0" presId="urn:microsoft.com/office/officeart/2005/8/layout/list1"/>
    <dgm:cxn modelId="{9C235C63-3CD8-4D15-A17A-19ABC4A30713}" type="presParOf" srcId="{68CF04C3-D74E-4FC3-8291-B9B667A8AFFB}" destId="{8681B2E3-6E8A-44F1-8156-505949209703}" srcOrd="1" destOrd="0" presId="urn:microsoft.com/office/officeart/2005/8/layout/list1"/>
    <dgm:cxn modelId="{69966030-4C7E-4DF7-ACB1-A02979F604D9}" type="presParOf" srcId="{A437EF25-51AA-430D-80AF-5DCC2F578ED2}" destId="{702FA00E-FA27-4343-B6ED-266C1B783948}" srcOrd="17" destOrd="0" presId="urn:microsoft.com/office/officeart/2005/8/layout/list1"/>
    <dgm:cxn modelId="{D978161D-CC5F-4542-A51F-AAE00C59D0EE}" type="presParOf" srcId="{A437EF25-51AA-430D-80AF-5DCC2F578ED2}" destId="{C3B70BAE-BA4B-44D1-A393-F0773070B9F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9D03C5-5ACD-4F53-A2DD-BF844E88CA44}"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8A6C773E-70DE-4C05-891B-A74EF8AF6DEA}">
      <dgm:prSet custT="1"/>
      <dgm:spPr/>
      <dgm:t>
        <a:bodyPr/>
        <a:lstStyle/>
        <a:p>
          <a:r>
            <a:rPr lang="en-US" sz="1200" b="1" dirty="0">
              <a:solidFill>
                <a:schemeClr val="bg1"/>
              </a:solidFill>
            </a:rPr>
            <a:t>CMS will authorize CAPs to continue federal reimbursement of HCBS beyond the end of the transition period, if states need additional time to ensure full provider compliance with the regulatory criteria NOT mentioned above. For example:</a:t>
          </a:r>
        </a:p>
      </dgm:t>
    </dgm:pt>
    <dgm:pt modelId="{FEA87C5C-2E4F-4D54-885C-CC164466B8A2}" type="parTrans" cxnId="{AFC9ABAF-CE2E-4294-BC29-3D2CFE7E82F1}">
      <dgm:prSet/>
      <dgm:spPr/>
      <dgm:t>
        <a:bodyPr/>
        <a:lstStyle/>
        <a:p>
          <a:endParaRPr lang="en-US"/>
        </a:p>
      </dgm:t>
    </dgm:pt>
    <dgm:pt modelId="{9D3ED57E-5FD9-4521-87B1-20C9C3768104}" type="sibTrans" cxnId="{AFC9ABAF-CE2E-4294-BC29-3D2CFE7E82F1}">
      <dgm:prSet/>
      <dgm:spPr/>
      <dgm:t>
        <a:bodyPr/>
        <a:lstStyle/>
        <a:p>
          <a:endParaRPr lang="en-US"/>
        </a:p>
      </dgm:t>
    </dgm:pt>
    <dgm:pt modelId="{D77D77A3-EECD-4C89-B72F-FAC5B5B32CCC}">
      <dgm:prSet custT="1"/>
      <dgm:spPr/>
      <dgm:t>
        <a:bodyPr/>
        <a:lstStyle/>
        <a:p>
          <a:r>
            <a:rPr lang="en-US" sz="1200" dirty="0"/>
            <a:t>Access to the broader community;</a:t>
          </a:r>
        </a:p>
      </dgm:t>
    </dgm:pt>
    <dgm:pt modelId="{9C37C001-99E2-439A-A793-B364D3873917}" type="parTrans" cxnId="{507C5D4A-2CDC-42A7-BAA6-D5F65385A915}">
      <dgm:prSet/>
      <dgm:spPr/>
      <dgm:t>
        <a:bodyPr/>
        <a:lstStyle/>
        <a:p>
          <a:endParaRPr lang="en-US"/>
        </a:p>
      </dgm:t>
    </dgm:pt>
    <dgm:pt modelId="{E6FAED55-3652-4631-9402-C82DBC84E114}" type="sibTrans" cxnId="{507C5D4A-2CDC-42A7-BAA6-D5F65385A915}">
      <dgm:prSet/>
      <dgm:spPr/>
      <dgm:t>
        <a:bodyPr/>
        <a:lstStyle/>
        <a:p>
          <a:endParaRPr lang="en-US"/>
        </a:p>
      </dgm:t>
    </dgm:pt>
    <dgm:pt modelId="{AD734268-E3D2-4A03-855D-1A86B874B0B5}">
      <dgm:prSet custT="1"/>
      <dgm:spPr/>
      <dgm:t>
        <a:bodyPr/>
        <a:lstStyle/>
        <a:p>
          <a:r>
            <a:rPr lang="en-US" sz="1200" dirty="0"/>
            <a:t>Opportunities for employment;</a:t>
          </a:r>
        </a:p>
      </dgm:t>
    </dgm:pt>
    <dgm:pt modelId="{B991CF4A-35CE-4EB6-8B70-6A7FF4BD8B7B}" type="parTrans" cxnId="{9E869412-224E-4B93-8C04-6AD2B50BB8F0}">
      <dgm:prSet/>
      <dgm:spPr/>
      <dgm:t>
        <a:bodyPr/>
        <a:lstStyle/>
        <a:p>
          <a:endParaRPr lang="en-US"/>
        </a:p>
      </dgm:t>
    </dgm:pt>
    <dgm:pt modelId="{23120143-9458-4F2C-9E51-561CBDCB20C5}" type="sibTrans" cxnId="{9E869412-224E-4B93-8C04-6AD2B50BB8F0}">
      <dgm:prSet/>
      <dgm:spPr/>
      <dgm:t>
        <a:bodyPr/>
        <a:lstStyle/>
        <a:p>
          <a:endParaRPr lang="en-US"/>
        </a:p>
      </dgm:t>
    </dgm:pt>
    <dgm:pt modelId="{FE4A58A7-6BCB-42A0-AC81-71E395FD3986}">
      <dgm:prSet custT="1"/>
      <dgm:spPr/>
      <dgm:t>
        <a:bodyPr/>
        <a:lstStyle/>
        <a:p>
          <a:r>
            <a:rPr lang="en-US" sz="1200" dirty="0"/>
            <a:t>Option for a private unit and/or choice of a roommate; and</a:t>
          </a:r>
        </a:p>
      </dgm:t>
    </dgm:pt>
    <dgm:pt modelId="{A5FFDD27-9316-409F-8B73-FCAAF355EC8F}" type="parTrans" cxnId="{AC72C963-0FC7-4B8C-A218-BA3B11329EA1}">
      <dgm:prSet/>
      <dgm:spPr/>
      <dgm:t>
        <a:bodyPr/>
        <a:lstStyle/>
        <a:p>
          <a:endParaRPr lang="en-US"/>
        </a:p>
      </dgm:t>
    </dgm:pt>
    <dgm:pt modelId="{8332281D-DB74-458C-AB40-6D0008BFD992}" type="sibTrans" cxnId="{AC72C963-0FC7-4B8C-A218-BA3B11329EA1}">
      <dgm:prSet/>
      <dgm:spPr/>
      <dgm:t>
        <a:bodyPr/>
        <a:lstStyle/>
        <a:p>
          <a:endParaRPr lang="en-US"/>
        </a:p>
      </dgm:t>
    </dgm:pt>
    <dgm:pt modelId="{EF51600D-8939-4D38-BCB9-F34D0C90FE7F}">
      <dgm:prSet custT="1"/>
      <dgm:spPr/>
      <dgm:t>
        <a:bodyPr/>
        <a:lstStyle/>
        <a:p>
          <a:r>
            <a:rPr lang="en-US" sz="1200" dirty="0"/>
            <a:t>Choice of non-disability specific settings.</a:t>
          </a:r>
        </a:p>
      </dgm:t>
    </dgm:pt>
    <dgm:pt modelId="{43AD5DB2-AAA8-4472-8493-AB310E67596E}" type="parTrans" cxnId="{34D60AE7-C63D-43CB-8BFA-66454C8F2AFB}">
      <dgm:prSet/>
      <dgm:spPr/>
      <dgm:t>
        <a:bodyPr/>
        <a:lstStyle/>
        <a:p>
          <a:endParaRPr lang="en-US"/>
        </a:p>
      </dgm:t>
    </dgm:pt>
    <dgm:pt modelId="{D03E980F-E546-4020-BFED-B58EE9F80EF8}" type="sibTrans" cxnId="{34D60AE7-C63D-43CB-8BFA-66454C8F2AFB}">
      <dgm:prSet/>
      <dgm:spPr/>
      <dgm:t>
        <a:bodyPr/>
        <a:lstStyle/>
        <a:p>
          <a:endParaRPr lang="en-US"/>
        </a:p>
      </dgm:t>
    </dgm:pt>
    <dgm:pt modelId="{CE494541-8820-4433-9A9C-501A1130AA66}">
      <dgm:prSet custT="1"/>
      <dgm:spPr/>
      <dgm:t>
        <a:bodyPr/>
        <a:lstStyle/>
        <a:p>
          <a:r>
            <a:rPr lang="en-US" sz="1400" dirty="0"/>
            <a:t>States must be able to show that their policies and procedures reflect the settings criteria and they have made efforts to implement the criteria, to the fullest extent possible and work with CMS on a concrete, time-limited plan to come into full compliance with remaining criteria.</a:t>
          </a:r>
        </a:p>
      </dgm:t>
    </dgm:pt>
    <dgm:pt modelId="{031EE490-1917-4C3C-BDB2-4FFE947D6EF8}" type="parTrans" cxnId="{084E31F8-8264-44DE-8F0C-3285AE8C465E}">
      <dgm:prSet/>
      <dgm:spPr/>
      <dgm:t>
        <a:bodyPr/>
        <a:lstStyle/>
        <a:p>
          <a:endParaRPr lang="en-US"/>
        </a:p>
      </dgm:t>
    </dgm:pt>
    <dgm:pt modelId="{669C6FE6-40DB-4399-A8CB-DB77F8854262}" type="sibTrans" cxnId="{084E31F8-8264-44DE-8F0C-3285AE8C465E}">
      <dgm:prSet/>
      <dgm:spPr/>
      <dgm:t>
        <a:bodyPr/>
        <a:lstStyle/>
        <a:p>
          <a:endParaRPr lang="en-US"/>
        </a:p>
      </dgm:t>
    </dgm:pt>
    <dgm:pt modelId="{016585F0-DE07-4778-BE22-EE50F00BCD2D}">
      <dgm:prSet custT="1"/>
      <dgm:spPr/>
      <dgm:t>
        <a:bodyPr/>
        <a:lstStyle/>
        <a:p>
          <a:r>
            <a:rPr lang="en-US" sz="1800" dirty="0"/>
            <a:t>States should seek stakeholder input when developing CAPs.</a:t>
          </a:r>
        </a:p>
      </dgm:t>
    </dgm:pt>
    <dgm:pt modelId="{3CD0D39A-1F5F-41A3-8618-463CFF59E6A7}" type="parTrans" cxnId="{7ACC2D85-7A96-4F0C-AFA0-9A70669857AD}">
      <dgm:prSet/>
      <dgm:spPr/>
      <dgm:t>
        <a:bodyPr/>
        <a:lstStyle/>
        <a:p>
          <a:endParaRPr lang="en-US"/>
        </a:p>
      </dgm:t>
    </dgm:pt>
    <dgm:pt modelId="{63975BED-7857-4659-8913-65A43A13FFCB}" type="sibTrans" cxnId="{7ACC2D85-7A96-4F0C-AFA0-9A70669857AD}">
      <dgm:prSet/>
      <dgm:spPr/>
      <dgm:t>
        <a:bodyPr/>
        <a:lstStyle/>
        <a:p>
          <a:endParaRPr lang="en-US"/>
        </a:p>
      </dgm:t>
    </dgm:pt>
    <dgm:pt modelId="{6C2E8255-6D3C-4C5E-932A-459B8AD34348}" type="pres">
      <dgm:prSet presAssocID="{F09D03C5-5ACD-4F53-A2DD-BF844E88CA44}" presName="Name0" presStyleCnt="0">
        <dgm:presLayoutVars>
          <dgm:dir/>
          <dgm:animLvl val="lvl"/>
          <dgm:resizeHandles val="exact"/>
        </dgm:presLayoutVars>
      </dgm:prSet>
      <dgm:spPr/>
    </dgm:pt>
    <dgm:pt modelId="{EBF30F70-F9E9-4437-A5E4-6C3BFEE67A36}" type="pres">
      <dgm:prSet presAssocID="{016585F0-DE07-4778-BE22-EE50F00BCD2D}" presName="boxAndChildren" presStyleCnt="0"/>
      <dgm:spPr/>
    </dgm:pt>
    <dgm:pt modelId="{431AA38E-1AC1-4B03-87A4-C89CF068C6DA}" type="pres">
      <dgm:prSet presAssocID="{016585F0-DE07-4778-BE22-EE50F00BCD2D}" presName="parentTextBox" presStyleLbl="node1" presStyleIdx="0" presStyleCnt="3"/>
      <dgm:spPr/>
    </dgm:pt>
    <dgm:pt modelId="{C6C08C3A-E67D-4087-BFB2-A1D03EB3DD7D}" type="pres">
      <dgm:prSet presAssocID="{669C6FE6-40DB-4399-A8CB-DB77F8854262}" presName="sp" presStyleCnt="0"/>
      <dgm:spPr/>
    </dgm:pt>
    <dgm:pt modelId="{C6E8CF5A-CB65-49C9-81D3-D08F629E6336}" type="pres">
      <dgm:prSet presAssocID="{CE494541-8820-4433-9A9C-501A1130AA66}" presName="arrowAndChildren" presStyleCnt="0"/>
      <dgm:spPr/>
    </dgm:pt>
    <dgm:pt modelId="{E42D2EDE-7D97-45A9-8206-8E1F48225ECD}" type="pres">
      <dgm:prSet presAssocID="{CE494541-8820-4433-9A9C-501A1130AA66}" presName="parentTextArrow" presStyleLbl="node1" presStyleIdx="1" presStyleCnt="3"/>
      <dgm:spPr/>
    </dgm:pt>
    <dgm:pt modelId="{863F5ABB-5C51-4D46-A0A1-6948D3FEC9E4}" type="pres">
      <dgm:prSet presAssocID="{9D3ED57E-5FD9-4521-87B1-20C9C3768104}" presName="sp" presStyleCnt="0"/>
      <dgm:spPr/>
    </dgm:pt>
    <dgm:pt modelId="{91F5D491-4A61-4DDE-8889-C08A536D269D}" type="pres">
      <dgm:prSet presAssocID="{8A6C773E-70DE-4C05-891B-A74EF8AF6DEA}" presName="arrowAndChildren" presStyleCnt="0"/>
      <dgm:spPr/>
    </dgm:pt>
    <dgm:pt modelId="{D3A3142F-BD25-484B-AE93-669F6457C44D}" type="pres">
      <dgm:prSet presAssocID="{8A6C773E-70DE-4C05-891B-A74EF8AF6DEA}" presName="parentTextArrow" presStyleLbl="node1" presStyleIdx="1" presStyleCnt="3"/>
      <dgm:spPr/>
    </dgm:pt>
    <dgm:pt modelId="{2F10E997-0E4F-4A99-BEE3-EF466DF436A4}" type="pres">
      <dgm:prSet presAssocID="{8A6C773E-70DE-4C05-891B-A74EF8AF6DEA}" presName="arrow" presStyleLbl="node1" presStyleIdx="2" presStyleCnt="3"/>
      <dgm:spPr/>
    </dgm:pt>
    <dgm:pt modelId="{2329F96D-A56F-4A55-BADF-0CE094A5CC30}" type="pres">
      <dgm:prSet presAssocID="{8A6C773E-70DE-4C05-891B-A74EF8AF6DEA}" presName="descendantArrow" presStyleCnt="0"/>
      <dgm:spPr/>
    </dgm:pt>
    <dgm:pt modelId="{D8BA9D9C-2C31-44A6-8676-4A474E22F48D}" type="pres">
      <dgm:prSet presAssocID="{D77D77A3-EECD-4C89-B72F-FAC5B5B32CCC}" presName="childTextArrow" presStyleLbl="fgAccFollowNode1" presStyleIdx="0" presStyleCnt="4">
        <dgm:presLayoutVars>
          <dgm:bulletEnabled val="1"/>
        </dgm:presLayoutVars>
      </dgm:prSet>
      <dgm:spPr/>
    </dgm:pt>
    <dgm:pt modelId="{0DFEEF51-4467-4EED-B4BB-74E56B697431}" type="pres">
      <dgm:prSet presAssocID="{AD734268-E3D2-4A03-855D-1A86B874B0B5}" presName="childTextArrow" presStyleLbl="fgAccFollowNode1" presStyleIdx="1" presStyleCnt="4">
        <dgm:presLayoutVars>
          <dgm:bulletEnabled val="1"/>
        </dgm:presLayoutVars>
      </dgm:prSet>
      <dgm:spPr/>
    </dgm:pt>
    <dgm:pt modelId="{A56E6AF9-7825-48BC-8432-E3A5C686A9BD}" type="pres">
      <dgm:prSet presAssocID="{FE4A58A7-6BCB-42A0-AC81-71E395FD3986}" presName="childTextArrow" presStyleLbl="fgAccFollowNode1" presStyleIdx="2" presStyleCnt="4">
        <dgm:presLayoutVars>
          <dgm:bulletEnabled val="1"/>
        </dgm:presLayoutVars>
      </dgm:prSet>
      <dgm:spPr/>
    </dgm:pt>
    <dgm:pt modelId="{23AC7FAC-1D33-4B43-8AF2-E3D4D85039DF}" type="pres">
      <dgm:prSet presAssocID="{EF51600D-8939-4D38-BCB9-F34D0C90FE7F}" presName="childTextArrow" presStyleLbl="fgAccFollowNode1" presStyleIdx="3" presStyleCnt="4">
        <dgm:presLayoutVars>
          <dgm:bulletEnabled val="1"/>
        </dgm:presLayoutVars>
      </dgm:prSet>
      <dgm:spPr/>
    </dgm:pt>
  </dgm:ptLst>
  <dgm:cxnLst>
    <dgm:cxn modelId="{9E869412-224E-4B93-8C04-6AD2B50BB8F0}" srcId="{8A6C773E-70DE-4C05-891B-A74EF8AF6DEA}" destId="{AD734268-E3D2-4A03-855D-1A86B874B0B5}" srcOrd="1" destOrd="0" parTransId="{B991CF4A-35CE-4EB6-8B70-6A7FF4BD8B7B}" sibTransId="{23120143-9458-4F2C-9E51-561CBDCB20C5}"/>
    <dgm:cxn modelId="{6CC62E14-E32F-44C4-9CC0-189105ABDF1A}" type="presOf" srcId="{8A6C773E-70DE-4C05-891B-A74EF8AF6DEA}" destId="{2F10E997-0E4F-4A99-BEE3-EF466DF436A4}" srcOrd="1" destOrd="0" presId="urn:microsoft.com/office/officeart/2005/8/layout/process4"/>
    <dgm:cxn modelId="{6B247F26-7A48-48B6-8611-A4A706F95447}" type="presOf" srcId="{F09D03C5-5ACD-4F53-A2DD-BF844E88CA44}" destId="{6C2E8255-6D3C-4C5E-932A-459B8AD34348}" srcOrd="0" destOrd="0" presId="urn:microsoft.com/office/officeart/2005/8/layout/process4"/>
    <dgm:cxn modelId="{1D88FD35-E347-4121-9DAD-0CE60DA7E9A4}" type="presOf" srcId="{CE494541-8820-4433-9A9C-501A1130AA66}" destId="{E42D2EDE-7D97-45A9-8206-8E1F48225ECD}" srcOrd="0" destOrd="0" presId="urn:microsoft.com/office/officeart/2005/8/layout/process4"/>
    <dgm:cxn modelId="{507C5D4A-2CDC-42A7-BAA6-D5F65385A915}" srcId="{8A6C773E-70DE-4C05-891B-A74EF8AF6DEA}" destId="{D77D77A3-EECD-4C89-B72F-FAC5B5B32CCC}" srcOrd="0" destOrd="0" parTransId="{9C37C001-99E2-439A-A793-B364D3873917}" sibTransId="{E6FAED55-3652-4631-9402-C82DBC84E114}"/>
    <dgm:cxn modelId="{AC72C963-0FC7-4B8C-A218-BA3B11329EA1}" srcId="{8A6C773E-70DE-4C05-891B-A74EF8AF6DEA}" destId="{FE4A58A7-6BCB-42A0-AC81-71E395FD3986}" srcOrd="2" destOrd="0" parTransId="{A5FFDD27-9316-409F-8B73-FCAAF355EC8F}" sibTransId="{8332281D-DB74-458C-AB40-6D0008BFD992}"/>
    <dgm:cxn modelId="{7ACC2D85-7A96-4F0C-AFA0-9A70669857AD}" srcId="{F09D03C5-5ACD-4F53-A2DD-BF844E88CA44}" destId="{016585F0-DE07-4778-BE22-EE50F00BCD2D}" srcOrd="2" destOrd="0" parTransId="{3CD0D39A-1F5F-41A3-8618-463CFF59E6A7}" sibTransId="{63975BED-7857-4659-8913-65A43A13FFCB}"/>
    <dgm:cxn modelId="{20520D98-CAA3-4B1D-BFC5-088DCA67A861}" type="presOf" srcId="{FE4A58A7-6BCB-42A0-AC81-71E395FD3986}" destId="{A56E6AF9-7825-48BC-8432-E3A5C686A9BD}" srcOrd="0" destOrd="0" presId="urn:microsoft.com/office/officeart/2005/8/layout/process4"/>
    <dgm:cxn modelId="{517FAE9F-7F92-4F75-8915-E345C92442D4}" type="presOf" srcId="{016585F0-DE07-4778-BE22-EE50F00BCD2D}" destId="{431AA38E-1AC1-4B03-87A4-C89CF068C6DA}" srcOrd="0" destOrd="0" presId="urn:microsoft.com/office/officeart/2005/8/layout/process4"/>
    <dgm:cxn modelId="{FFDC7BA7-9E66-49C8-8A73-7EE3011A2DB3}" type="presOf" srcId="{D77D77A3-EECD-4C89-B72F-FAC5B5B32CCC}" destId="{D8BA9D9C-2C31-44A6-8676-4A474E22F48D}" srcOrd="0" destOrd="0" presId="urn:microsoft.com/office/officeart/2005/8/layout/process4"/>
    <dgm:cxn modelId="{AFC9ABAF-CE2E-4294-BC29-3D2CFE7E82F1}" srcId="{F09D03C5-5ACD-4F53-A2DD-BF844E88CA44}" destId="{8A6C773E-70DE-4C05-891B-A74EF8AF6DEA}" srcOrd="0" destOrd="0" parTransId="{FEA87C5C-2E4F-4D54-885C-CC164466B8A2}" sibTransId="{9D3ED57E-5FD9-4521-87B1-20C9C3768104}"/>
    <dgm:cxn modelId="{304E37BB-613C-4B57-9651-A4DD2208709A}" type="presOf" srcId="{8A6C773E-70DE-4C05-891B-A74EF8AF6DEA}" destId="{D3A3142F-BD25-484B-AE93-669F6457C44D}" srcOrd="0" destOrd="0" presId="urn:microsoft.com/office/officeart/2005/8/layout/process4"/>
    <dgm:cxn modelId="{FBDBFCD9-0CB1-4C13-96BD-0B0E26599A26}" type="presOf" srcId="{AD734268-E3D2-4A03-855D-1A86B874B0B5}" destId="{0DFEEF51-4467-4EED-B4BB-74E56B697431}" srcOrd="0" destOrd="0" presId="urn:microsoft.com/office/officeart/2005/8/layout/process4"/>
    <dgm:cxn modelId="{34D60AE7-C63D-43CB-8BFA-66454C8F2AFB}" srcId="{8A6C773E-70DE-4C05-891B-A74EF8AF6DEA}" destId="{EF51600D-8939-4D38-BCB9-F34D0C90FE7F}" srcOrd="3" destOrd="0" parTransId="{43AD5DB2-AAA8-4472-8493-AB310E67596E}" sibTransId="{D03E980F-E546-4020-BFED-B58EE9F80EF8}"/>
    <dgm:cxn modelId="{A33B5DEB-5B90-4D4E-B5F9-053A46808B6A}" type="presOf" srcId="{EF51600D-8939-4D38-BCB9-F34D0C90FE7F}" destId="{23AC7FAC-1D33-4B43-8AF2-E3D4D85039DF}" srcOrd="0" destOrd="0" presId="urn:microsoft.com/office/officeart/2005/8/layout/process4"/>
    <dgm:cxn modelId="{084E31F8-8264-44DE-8F0C-3285AE8C465E}" srcId="{F09D03C5-5ACD-4F53-A2DD-BF844E88CA44}" destId="{CE494541-8820-4433-9A9C-501A1130AA66}" srcOrd="1" destOrd="0" parTransId="{031EE490-1917-4C3C-BDB2-4FFE947D6EF8}" sibTransId="{669C6FE6-40DB-4399-A8CB-DB77F8854262}"/>
    <dgm:cxn modelId="{D5556E08-E389-461D-BEE8-2F8D7FDB6610}" type="presParOf" srcId="{6C2E8255-6D3C-4C5E-932A-459B8AD34348}" destId="{EBF30F70-F9E9-4437-A5E4-6C3BFEE67A36}" srcOrd="0" destOrd="0" presId="urn:microsoft.com/office/officeart/2005/8/layout/process4"/>
    <dgm:cxn modelId="{C2E67853-0FBB-4086-BFDC-81AFAD987B5C}" type="presParOf" srcId="{EBF30F70-F9E9-4437-A5E4-6C3BFEE67A36}" destId="{431AA38E-1AC1-4B03-87A4-C89CF068C6DA}" srcOrd="0" destOrd="0" presId="urn:microsoft.com/office/officeart/2005/8/layout/process4"/>
    <dgm:cxn modelId="{40CD1843-C24D-42AD-A1C1-A71F1AA1D2C5}" type="presParOf" srcId="{6C2E8255-6D3C-4C5E-932A-459B8AD34348}" destId="{C6C08C3A-E67D-4087-BFB2-A1D03EB3DD7D}" srcOrd="1" destOrd="0" presId="urn:microsoft.com/office/officeart/2005/8/layout/process4"/>
    <dgm:cxn modelId="{8F035262-0468-4C73-AA50-E155391F56D5}" type="presParOf" srcId="{6C2E8255-6D3C-4C5E-932A-459B8AD34348}" destId="{C6E8CF5A-CB65-49C9-81D3-D08F629E6336}" srcOrd="2" destOrd="0" presId="urn:microsoft.com/office/officeart/2005/8/layout/process4"/>
    <dgm:cxn modelId="{735AB998-DCE8-4126-A9DF-AAD6E342BE75}" type="presParOf" srcId="{C6E8CF5A-CB65-49C9-81D3-D08F629E6336}" destId="{E42D2EDE-7D97-45A9-8206-8E1F48225ECD}" srcOrd="0" destOrd="0" presId="urn:microsoft.com/office/officeart/2005/8/layout/process4"/>
    <dgm:cxn modelId="{4B8A7185-8D70-44FC-A940-EB270A736D8C}" type="presParOf" srcId="{6C2E8255-6D3C-4C5E-932A-459B8AD34348}" destId="{863F5ABB-5C51-4D46-A0A1-6948D3FEC9E4}" srcOrd="3" destOrd="0" presId="urn:microsoft.com/office/officeart/2005/8/layout/process4"/>
    <dgm:cxn modelId="{6F0847DB-0FE9-4036-BD7B-5D61417A47FD}" type="presParOf" srcId="{6C2E8255-6D3C-4C5E-932A-459B8AD34348}" destId="{91F5D491-4A61-4DDE-8889-C08A536D269D}" srcOrd="4" destOrd="0" presId="urn:microsoft.com/office/officeart/2005/8/layout/process4"/>
    <dgm:cxn modelId="{3F95E1DC-3C3A-4454-AECC-D9EE1FE28557}" type="presParOf" srcId="{91F5D491-4A61-4DDE-8889-C08A536D269D}" destId="{D3A3142F-BD25-484B-AE93-669F6457C44D}" srcOrd="0" destOrd="0" presId="urn:microsoft.com/office/officeart/2005/8/layout/process4"/>
    <dgm:cxn modelId="{5D43BA98-46B9-43E3-88E3-FD1A2C0B543F}" type="presParOf" srcId="{91F5D491-4A61-4DDE-8889-C08A536D269D}" destId="{2F10E997-0E4F-4A99-BEE3-EF466DF436A4}" srcOrd="1" destOrd="0" presId="urn:microsoft.com/office/officeart/2005/8/layout/process4"/>
    <dgm:cxn modelId="{A4BCE505-26C9-44F9-BF84-55299595E1D4}" type="presParOf" srcId="{91F5D491-4A61-4DDE-8889-C08A536D269D}" destId="{2329F96D-A56F-4A55-BADF-0CE094A5CC30}" srcOrd="2" destOrd="0" presId="urn:microsoft.com/office/officeart/2005/8/layout/process4"/>
    <dgm:cxn modelId="{ECF0EEDB-AD14-45A2-BC4A-3C751D1898CB}" type="presParOf" srcId="{2329F96D-A56F-4A55-BADF-0CE094A5CC30}" destId="{D8BA9D9C-2C31-44A6-8676-4A474E22F48D}" srcOrd="0" destOrd="0" presId="urn:microsoft.com/office/officeart/2005/8/layout/process4"/>
    <dgm:cxn modelId="{D27ACB52-FD53-4A87-9528-7C5FBEA39B5A}" type="presParOf" srcId="{2329F96D-A56F-4A55-BADF-0CE094A5CC30}" destId="{0DFEEF51-4467-4EED-B4BB-74E56B697431}" srcOrd="1" destOrd="0" presId="urn:microsoft.com/office/officeart/2005/8/layout/process4"/>
    <dgm:cxn modelId="{17694F23-37F0-41D8-A36B-1C9FD9F355EE}" type="presParOf" srcId="{2329F96D-A56F-4A55-BADF-0CE094A5CC30}" destId="{A56E6AF9-7825-48BC-8432-E3A5C686A9BD}" srcOrd="2" destOrd="0" presId="urn:microsoft.com/office/officeart/2005/8/layout/process4"/>
    <dgm:cxn modelId="{2AC6E8DF-C14B-4777-8D96-9A30942725F3}" type="presParOf" srcId="{2329F96D-A56F-4A55-BADF-0CE094A5CC30}" destId="{23AC7FAC-1D33-4B43-8AF2-E3D4D85039DF}"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F14E68-AE78-4957-AE42-322BE9601574}"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DBCE311E-3AD9-493D-991F-E617C5300F52}">
      <dgm:prSet/>
      <dgm:spPr/>
      <dgm:t>
        <a:bodyPr/>
        <a:lstStyle/>
        <a:p>
          <a:r>
            <a:rPr lang="en-US"/>
            <a:t>States urged to allow public comment on evidentiary packet;  </a:t>
          </a:r>
        </a:p>
      </dgm:t>
    </dgm:pt>
    <dgm:pt modelId="{E1B2C083-B4F2-473F-8C0D-1120349D25C1}" type="parTrans" cxnId="{5830E60B-76A0-4289-8D9A-A35304B74065}">
      <dgm:prSet/>
      <dgm:spPr/>
      <dgm:t>
        <a:bodyPr/>
        <a:lstStyle/>
        <a:p>
          <a:endParaRPr lang="en-US"/>
        </a:p>
      </dgm:t>
    </dgm:pt>
    <dgm:pt modelId="{69B56991-DB83-4E41-B4A8-6CA035692AF3}" type="sibTrans" cxnId="{5830E60B-76A0-4289-8D9A-A35304B74065}">
      <dgm:prSet/>
      <dgm:spPr/>
      <dgm:t>
        <a:bodyPr/>
        <a:lstStyle/>
        <a:p>
          <a:endParaRPr lang="en-US"/>
        </a:p>
      </dgm:t>
    </dgm:pt>
    <dgm:pt modelId="{B8E79309-5849-4005-8F7F-DF733E86B2E7}">
      <dgm:prSet/>
      <dgm:spPr/>
      <dgm:t>
        <a:bodyPr/>
        <a:lstStyle/>
        <a:p>
          <a:r>
            <a:rPr lang="en-US"/>
            <a:t>States must submit evidentiary packet to CMS that demonstrates compliance with every aspect of the rule;</a:t>
          </a:r>
        </a:p>
      </dgm:t>
    </dgm:pt>
    <dgm:pt modelId="{9D9C7222-92A1-4026-A64A-00CC2E59FE24}" type="parTrans" cxnId="{F94693EB-9D5C-42DF-929B-DE75FF182EFB}">
      <dgm:prSet/>
      <dgm:spPr/>
      <dgm:t>
        <a:bodyPr/>
        <a:lstStyle/>
        <a:p>
          <a:endParaRPr lang="en-US"/>
        </a:p>
      </dgm:t>
    </dgm:pt>
    <dgm:pt modelId="{CF88BD7E-1026-4155-AF38-4EA6FF50314A}" type="sibTrans" cxnId="{F94693EB-9D5C-42DF-929B-DE75FF182EFB}">
      <dgm:prSet/>
      <dgm:spPr/>
      <dgm:t>
        <a:bodyPr/>
        <a:lstStyle/>
        <a:p>
          <a:endParaRPr lang="en-US"/>
        </a:p>
      </dgm:t>
    </dgm:pt>
    <dgm:pt modelId="{21CAFB19-EBDD-4594-A113-65E73F1712D9}">
      <dgm:prSet/>
      <dgm:spPr/>
      <dgm:t>
        <a:bodyPr/>
        <a:lstStyle/>
        <a:p>
          <a:r>
            <a:rPr lang="en-US"/>
            <a:t>CMS will select a sample of settings, the size informed by whether the state has submitted an assessment tool that fully assesses each of the settings rule criteria.</a:t>
          </a:r>
        </a:p>
      </dgm:t>
    </dgm:pt>
    <dgm:pt modelId="{EA25F660-E109-4CE7-9724-9E9D655EF1A2}" type="parTrans" cxnId="{FF891D27-0FF3-48C0-8592-6EF1A932CFB8}">
      <dgm:prSet/>
      <dgm:spPr/>
      <dgm:t>
        <a:bodyPr/>
        <a:lstStyle/>
        <a:p>
          <a:endParaRPr lang="en-US"/>
        </a:p>
      </dgm:t>
    </dgm:pt>
    <dgm:pt modelId="{8C6F7584-4C0C-4B4C-B37D-D96A778D145A}" type="sibTrans" cxnId="{FF891D27-0FF3-48C0-8592-6EF1A932CFB8}">
      <dgm:prSet/>
      <dgm:spPr/>
      <dgm:t>
        <a:bodyPr/>
        <a:lstStyle/>
        <a:p>
          <a:endParaRPr lang="en-US"/>
        </a:p>
      </dgm:t>
    </dgm:pt>
    <dgm:pt modelId="{2B6AE83C-1153-44D1-8415-4ADF6B0138AE}">
      <dgm:prSet/>
      <dgm:spPr/>
      <dgm:t>
        <a:bodyPr/>
        <a:lstStyle/>
        <a:p>
          <a:r>
            <a:rPr lang="en-US"/>
            <a:t>CMS will ask state to respond to questions;</a:t>
          </a:r>
        </a:p>
      </dgm:t>
    </dgm:pt>
    <dgm:pt modelId="{1C01289F-B427-415C-8D95-127EBF7CBE0E}" type="parTrans" cxnId="{47F024B3-FCE2-4FF1-AD06-1EF3C7924F3F}">
      <dgm:prSet/>
      <dgm:spPr/>
      <dgm:t>
        <a:bodyPr/>
        <a:lstStyle/>
        <a:p>
          <a:endParaRPr lang="en-US"/>
        </a:p>
      </dgm:t>
    </dgm:pt>
    <dgm:pt modelId="{93A8064B-B3A2-4599-B9E3-FB8E6A26206E}" type="sibTrans" cxnId="{47F024B3-FCE2-4FF1-AD06-1EF3C7924F3F}">
      <dgm:prSet/>
      <dgm:spPr/>
      <dgm:t>
        <a:bodyPr/>
        <a:lstStyle/>
        <a:p>
          <a:endParaRPr lang="en-US"/>
        </a:p>
      </dgm:t>
    </dgm:pt>
    <dgm:pt modelId="{78CBB4F7-3DD6-4543-8ED1-8789E2A552AC}">
      <dgm:prSet/>
      <dgm:spPr/>
      <dgm:t>
        <a:bodyPr/>
        <a:lstStyle/>
        <a:p>
          <a:r>
            <a:rPr lang="en-US"/>
            <a:t>CMS works with the state to determine ability to add a settings’ compliance into the CAP.</a:t>
          </a:r>
        </a:p>
      </dgm:t>
    </dgm:pt>
    <dgm:pt modelId="{E8FA84EE-CD00-474E-9171-060B832B71F6}" type="parTrans" cxnId="{E72B65AD-D3FD-4640-B8B1-26F7FA295754}">
      <dgm:prSet/>
      <dgm:spPr/>
      <dgm:t>
        <a:bodyPr/>
        <a:lstStyle/>
        <a:p>
          <a:endParaRPr lang="en-US"/>
        </a:p>
      </dgm:t>
    </dgm:pt>
    <dgm:pt modelId="{6F1DDF1F-7209-4BC7-9CA0-74EAC75DD5C6}" type="sibTrans" cxnId="{E72B65AD-D3FD-4640-B8B1-26F7FA295754}">
      <dgm:prSet/>
      <dgm:spPr/>
      <dgm:t>
        <a:bodyPr/>
        <a:lstStyle/>
        <a:p>
          <a:endParaRPr lang="en-US"/>
        </a:p>
      </dgm:t>
    </dgm:pt>
    <dgm:pt modelId="{97573F9B-357A-452B-AC26-110D82AFCDC0}" type="pres">
      <dgm:prSet presAssocID="{E0F14E68-AE78-4957-AE42-322BE9601574}" presName="vert0" presStyleCnt="0">
        <dgm:presLayoutVars>
          <dgm:dir/>
          <dgm:animOne val="branch"/>
          <dgm:animLvl val="lvl"/>
        </dgm:presLayoutVars>
      </dgm:prSet>
      <dgm:spPr/>
    </dgm:pt>
    <dgm:pt modelId="{6880E77B-57ED-40DB-BD57-C99F8889A2DB}" type="pres">
      <dgm:prSet presAssocID="{DBCE311E-3AD9-493D-991F-E617C5300F52}" presName="thickLine" presStyleLbl="alignNode1" presStyleIdx="0" presStyleCnt="5"/>
      <dgm:spPr/>
    </dgm:pt>
    <dgm:pt modelId="{E33CBCCB-9E70-4BB8-B0AC-C009F2869D76}" type="pres">
      <dgm:prSet presAssocID="{DBCE311E-3AD9-493D-991F-E617C5300F52}" presName="horz1" presStyleCnt="0"/>
      <dgm:spPr/>
    </dgm:pt>
    <dgm:pt modelId="{9DF463DA-3FE0-4337-88D1-FE56D8FFBB54}" type="pres">
      <dgm:prSet presAssocID="{DBCE311E-3AD9-493D-991F-E617C5300F52}" presName="tx1" presStyleLbl="revTx" presStyleIdx="0" presStyleCnt="5"/>
      <dgm:spPr/>
    </dgm:pt>
    <dgm:pt modelId="{3ED5D245-EA61-41FC-944A-1EDEB71092BD}" type="pres">
      <dgm:prSet presAssocID="{DBCE311E-3AD9-493D-991F-E617C5300F52}" presName="vert1" presStyleCnt="0"/>
      <dgm:spPr/>
    </dgm:pt>
    <dgm:pt modelId="{865A3B89-8C75-4985-9E82-F37217999DDB}" type="pres">
      <dgm:prSet presAssocID="{B8E79309-5849-4005-8F7F-DF733E86B2E7}" presName="thickLine" presStyleLbl="alignNode1" presStyleIdx="1" presStyleCnt="5"/>
      <dgm:spPr/>
    </dgm:pt>
    <dgm:pt modelId="{0ED33CE2-B7BA-4DC9-A742-D6136B64519C}" type="pres">
      <dgm:prSet presAssocID="{B8E79309-5849-4005-8F7F-DF733E86B2E7}" presName="horz1" presStyleCnt="0"/>
      <dgm:spPr/>
    </dgm:pt>
    <dgm:pt modelId="{FABC60C2-D28E-4D2C-8FAA-E1A1E05C2DEF}" type="pres">
      <dgm:prSet presAssocID="{B8E79309-5849-4005-8F7F-DF733E86B2E7}" presName="tx1" presStyleLbl="revTx" presStyleIdx="1" presStyleCnt="5"/>
      <dgm:spPr/>
    </dgm:pt>
    <dgm:pt modelId="{6A104B09-DFBF-4DA4-9F6A-14682E5BA78C}" type="pres">
      <dgm:prSet presAssocID="{B8E79309-5849-4005-8F7F-DF733E86B2E7}" presName="vert1" presStyleCnt="0"/>
      <dgm:spPr/>
    </dgm:pt>
    <dgm:pt modelId="{EC6E31F0-9F9C-48E4-BB0B-EBF366097B96}" type="pres">
      <dgm:prSet presAssocID="{21CAFB19-EBDD-4594-A113-65E73F1712D9}" presName="thickLine" presStyleLbl="alignNode1" presStyleIdx="2" presStyleCnt="5"/>
      <dgm:spPr/>
    </dgm:pt>
    <dgm:pt modelId="{EA1C5574-8984-44C2-939B-31D9CE86FE02}" type="pres">
      <dgm:prSet presAssocID="{21CAFB19-EBDD-4594-A113-65E73F1712D9}" presName="horz1" presStyleCnt="0"/>
      <dgm:spPr/>
    </dgm:pt>
    <dgm:pt modelId="{5A5C6013-5F89-4288-A2F3-9787F00691F3}" type="pres">
      <dgm:prSet presAssocID="{21CAFB19-EBDD-4594-A113-65E73F1712D9}" presName="tx1" presStyleLbl="revTx" presStyleIdx="2" presStyleCnt="5"/>
      <dgm:spPr/>
    </dgm:pt>
    <dgm:pt modelId="{4BF330F7-05AA-4DB5-8DBD-00C64F6E96BC}" type="pres">
      <dgm:prSet presAssocID="{21CAFB19-EBDD-4594-A113-65E73F1712D9}" presName="vert1" presStyleCnt="0"/>
      <dgm:spPr/>
    </dgm:pt>
    <dgm:pt modelId="{7A784598-5158-46B9-B92B-1C35E44128D5}" type="pres">
      <dgm:prSet presAssocID="{2B6AE83C-1153-44D1-8415-4ADF6B0138AE}" presName="thickLine" presStyleLbl="alignNode1" presStyleIdx="3" presStyleCnt="5"/>
      <dgm:spPr/>
    </dgm:pt>
    <dgm:pt modelId="{C7CF1520-8E4F-4E18-8F3C-2B94F8DFE6F4}" type="pres">
      <dgm:prSet presAssocID="{2B6AE83C-1153-44D1-8415-4ADF6B0138AE}" presName="horz1" presStyleCnt="0"/>
      <dgm:spPr/>
    </dgm:pt>
    <dgm:pt modelId="{10C448BE-ACF5-4145-B7BA-27D5F22EB014}" type="pres">
      <dgm:prSet presAssocID="{2B6AE83C-1153-44D1-8415-4ADF6B0138AE}" presName="tx1" presStyleLbl="revTx" presStyleIdx="3" presStyleCnt="5"/>
      <dgm:spPr/>
    </dgm:pt>
    <dgm:pt modelId="{8ECC6E02-51A3-40DF-BEB0-165F430BEC00}" type="pres">
      <dgm:prSet presAssocID="{2B6AE83C-1153-44D1-8415-4ADF6B0138AE}" presName="vert1" presStyleCnt="0"/>
      <dgm:spPr/>
    </dgm:pt>
    <dgm:pt modelId="{0EBFA251-71E8-4D13-BF70-9FB1DEB15797}" type="pres">
      <dgm:prSet presAssocID="{78CBB4F7-3DD6-4543-8ED1-8789E2A552AC}" presName="thickLine" presStyleLbl="alignNode1" presStyleIdx="4" presStyleCnt="5"/>
      <dgm:spPr/>
    </dgm:pt>
    <dgm:pt modelId="{2EAA5012-1071-4812-A5A6-4390A5A77B07}" type="pres">
      <dgm:prSet presAssocID="{78CBB4F7-3DD6-4543-8ED1-8789E2A552AC}" presName="horz1" presStyleCnt="0"/>
      <dgm:spPr/>
    </dgm:pt>
    <dgm:pt modelId="{DD226F6E-C914-4586-AE02-A478F48C77E3}" type="pres">
      <dgm:prSet presAssocID="{78CBB4F7-3DD6-4543-8ED1-8789E2A552AC}" presName="tx1" presStyleLbl="revTx" presStyleIdx="4" presStyleCnt="5"/>
      <dgm:spPr/>
    </dgm:pt>
    <dgm:pt modelId="{1D5F4B80-A3F2-4FDE-8095-07DC22BC679C}" type="pres">
      <dgm:prSet presAssocID="{78CBB4F7-3DD6-4543-8ED1-8789E2A552AC}" presName="vert1" presStyleCnt="0"/>
      <dgm:spPr/>
    </dgm:pt>
  </dgm:ptLst>
  <dgm:cxnLst>
    <dgm:cxn modelId="{5B37AD05-F57A-4FA1-A57E-311ED504E94F}" type="presOf" srcId="{78CBB4F7-3DD6-4543-8ED1-8789E2A552AC}" destId="{DD226F6E-C914-4586-AE02-A478F48C77E3}" srcOrd="0" destOrd="0" presId="urn:microsoft.com/office/officeart/2008/layout/LinedList"/>
    <dgm:cxn modelId="{5830E60B-76A0-4289-8D9A-A35304B74065}" srcId="{E0F14E68-AE78-4957-AE42-322BE9601574}" destId="{DBCE311E-3AD9-493D-991F-E617C5300F52}" srcOrd="0" destOrd="0" parTransId="{E1B2C083-B4F2-473F-8C0D-1120349D25C1}" sibTransId="{69B56991-DB83-4E41-B4A8-6CA035692AF3}"/>
    <dgm:cxn modelId="{CC833316-50B5-47E3-84AE-7527443ECEF8}" type="presOf" srcId="{DBCE311E-3AD9-493D-991F-E617C5300F52}" destId="{9DF463DA-3FE0-4337-88D1-FE56D8FFBB54}" srcOrd="0" destOrd="0" presId="urn:microsoft.com/office/officeart/2008/layout/LinedList"/>
    <dgm:cxn modelId="{FF891D27-0FF3-48C0-8592-6EF1A932CFB8}" srcId="{E0F14E68-AE78-4957-AE42-322BE9601574}" destId="{21CAFB19-EBDD-4594-A113-65E73F1712D9}" srcOrd="2" destOrd="0" parTransId="{EA25F660-E109-4CE7-9724-9E9D655EF1A2}" sibTransId="{8C6F7584-4C0C-4B4C-B37D-D96A778D145A}"/>
    <dgm:cxn modelId="{808D2B42-0914-4315-BF10-EC4CE5500BBE}" type="presOf" srcId="{2B6AE83C-1153-44D1-8415-4ADF6B0138AE}" destId="{10C448BE-ACF5-4145-B7BA-27D5F22EB014}" srcOrd="0" destOrd="0" presId="urn:microsoft.com/office/officeart/2008/layout/LinedList"/>
    <dgm:cxn modelId="{E72B65AD-D3FD-4640-B8B1-26F7FA295754}" srcId="{E0F14E68-AE78-4957-AE42-322BE9601574}" destId="{78CBB4F7-3DD6-4543-8ED1-8789E2A552AC}" srcOrd="4" destOrd="0" parTransId="{E8FA84EE-CD00-474E-9171-060B832B71F6}" sibTransId="{6F1DDF1F-7209-4BC7-9CA0-74EAC75DD5C6}"/>
    <dgm:cxn modelId="{CD6C88AE-656E-4A5C-8A92-845810FBDB0A}" type="presOf" srcId="{21CAFB19-EBDD-4594-A113-65E73F1712D9}" destId="{5A5C6013-5F89-4288-A2F3-9787F00691F3}" srcOrd="0" destOrd="0" presId="urn:microsoft.com/office/officeart/2008/layout/LinedList"/>
    <dgm:cxn modelId="{5BD2E5B2-2CAE-4FB3-8B5D-C3BD97703F01}" type="presOf" srcId="{E0F14E68-AE78-4957-AE42-322BE9601574}" destId="{97573F9B-357A-452B-AC26-110D82AFCDC0}" srcOrd="0" destOrd="0" presId="urn:microsoft.com/office/officeart/2008/layout/LinedList"/>
    <dgm:cxn modelId="{47F024B3-FCE2-4FF1-AD06-1EF3C7924F3F}" srcId="{E0F14E68-AE78-4957-AE42-322BE9601574}" destId="{2B6AE83C-1153-44D1-8415-4ADF6B0138AE}" srcOrd="3" destOrd="0" parTransId="{1C01289F-B427-415C-8D95-127EBF7CBE0E}" sibTransId="{93A8064B-B3A2-4599-B9E3-FB8E6A26206E}"/>
    <dgm:cxn modelId="{FF6336C4-82F9-49F8-89E7-FD114370A216}" type="presOf" srcId="{B8E79309-5849-4005-8F7F-DF733E86B2E7}" destId="{FABC60C2-D28E-4D2C-8FAA-E1A1E05C2DEF}" srcOrd="0" destOrd="0" presId="urn:microsoft.com/office/officeart/2008/layout/LinedList"/>
    <dgm:cxn modelId="{F94693EB-9D5C-42DF-929B-DE75FF182EFB}" srcId="{E0F14E68-AE78-4957-AE42-322BE9601574}" destId="{B8E79309-5849-4005-8F7F-DF733E86B2E7}" srcOrd="1" destOrd="0" parTransId="{9D9C7222-92A1-4026-A64A-00CC2E59FE24}" sibTransId="{CF88BD7E-1026-4155-AF38-4EA6FF50314A}"/>
    <dgm:cxn modelId="{EDFB44BB-A1E5-4985-9A40-D53FECA6F948}" type="presParOf" srcId="{97573F9B-357A-452B-AC26-110D82AFCDC0}" destId="{6880E77B-57ED-40DB-BD57-C99F8889A2DB}" srcOrd="0" destOrd="0" presId="urn:microsoft.com/office/officeart/2008/layout/LinedList"/>
    <dgm:cxn modelId="{C3F3CAC5-1CF1-4FEF-9314-F4DC479FA0A5}" type="presParOf" srcId="{97573F9B-357A-452B-AC26-110D82AFCDC0}" destId="{E33CBCCB-9E70-4BB8-B0AC-C009F2869D76}" srcOrd="1" destOrd="0" presId="urn:microsoft.com/office/officeart/2008/layout/LinedList"/>
    <dgm:cxn modelId="{452BC52F-500A-4BFB-A6AE-E937AFF85EB6}" type="presParOf" srcId="{E33CBCCB-9E70-4BB8-B0AC-C009F2869D76}" destId="{9DF463DA-3FE0-4337-88D1-FE56D8FFBB54}" srcOrd="0" destOrd="0" presId="urn:microsoft.com/office/officeart/2008/layout/LinedList"/>
    <dgm:cxn modelId="{BC9759DF-A5E2-40B2-93E5-2DD466FF526B}" type="presParOf" srcId="{E33CBCCB-9E70-4BB8-B0AC-C009F2869D76}" destId="{3ED5D245-EA61-41FC-944A-1EDEB71092BD}" srcOrd="1" destOrd="0" presId="urn:microsoft.com/office/officeart/2008/layout/LinedList"/>
    <dgm:cxn modelId="{0092B9CE-E443-4B90-8F4F-B526647D7A72}" type="presParOf" srcId="{97573F9B-357A-452B-AC26-110D82AFCDC0}" destId="{865A3B89-8C75-4985-9E82-F37217999DDB}" srcOrd="2" destOrd="0" presId="urn:microsoft.com/office/officeart/2008/layout/LinedList"/>
    <dgm:cxn modelId="{AF9CDA31-A4EE-403B-BD21-BDDCD47C794C}" type="presParOf" srcId="{97573F9B-357A-452B-AC26-110D82AFCDC0}" destId="{0ED33CE2-B7BA-4DC9-A742-D6136B64519C}" srcOrd="3" destOrd="0" presId="urn:microsoft.com/office/officeart/2008/layout/LinedList"/>
    <dgm:cxn modelId="{1A9F1B80-7EF9-4E11-BEE7-8B43AF34D3B8}" type="presParOf" srcId="{0ED33CE2-B7BA-4DC9-A742-D6136B64519C}" destId="{FABC60C2-D28E-4D2C-8FAA-E1A1E05C2DEF}" srcOrd="0" destOrd="0" presId="urn:microsoft.com/office/officeart/2008/layout/LinedList"/>
    <dgm:cxn modelId="{939D190B-2640-4861-9F6B-3CF44F27B51D}" type="presParOf" srcId="{0ED33CE2-B7BA-4DC9-A742-D6136B64519C}" destId="{6A104B09-DFBF-4DA4-9F6A-14682E5BA78C}" srcOrd="1" destOrd="0" presId="urn:microsoft.com/office/officeart/2008/layout/LinedList"/>
    <dgm:cxn modelId="{873B8019-CEF7-4332-9377-19D9A25619F3}" type="presParOf" srcId="{97573F9B-357A-452B-AC26-110D82AFCDC0}" destId="{EC6E31F0-9F9C-48E4-BB0B-EBF366097B96}" srcOrd="4" destOrd="0" presId="urn:microsoft.com/office/officeart/2008/layout/LinedList"/>
    <dgm:cxn modelId="{59060E2D-7414-4CED-BDA8-C37BB9435DF5}" type="presParOf" srcId="{97573F9B-357A-452B-AC26-110D82AFCDC0}" destId="{EA1C5574-8984-44C2-939B-31D9CE86FE02}" srcOrd="5" destOrd="0" presId="urn:microsoft.com/office/officeart/2008/layout/LinedList"/>
    <dgm:cxn modelId="{7DD0C860-FC8F-41EE-B8BD-B889AC40902F}" type="presParOf" srcId="{EA1C5574-8984-44C2-939B-31D9CE86FE02}" destId="{5A5C6013-5F89-4288-A2F3-9787F00691F3}" srcOrd="0" destOrd="0" presId="urn:microsoft.com/office/officeart/2008/layout/LinedList"/>
    <dgm:cxn modelId="{812A9863-63AC-4073-B27E-EA611D1D82F2}" type="presParOf" srcId="{EA1C5574-8984-44C2-939B-31D9CE86FE02}" destId="{4BF330F7-05AA-4DB5-8DBD-00C64F6E96BC}" srcOrd="1" destOrd="0" presId="urn:microsoft.com/office/officeart/2008/layout/LinedList"/>
    <dgm:cxn modelId="{48CAA0BA-B25B-46B6-BF7A-3CBAC4EA7D94}" type="presParOf" srcId="{97573F9B-357A-452B-AC26-110D82AFCDC0}" destId="{7A784598-5158-46B9-B92B-1C35E44128D5}" srcOrd="6" destOrd="0" presId="urn:microsoft.com/office/officeart/2008/layout/LinedList"/>
    <dgm:cxn modelId="{BB0F52F9-1D3C-4115-AA28-263CC884F33D}" type="presParOf" srcId="{97573F9B-357A-452B-AC26-110D82AFCDC0}" destId="{C7CF1520-8E4F-4E18-8F3C-2B94F8DFE6F4}" srcOrd="7" destOrd="0" presId="urn:microsoft.com/office/officeart/2008/layout/LinedList"/>
    <dgm:cxn modelId="{9CDB2E1B-3809-484C-833D-B24D327E9B9F}" type="presParOf" srcId="{C7CF1520-8E4F-4E18-8F3C-2B94F8DFE6F4}" destId="{10C448BE-ACF5-4145-B7BA-27D5F22EB014}" srcOrd="0" destOrd="0" presId="urn:microsoft.com/office/officeart/2008/layout/LinedList"/>
    <dgm:cxn modelId="{C45EF0F7-2E34-439B-91CA-855065039D3E}" type="presParOf" srcId="{C7CF1520-8E4F-4E18-8F3C-2B94F8DFE6F4}" destId="{8ECC6E02-51A3-40DF-BEB0-165F430BEC00}" srcOrd="1" destOrd="0" presId="urn:microsoft.com/office/officeart/2008/layout/LinedList"/>
    <dgm:cxn modelId="{B78E0D0E-746E-4A95-8A47-7550956BB243}" type="presParOf" srcId="{97573F9B-357A-452B-AC26-110D82AFCDC0}" destId="{0EBFA251-71E8-4D13-BF70-9FB1DEB15797}" srcOrd="8" destOrd="0" presId="urn:microsoft.com/office/officeart/2008/layout/LinedList"/>
    <dgm:cxn modelId="{650D2A3F-DC01-4663-AB35-6A31CA296388}" type="presParOf" srcId="{97573F9B-357A-452B-AC26-110D82AFCDC0}" destId="{2EAA5012-1071-4812-A5A6-4390A5A77B07}" srcOrd="9" destOrd="0" presId="urn:microsoft.com/office/officeart/2008/layout/LinedList"/>
    <dgm:cxn modelId="{6E017E38-A5F0-4B5D-9141-12AA9026155E}" type="presParOf" srcId="{2EAA5012-1071-4812-A5A6-4390A5A77B07}" destId="{DD226F6E-C914-4586-AE02-A478F48C77E3}" srcOrd="0" destOrd="0" presId="urn:microsoft.com/office/officeart/2008/layout/LinedList"/>
    <dgm:cxn modelId="{1AEB6A52-BB0B-41EB-A809-44B6B63B928F}" type="presParOf" srcId="{2EAA5012-1071-4812-A5A6-4390A5A77B07}" destId="{1D5F4B80-A3F2-4FDE-8095-07DC22BC67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415B0-D15E-468A-A68F-353B6B45A54E}">
      <dsp:nvSpPr>
        <dsp:cNvPr id="0" name=""/>
        <dsp:cNvSpPr/>
      </dsp:nvSpPr>
      <dsp:spPr>
        <a:xfrm>
          <a:off x="1062103" y="1153"/>
          <a:ext cx="3890524" cy="2334314"/>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en-US" sz="2400" kern="1200" dirty="0"/>
            <a:t>Individual People with disabilities their families, and neighbors</a:t>
          </a:r>
        </a:p>
      </dsp:txBody>
      <dsp:txXfrm>
        <a:off x="1062103" y="1153"/>
        <a:ext cx="3890524" cy="2334314"/>
      </dsp:txXfrm>
    </dsp:sp>
    <dsp:sp modelId="{E90B9FC0-C033-4B95-9D2E-72770EB77FE8}">
      <dsp:nvSpPr>
        <dsp:cNvPr id="0" name=""/>
        <dsp:cNvSpPr/>
      </dsp:nvSpPr>
      <dsp:spPr>
        <a:xfrm>
          <a:off x="5341680" y="1153"/>
          <a:ext cx="3890524" cy="2334314"/>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en-US" sz="2400" kern="1200" dirty="0"/>
            <a:t>Advocacy groups:</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Parent Groups</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Sibling groups</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Self-advocate groups.</a:t>
          </a:r>
        </a:p>
      </dsp:txBody>
      <dsp:txXfrm>
        <a:off x="5341680" y="1153"/>
        <a:ext cx="3890524" cy="2334314"/>
      </dsp:txXfrm>
    </dsp:sp>
    <dsp:sp modelId="{ABD771F7-D399-4455-A33E-67F41984AF20}">
      <dsp:nvSpPr>
        <dsp:cNvPr id="0" name=""/>
        <dsp:cNvSpPr/>
      </dsp:nvSpPr>
      <dsp:spPr>
        <a:xfrm>
          <a:off x="1062103" y="2724520"/>
          <a:ext cx="3890524" cy="2334314"/>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en-US" sz="2400" kern="1200" dirty="0"/>
            <a:t>Protection from Harm resources:</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State P&amp;A</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Ombudsman</a:t>
          </a:r>
        </a:p>
        <a:p>
          <a:pPr marL="0" lvl="0" indent="0" algn="ctr" defTabSz="1066800">
            <a:lnSpc>
              <a:spcPct val="90000"/>
            </a:lnSpc>
            <a:spcBef>
              <a:spcPct val="0"/>
            </a:spcBef>
            <a:spcAft>
              <a:spcPct val="35000"/>
            </a:spcAft>
            <a:buFont typeface="Arial" panose="020B0604020202020204" pitchFamily="34" charset="0"/>
            <a:buNone/>
          </a:pPr>
          <a:r>
            <a:rPr lang="en-US" sz="2400" kern="1200" dirty="0"/>
            <a:t>Adult Protective Services</a:t>
          </a:r>
        </a:p>
      </dsp:txBody>
      <dsp:txXfrm>
        <a:off x="1062103" y="2724520"/>
        <a:ext cx="3890524" cy="2334314"/>
      </dsp:txXfrm>
    </dsp:sp>
    <dsp:sp modelId="{C1E6F60A-7EBD-41A5-8E35-8EF1B87DA7BD}">
      <dsp:nvSpPr>
        <dsp:cNvPr id="0" name=""/>
        <dsp:cNvSpPr/>
      </dsp:nvSpPr>
      <dsp:spPr>
        <a:xfrm>
          <a:off x="5341680" y="2724520"/>
          <a:ext cx="3890524" cy="2334314"/>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cap="all"/>
          </a:pPr>
          <a:r>
            <a:rPr lang="en-US" sz="2400" kern="1200" dirty="0"/>
            <a:t>Centers for independent living </a:t>
          </a:r>
        </a:p>
        <a:p>
          <a:pPr marL="0" lvl="0" indent="0" algn="ctr" defTabSz="1066800">
            <a:lnSpc>
              <a:spcPct val="90000"/>
            </a:lnSpc>
            <a:spcBef>
              <a:spcPct val="0"/>
            </a:spcBef>
            <a:spcAft>
              <a:spcPct val="35000"/>
            </a:spcAft>
            <a:buNone/>
            <a:defRPr cap="all"/>
          </a:pPr>
          <a:r>
            <a:rPr lang="en-US" sz="2400" kern="1200" dirty="0"/>
            <a:t>&amp;</a:t>
          </a:r>
        </a:p>
        <a:p>
          <a:pPr marL="0" lvl="0" indent="0" algn="ctr" defTabSz="1066800">
            <a:lnSpc>
              <a:spcPct val="90000"/>
            </a:lnSpc>
            <a:spcBef>
              <a:spcPct val="0"/>
            </a:spcBef>
            <a:spcAft>
              <a:spcPct val="35000"/>
            </a:spcAft>
            <a:buNone/>
            <a:defRPr cap="all"/>
          </a:pPr>
          <a:r>
            <a:rPr lang="en-US" sz="2400" kern="1200" dirty="0"/>
            <a:t>statewide independent living councils</a:t>
          </a:r>
        </a:p>
      </dsp:txBody>
      <dsp:txXfrm>
        <a:off x="5341680" y="2724520"/>
        <a:ext cx="3890524" cy="2334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FDB1E-6F4B-4AE8-B56B-C0B9DFAFA7E9}">
      <dsp:nvSpPr>
        <dsp:cNvPr id="0" name=""/>
        <dsp:cNvSpPr/>
      </dsp:nvSpPr>
      <dsp:spPr>
        <a:xfrm>
          <a:off x="525248" y="936352"/>
          <a:ext cx="561093" cy="561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C980F2-8A7B-4FE5-96FA-0C176857DFAC}">
      <dsp:nvSpPr>
        <dsp:cNvPr id="0" name=""/>
        <dsp:cNvSpPr/>
      </dsp:nvSpPr>
      <dsp:spPr>
        <a:xfrm>
          <a:off x="4232" y="1575083"/>
          <a:ext cx="1603125" cy="24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Show up</a:t>
          </a:r>
        </a:p>
      </dsp:txBody>
      <dsp:txXfrm>
        <a:off x="4232" y="1575083"/>
        <a:ext cx="1603125" cy="240468"/>
      </dsp:txXfrm>
    </dsp:sp>
    <dsp:sp modelId="{7256F46E-6BE0-4971-A4F9-B32DA2BAF46E}">
      <dsp:nvSpPr>
        <dsp:cNvPr id="0" name=""/>
        <dsp:cNvSpPr/>
      </dsp:nvSpPr>
      <dsp:spPr>
        <a:xfrm>
          <a:off x="4232" y="1851663"/>
          <a:ext cx="1603125" cy="89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Show up and give in person public comment</a:t>
          </a:r>
        </a:p>
      </dsp:txBody>
      <dsp:txXfrm>
        <a:off x="4232" y="1851663"/>
        <a:ext cx="1603125" cy="890222"/>
      </dsp:txXfrm>
    </dsp:sp>
    <dsp:sp modelId="{2864C591-FAC7-4B1A-B441-E10E94A48EEC}">
      <dsp:nvSpPr>
        <dsp:cNvPr id="0" name=""/>
        <dsp:cNvSpPr/>
      </dsp:nvSpPr>
      <dsp:spPr>
        <a:xfrm>
          <a:off x="2408920" y="936352"/>
          <a:ext cx="561093" cy="561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37742C-46B9-4570-8DAE-F39D7E075118}">
      <dsp:nvSpPr>
        <dsp:cNvPr id="0" name=""/>
        <dsp:cNvSpPr/>
      </dsp:nvSpPr>
      <dsp:spPr>
        <a:xfrm>
          <a:off x="1887904" y="1575083"/>
          <a:ext cx="1603125" cy="24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Submit</a:t>
          </a:r>
        </a:p>
      </dsp:txBody>
      <dsp:txXfrm>
        <a:off x="1887904" y="1575083"/>
        <a:ext cx="1603125" cy="240468"/>
      </dsp:txXfrm>
    </dsp:sp>
    <dsp:sp modelId="{69E114D1-8292-4A74-9270-48D6BE827541}">
      <dsp:nvSpPr>
        <dsp:cNvPr id="0" name=""/>
        <dsp:cNvSpPr/>
      </dsp:nvSpPr>
      <dsp:spPr>
        <a:xfrm>
          <a:off x="1887904" y="1851663"/>
          <a:ext cx="1603125" cy="89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Submit written comments</a:t>
          </a:r>
        </a:p>
      </dsp:txBody>
      <dsp:txXfrm>
        <a:off x="1887904" y="1851663"/>
        <a:ext cx="1603125" cy="890222"/>
      </dsp:txXfrm>
    </dsp:sp>
    <dsp:sp modelId="{428B588C-AB76-48FA-A05F-8E2BA67ED70C}">
      <dsp:nvSpPr>
        <dsp:cNvPr id="0" name=""/>
        <dsp:cNvSpPr/>
      </dsp:nvSpPr>
      <dsp:spPr>
        <a:xfrm>
          <a:off x="4292592" y="936352"/>
          <a:ext cx="561093" cy="561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9E53AA-8779-4952-9179-0428D72B99FD}">
      <dsp:nvSpPr>
        <dsp:cNvPr id="0" name=""/>
        <dsp:cNvSpPr/>
      </dsp:nvSpPr>
      <dsp:spPr>
        <a:xfrm>
          <a:off x="3771576" y="1575083"/>
          <a:ext cx="1603125" cy="24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Coordinate</a:t>
          </a:r>
        </a:p>
      </dsp:txBody>
      <dsp:txXfrm>
        <a:off x="3771576" y="1575083"/>
        <a:ext cx="1603125" cy="240468"/>
      </dsp:txXfrm>
    </dsp:sp>
    <dsp:sp modelId="{2BBE2559-312A-46BE-91FE-314D530C3664}">
      <dsp:nvSpPr>
        <dsp:cNvPr id="0" name=""/>
        <dsp:cNvSpPr/>
      </dsp:nvSpPr>
      <dsp:spPr>
        <a:xfrm>
          <a:off x="3771576" y="1851663"/>
          <a:ext cx="1603125" cy="89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Coordinate templates for others to use in submitting comments.</a:t>
          </a:r>
        </a:p>
      </dsp:txBody>
      <dsp:txXfrm>
        <a:off x="3771576" y="1851663"/>
        <a:ext cx="1603125" cy="890222"/>
      </dsp:txXfrm>
    </dsp:sp>
    <dsp:sp modelId="{6D4483F0-4DAA-4B56-A64A-2D5EE10304A8}">
      <dsp:nvSpPr>
        <dsp:cNvPr id="0" name=""/>
        <dsp:cNvSpPr/>
      </dsp:nvSpPr>
      <dsp:spPr>
        <a:xfrm>
          <a:off x="6176264" y="936352"/>
          <a:ext cx="561093" cy="5610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D632F7-BD04-4D67-A0C0-ACCAB923E563}">
      <dsp:nvSpPr>
        <dsp:cNvPr id="0" name=""/>
        <dsp:cNvSpPr/>
      </dsp:nvSpPr>
      <dsp:spPr>
        <a:xfrm>
          <a:off x="5655248" y="1575083"/>
          <a:ext cx="1603125" cy="24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Consult</a:t>
          </a:r>
        </a:p>
      </dsp:txBody>
      <dsp:txXfrm>
        <a:off x="5655248" y="1575083"/>
        <a:ext cx="1603125" cy="240468"/>
      </dsp:txXfrm>
    </dsp:sp>
    <dsp:sp modelId="{B0715274-B665-4708-8F27-9F4DD06439CE}">
      <dsp:nvSpPr>
        <dsp:cNvPr id="0" name=""/>
        <dsp:cNvSpPr/>
      </dsp:nvSpPr>
      <dsp:spPr>
        <a:xfrm>
          <a:off x="5655248" y="1851663"/>
          <a:ext cx="1603125" cy="89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Consult partners about submitting joint comments</a:t>
          </a:r>
        </a:p>
      </dsp:txBody>
      <dsp:txXfrm>
        <a:off x="5655248" y="1851663"/>
        <a:ext cx="1603125" cy="890222"/>
      </dsp:txXfrm>
    </dsp:sp>
    <dsp:sp modelId="{16CADBDF-B6CA-4A60-B062-CA5DE0BA0765}">
      <dsp:nvSpPr>
        <dsp:cNvPr id="0" name=""/>
        <dsp:cNvSpPr/>
      </dsp:nvSpPr>
      <dsp:spPr>
        <a:xfrm>
          <a:off x="8059935" y="936352"/>
          <a:ext cx="561093" cy="5610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5CA5FB-2228-4678-8BC6-0559DD95B5EF}">
      <dsp:nvSpPr>
        <dsp:cNvPr id="0" name=""/>
        <dsp:cNvSpPr/>
      </dsp:nvSpPr>
      <dsp:spPr>
        <a:xfrm>
          <a:off x="7538920" y="1575083"/>
          <a:ext cx="1603125" cy="24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Call</a:t>
          </a:r>
        </a:p>
      </dsp:txBody>
      <dsp:txXfrm>
        <a:off x="7538920" y="1575083"/>
        <a:ext cx="1603125" cy="240468"/>
      </dsp:txXfrm>
    </dsp:sp>
    <dsp:sp modelId="{1A54B892-07E0-4C17-85F4-42DAF36CA698}">
      <dsp:nvSpPr>
        <dsp:cNvPr id="0" name=""/>
        <dsp:cNvSpPr/>
      </dsp:nvSpPr>
      <dsp:spPr>
        <a:xfrm>
          <a:off x="7538920" y="1851663"/>
          <a:ext cx="1603125" cy="89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Call your legislators and other elected officials</a:t>
          </a:r>
        </a:p>
      </dsp:txBody>
      <dsp:txXfrm>
        <a:off x="7538920" y="1851663"/>
        <a:ext cx="1603125" cy="890222"/>
      </dsp:txXfrm>
    </dsp:sp>
    <dsp:sp modelId="{FCFCC923-520B-4F5D-9C32-8AEC77F27BF1}">
      <dsp:nvSpPr>
        <dsp:cNvPr id="0" name=""/>
        <dsp:cNvSpPr/>
      </dsp:nvSpPr>
      <dsp:spPr>
        <a:xfrm>
          <a:off x="9943607" y="936352"/>
          <a:ext cx="561093" cy="56109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0781C3-49BD-42E6-9E3D-63D2F9DE806D}">
      <dsp:nvSpPr>
        <dsp:cNvPr id="0" name=""/>
        <dsp:cNvSpPr/>
      </dsp:nvSpPr>
      <dsp:spPr>
        <a:xfrm>
          <a:off x="9422592" y="1575083"/>
          <a:ext cx="1603125" cy="24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Support</a:t>
          </a:r>
        </a:p>
      </dsp:txBody>
      <dsp:txXfrm>
        <a:off x="9422592" y="1575083"/>
        <a:ext cx="1603125" cy="240468"/>
      </dsp:txXfrm>
    </dsp:sp>
    <dsp:sp modelId="{8B348A26-0981-4B43-A28D-35C88F963D6B}">
      <dsp:nvSpPr>
        <dsp:cNvPr id="0" name=""/>
        <dsp:cNvSpPr/>
      </dsp:nvSpPr>
      <dsp:spPr>
        <a:xfrm>
          <a:off x="9422592" y="1851663"/>
          <a:ext cx="1603125" cy="89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Support someone receiving services to be aware of their rights and decipher if those rights are being violated.</a:t>
          </a:r>
        </a:p>
      </dsp:txBody>
      <dsp:txXfrm>
        <a:off x="9422592" y="1851663"/>
        <a:ext cx="1603125" cy="890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1CED5-9883-4AB9-BF0B-B282B5725A05}">
      <dsp:nvSpPr>
        <dsp:cNvPr id="0" name=""/>
        <dsp:cNvSpPr/>
      </dsp:nvSpPr>
      <dsp:spPr>
        <a:xfrm>
          <a:off x="0" y="2768804"/>
          <a:ext cx="11029950" cy="9087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Time-limited CAPs available to states to authorize extension for criteria directly impacted by PHE</a:t>
          </a:r>
        </a:p>
      </dsp:txBody>
      <dsp:txXfrm>
        <a:off x="0" y="2768804"/>
        <a:ext cx="11029950" cy="490743"/>
      </dsp:txXfrm>
    </dsp:sp>
    <dsp:sp modelId="{DD3FBE4D-CF10-4BFF-B91D-95401C3899E8}">
      <dsp:nvSpPr>
        <dsp:cNvPr id="0" name=""/>
        <dsp:cNvSpPr/>
      </dsp:nvSpPr>
      <dsp:spPr>
        <a:xfrm>
          <a:off x="0" y="3241371"/>
          <a:ext cx="11029950" cy="41804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States must document their efforts to meet these requirements, to the fullest extent possible and comply with all other settings criteria.</a:t>
          </a:r>
          <a:br>
            <a:rPr lang="en-US" sz="1400" kern="1200"/>
          </a:br>
          <a:endParaRPr lang="en-US" sz="1400" kern="1200"/>
        </a:p>
      </dsp:txBody>
      <dsp:txXfrm>
        <a:off x="0" y="3241371"/>
        <a:ext cx="11029950" cy="418040"/>
      </dsp:txXfrm>
    </dsp:sp>
    <dsp:sp modelId="{6BF3E50C-F30E-47C3-8E50-D943B0FE2E52}">
      <dsp:nvSpPr>
        <dsp:cNvPr id="0" name=""/>
        <dsp:cNvSpPr/>
      </dsp:nvSpPr>
      <dsp:spPr>
        <a:xfrm rot="10800000">
          <a:off x="0" y="1384727"/>
          <a:ext cx="11029950" cy="1397708"/>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Comply with all settings criteria NOT directly impacted by PHE disruptions, including PHE-related workforce challenges. (CAP due 1/1/23)</a:t>
          </a:r>
        </a:p>
      </dsp:txBody>
      <dsp:txXfrm rot="10800000">
        <a:off x="0" y="1384727"/>
        <a:ext cx="11029950" cy="908189"/>
      </dsp:txXfrm>
    </dsp:sp>
    <dsp:sp modelId="{575555C0-81C4-49F3-9968-09D17837DB19}">
      <dsp:nvSpPr>
        <dsp:cNvPr id="0" name=""/>
        <dsp:cNvSpPr/>
      </dsp:nvSpPr>
      <dsp:spPr>
        <a:xfrm rot="10800000">
          <a:off x="0" y="650"/>
          <a:ext cx="11029950" cy="1397708"/>
        </a:xfrm>
        <a:prstGeom prst="upArrowCallou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Receive final Statewide Transition Plan approval (advised by 7/31/22)</a:t>
          </a:r>
        </a:p>
      </dsp:txBody>
      <dsp:txXfrm rot="10800000">
        <a:off x="0" y="650"/>
        <a:ext cx="11029950" cy="908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0B6DA-9755-439A-998E-86854DA3DAA5}">
      <dsp:nvSpPr>
        <dsp:cNvPr id="0" name=""/>
        <dsp:cNvSpPr/>
      </dsp:nvSpPr>
      <dsp:spPr>
        <a:xfrm>
          <a:off x="0" y="328125"/>
          <a:ext cx="7012370" cy="4032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2703AB-3D55-4F8B-9FD1-034B3DE6CC76}">
      <dsp:nvSpPr>
        <dsp:cNvPr id="0" name=""/>
        <dsp:cNvSpPr/>
      </dsp:nvSpPr>
      <dsp:spPr>
        <a:xfrm>
          <a:off x="350618" y="91965"/>
          <a:ext cx="4908659" cy="47232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a:t>Access to the broader community;</a:t>
          </a:r>
        </a:p>
      </dsp:txBody>
      <dsp:txXfrm>
        <a:off x="373675" y="115022"/>
        <a:ext cx="4862545" cy="426206"/>
      </dsp:txXfrm>
    </dsp:sp>
    <dsp:sp modelId="{1E27E9FB-38D4-4AB4-ACC5-28A57D1FD5B7}">
      <dsp:nvSpPr>
        <dsp:cNvPr id="0" name=""/>
        <dsp:cNvSpPr/>
      </dsp:nvSpPr>
      <dsp:spPr>
        <a:xfrm>
          <a:off x="0" y="1053885"/>
          <a:ext cx="7012370" cy="403200"/>
        </a:xfrm>
        <a:prstGeom prst="rect">
          <a:avLst/>
        </a:prstGeom>
        <a:solidFill>
          <a:schemeClr val="lt1">
            <a:alpha val="90000"/>
            <a:hueOff val="0"/>
            <a:satOff val="0"/>
            <a:lumOff val="0"/>
            <a:alphaOff val="0"/>
          </a:schemeClr>
        </a:solidFill>
        <a:ln w="12700" cap="rnd" cmpd="sng" algn="ctr">
          <a:solidFill>
            <a:schemeClr val="accent2">
              <a:hueOff val="297934"/>
              <a:satOff val="1728"/>
              <a:lumOff val="1716"/>
              <a:alphaOff val="0"/>
            </a:schemeClr>
          </a:solidFill>
          <a:prstDash val="solid"/>
        </a:ln>
        <a:effectLst/>
      </dsp:spPr>
      <dsp:style>
        <a:lnRef idx="1">
          <a:scrgbClr r="0" g="0" b="0"/>
        </a:lnRef>
        <a:fillRef idx="1">
          <a:scrgbClr r="0" g="0" b="0"/>
        </a:fillRef>
        <a:effectRef idx="0">
          <a:scrgbClr r="0" g="0" b="0"/>
        </a:effectRef>
        <a:fontRef idx="minor"/>
      </dsp:style>
    </dsp:sp>
    <dsp:sp modelId="{F24A3095-9E51-48DF-9222-2E423449EEB2}">
      <dsp:nvSpPr>
        <dsp:cNvPr id="0" name=""/>
        <dsp:cNvSpPr/>
      </dsp:nvSpPr>
      <dsp:spPr>
        <a:xfrm>
          <a:off x="350618" y="817725"/>
          <a:ext cx="4908659" cy="472320"/>
        </a:xfrm>
        <a:prstGeom prst="roundRect">
          <a:avLst/>
        </a:prstGeom>
        <a:gradFill rotWithShape="0">
          <a:gsLst>
            <a:gs pos="0">
              <a:schemeClr val="accent2">
                <a:hueOff val="297934"/>
                <a:satOff val="1728"/>
                <a:lumOff val="1716"/>
                <a:alphaOff val="0"/>
                <a:tint val="98000"/>
                <a:lumMod val="110000"/>
              </a:schemeClr>
            </a:gs>
            <a:gs pos="84000">
              <a:schemeClr val="accent2">
                <a:hueOff val="297934"/>
                <a:satOff val="1728"/>
                <a:lumOff val="171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a:t>Opportunities for employment;</a:t>
          </a:r>
        </a:p>
      </dsp:txBody>
      <dsp:txXfrm>
        <a:off x="373675" y="840782"/>
        <a:ext cx="4862545" cy="426206"/>
      </dsp:txXfrm>
    </dsp:sp>
    <dsp:sp modelId="{758C3728-CB36-40F6-A662-A92DDEB5AB91}">
      <dsp:nvSpPr>
        <dsp:cNvPr id="0" name=""/>
        <dsp:cNvSpPr/>
      </dsp:nvSpPr>
      <dsp:spPr>
        <a:xfrm>
          <a:off x="0" y="1779645"/>
          <a:ext cx="7012370" cy="403200"/>
        </a:xfrm>
        <a:prstGeom prst="rect">
          <a:avLst/>
        </a:prstGeom>
        <a:solidFill>
          <a:schemeClr val="lt1">
            <a:alpha val="90000"/>
            <a:hueOff val="0"/>
            <a:satOff val="0"/>
            <a:lumOff val="0"/>
            <a:alphaOff val="0"/>
          </a:schemeClr>
        </a:solidFill>
        <a:ln w="12700" cap="rnd" cmpd="sng" algn="ctr">
          <a:solidFill>
            <a:schemeClr val="accent2">
              <a:hueOff val="595867"/>
              <a:satOff val="3457"/>
              <a:lumOff val="3432"/>
              <a:alphaOff val="0"/>
            </a:schemeClr>
          </a:solidFill>
          <a:prstDash val="solid"/>
        </a:ln>
        <a:effectLst/>
      </dsp:spPr>
      <dsp:style>
        <a:lnRef idx="1">
          <a:scrgbClr r="0" g="0" b="0"/>
        </a:lnRef>
        <a:fillRef idx="1">
          <a:scrgbClr r="0" g="0" b="0"/>
        </a:fillRef>
        <a:effectRef idx="0">
          <a:scrgbClr r="0" g="0" b="0"/>
        </a:effectRef>
        <a:fontRef idx="minor"/>
      </dsp:style>
    </dsp:sp>
    <dsp:sp modelId="{F0789B20-08E0-4E66-8DD9-FB66B5A67BF8}">
      <dsp:nvSpPr>
        <dsp:cNvPr id="0" name=""/>
        <dsp:cNvSpPr/>
      </dsp:nvSpPr>
      <dsp:spPr>
        <a:xfrm>
          <a:off x="350618" y="1543485"/>
          <a:ext cx="4908659" cy="472320"/>
        </a:xfrm>
        <a:prstGeom prst="roundRect">
          <a:avLst/>
        </a:prstGeom>
        <a:gradFill rotWithShape="0">
          <a:gsLst>
            <a:gs pos="0">
              <a:schemeClr val="accent2">
                <a:hueOff val="595867"/>
                <a:satOff val="3457"/>
                <a:lumOff val="3432"/>
                <a:alphaOff val="0"/>
                <a:tint val="98000"/>
                <a:lumMod val="110000"/>
              </a:schemeClr>
            </a:gs>
            <a:gs pos="84000">
              <a:schemeClr val="accent2">
                <a:hueOff val="595867"/>
                <a:satOff val="3457"/>
                <a:lumOff val="3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a:t>Option for a private unit and/or choice of a roommate;</a:t>
          </a:r>
        </a:p>
      </dsp:txBody>
      <dsp:txXfrm>
        <a:off x="373675" y="1566542"/>
        <a:ext cx="4862545" cy="426206"/>
      </dsp:txXfrm>
    </dsp:sp>
    <dsp:sp modelId="{5D5A1B42-4E40-49EA-A691-E9DDE7B4317F}">
      <dsp:nvSpPr>
        <dsp:cNvPr id="0" name=""/>
        <dsp:cNvSpPr/>
      </dsp:nvSpPr>
      <dsp:spPr>
        <a:xfrm>
          <a:off x="0" y="2505405"/>
          <a:ext cx="7012370" cy="403200"/>
        </a:xfrm>
        <a:prstGeom prst="rect">
          <a:avLst/>
        </a:prstGeom>
        <a:solidFill>
          <a:schemeClr val="lt1">
            <a:alpha val="90000"/>
            <a:hueOff val="0"/>
            <a:satOff val="0"/>
            <a:lumOff val="0"/>
            <a:alphaOff val="0"/>
          </a:schemeClr>
        </a:solidFill>
        <a:ln w="12700" cap="rnd" cmpd="sng" algn="ctr">
          <a:solidFill>
            <a:schemeClr val="accent2">
              <a:hueOff val="893801"/>
              <a:satOff val="5185"/>
              <a:lumOff val="5148"/>
              <a:alphaOff val="0"/>
            </a:schemeClr>
          </a:solidFill>
          <a:prstDash val="solid"/>
        </a:ln>
        <a:effectLst/>
      </dsp:spPr>
      <dsp:style>
        <a:lnRef idx="1">
          <a:scrgbClr r="0" g="0" b="0"/>
        </a:lnRef>
        <a:fillRef idx="1">
          <a:scrgbClr r="0" g="0" b="0"/>
        </a:fillRef>
        <a:effectRef idx="0">
          <a:scrgbClr r="0" g="0" b="0"/>
        </a:effectRef>
        <a:fontRef idx="minor"/>
      </dsp:style>
    </dsp:sp>
    <dsp:sp modelId="{CC1ED6A3-E524-4B00-B129-5E7095E9FD29}">
      <dsp:nvSpPr>
        <dsp:cNvPr id="0" name=""/>
        <dsp:cNvSpPr/>
      </dsp:nvSpPr>
      <dsp:spPr>
        <a:xfrm>
          <a:off x="350618" y="2269245"/>
          <a:ext cx="4908659" cy="472320"/>
        </a:xfrm>
        <a:prstGeom prst="roundRect">
          <a:avLst/>
        </a:prstGeom>
        <a:gradFill rotWithShape="0">
          <a:gsLst>
            <a:gs pos="0">
              <a:schemeClr val="accent2">
                <a:hueOff val="893801"/>
                <a:satOff val="5185"/>
                <a:lumOff val="5148"/>
                <a:alphaOff val="0"/>
                <a:tint val="98000"/>
                <a:lumMod val="110000"/>
              </a:schemeClr>
            </a:gs>
            <a:gs pos="84000">
              <a:schemeClr val="accent2">
                <a:hueOff val="893801"/>
                <a:satOff val="5185"/>
                <a:lumOff val="514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a:t>Choice of non-disability specific settings</a:t>
          </a:r>
        </a:p>
      </dsp:txBody>
      <dsp:txXfrm>
        <a:off x="373675" y="2292302"/>
        <a:ext cx="4862545" cy="426206"/>
      </dsp:txXfrm>
    </dsp:sp>
    <dsp:sp modelId="{C3B70BAE-BA4B-44D1-A393-F0773070B9F9}">
      <dsp:nvSpPr>
        <dsp:cNvPr id="0" name=""/>
        <dsp:cNvSpPr/>
      </dsp:nvSpPr>
      <dsp:spPr>
        <a:xfrm>
          <a:off x="0" y="3231165"/>
          <a:ext cx="7012370" cy="1386000"/>
        </a:xfrm>
        <a:prstGeom prst="rect">
          <a:avLst/>
        </a:prstGeom>
        <a:solidFill>
          <a:schemeClr val="lt1">
            <a:alpha val="90000"/>
            <a:hueOff val="0"/>
            <a:satOff val="0"/>
            <a:lumOff val="0"/>
            <a:alphaOff val="0"/>
          </a:schemeClr>
        </a:solidFill>
        <a:ln w="12700" cap="rnd" cmpd="sng" algn="ctr">
          <a:solidFill>
            <a:schemeClr val="accent2">
              <a:hueOff val="1191735"/>
              <a:satOff val="6913"/>
              <a:lumOff val="6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333248" rIns="54423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Show that policies reflect the rule; </a:t>
          </a:r>
        </a:p>
        <a:p>
          <a:pPr marL="171450" lvl="1" indent="-171450" algn="l" defTabSz="711200">
            <a:lnSpc>
              <a:spcPct val="90000"/>
            </a:lnSpc>
            <a:spcBef>
              <a:spcPct val="0"/>
            </a:spcBef>
            <a:spcAft>
              <a:spcPct val="15000"/>
            </a:spcAft>
            <a:buChar char="•"/>
          </a:pPr>
          <a:r>
            <a:rPr lang="en-US" sz="1600" kern="1200"/>
            <a:t>Show efforts to bring providers into compliance and to overcome PHE and provider barriers; and </a:t>
          </a:r>
        </a:p>
        <a:p>
          <a:pPr marL="171450" lvl="1" indent="-171450" algn="l" defTabSz="711200">
            <a:lnSpc>
              <a:spcPct val="90000"/>
            </a:lnSpc>
            <a:spcBef>
              <a:spcPct val="0"/>
            </a:spcBef>
            <a:spcAft>
              <a:spcPct val="15000"/>
            </a:spcAft>
            <a:buChar char="•"/>
          </a:pPr>
          <a:r>
            <a:rPr lang="en-US" sz="1600" kern="1200"/>
            <a:t>Show efforts to comply with rule to the fullest extent possible.</a:t>
          </a:r>
        </a:p>
      </dsp:txBody>
      <dsp:txXfrm>
        <a:off x="0" y="3231165"/>
        <a:ext cx="7012370" cy="1386000"/>
      </dsp:txXfrm>
    </dsp:sp>
    <dsp:sp modelId="{8681B2E3-6E8A-44F1-8156-505949209703}">
      <dsp:nvSpPr>
        <dsp:cNvPr id="0" name=""/>
        <dsp:cNvSpPr/>
      </dsp:nvSpPr>
      <dsp:spPr>
        <a:xfrm>
          <a:off x="350618" y="2995005"/>
          <a:ext cx="4908659" cy="47232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dirty="0"/>
            <a:t>CAPS MUST BE Concrete and limited (CMS did not set deadline) </a:t>
          </a:r>
        </a:p>
      </dsp:txBody>
      <dsp:txXfrm>
        <a:off x="373675" y="3018062"/>
        <a:ext cx="4862545"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A38E-1AC1-4B03-87A4-C89CF068C6DA}">
      <dsp:nvSpPr>
        <dsp:cNvPr id="0" name=""/>
        <dsp:cNvSpPr/>
      </dsp:nvSpPr>
      <dsp:spPr>
        <a:xfrm>
          <a:off x="0" y="3544812"/>
          <a:ext cx="7012370" cy="116348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States should seek stakeholder input when developing CAPs.</a:t>
          </a:r>
        </a:p>
      </dsp:txBody>
      <dsp:txXfrm>
        <a:off x="0" y="3544812"/>
        <a:ext cx="7012370" cy="1163486"/>
      </dsp:txXfrm>
    </dsp:sp>
    <dsp:sp modelId="{E42D2EDE-7D97-45A9-8206-8E1F48225ECD}">
      <dsp:nvSpPr>
        <dsp:cNvPr id="0" name=""/>
        <dsp:cNvSpPr/>
      </dsp:nvSpPr>
      <dsp:spPr>
        <a:xfrm rot="10800000">
          <a:off x="0" y="1772822"/>
          <a:ext cx="7012370" cy="1789442"/>
        </a:xfrm>
        <a:prstGeom prst="upArrowCallou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States must be able to show that their policies and procedures reflect the settings criteria and they have made efforts to implement the criteria, to the fullest extent possible and work with CMS on a concrete, time-limited plan to come into full compliance with remaining criteria.</a:t>
          </a:r>
        </a:p>
      </dsp:txBody>
      <dsp:txXfrm rot="10800000">
        <a:off x="0" y="1772822"/>
        <a:ext cx="7012370" cy="1162726"/>
      </dsp:txXfrm>
    </dsp:sp>
    <dsp:sp modelId="{2F10E997-0E4F-4A99-BEE3-EF466DF436A4}">
      <dsp:nvSpPr>
        <dsp:cNvPr id="0" name=""/>
        <dsp:cNvSpPr/>
      </dsp:nvSpPr>
      <dsp:spPr>
        <a:xfrm rot="10800000">
          <a:off x="0" y="832"/>
          <a:ext cx="7012370" cy="1789442"/>
        </a:xfrm>
        <a:prstGeom prst="upArrowCallou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CMS will authorize CAPs to continue federal reimbursement of HCBS beyond the end of the transition period, if states need additional time to ensure full provider compliance with the regulatory criteria NOT mentioned above. For example:</a:t>
          </a:r>
        </a:p>
      </dsp:txBody>
      <dsp:txXfrm rot="-10800000">
        <a:off x="0" y="832"/>
        <a:ext cx="7012370" cy="628094"/>
      </dsp:txXfrm>
    </dsp:sp>
    <dsp:sp modelId="{D8BA9D9C-2C31-44A6-8676-4A474E22F48D}">
      <dsp:nvSpPr>
        <dsp:cNvPr id="0" name=""/>
        <dsp:cNvSpPr/>
      </dsp:nvSpPr>
      <dsp:spPr>
        <a:xfrm>
          <a:off x="0" y="628926"/>
          <a:ext cx="1753092" cy="535043"/>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Access to the broader community;</a:t>
          </a:r>
        </a:p>
      </dsp:txBody>
      <dsp:txXfrm>
        <a:off x="0" y="628926"/>
        <a:ext cx="1753092" cy="535043"/>
      </dsp:txXfrm>
    </dsp:sp>
    <dsp:sp modelId="{0DFEEF51-4467-4EED-B4BB-74E56B697431}">
      <dsp:nvSpPr>
        <dsp:cNvPr id="0" name=""/>
        <dsp:cNvSpPr/>
      </dsp:nvSpPr>
      <dsp:spPr>
        <a:xfrm>
          <a:off x="1753092" y="628926"/>
          <a:ext cx="1753092" cy="535043"/>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Opportunities for employment;</a:t>
          </a:r>
        </a:p>
      </dsp:txBody>
      <dsp:txXfrm>
        <a:off x="1753092" y="628926"/>
        <a:ext cx="1753092" cy="535043"/>
      </dsp:txXfrm>
    </dsp:sp>
    <dsp:sp modelId="{A56E6AF9-7825-48BC-8432-E3A5C686A9BD}">
      <dsp:nvSpPr>
        <dsp:cNvPr id="0" name=""/>
        <dsp:cNvSpPr/>
      </dsp:nvSpPr>
      <dsp:spPr>
        <a:xfrm>
          <a:off x="3506185" y="628926"/>
          <a:ext cx="1753092" cy="535043"/>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Option for a private unit and/or choice of a roommate; and</a:t>
          </a:r>
        </a:p>
      </dsp:txBody>
      <dsp:txXfrm>
        <a:off x="3506185" y="628926"/>
        <a:ext cx="1753092" cy="535043"/>
      </dsp:txXfrm>
    </dsp:sp>
    <dsp:sp modelId="{23AC7FAC-1D33-4B43-8AF2-E3D4D85039DF}">
      <dsp:nvSpPr>
        <dsp:cNvPr id="0" name=""/>
        <dsp:cNvSpPr/>
      </dsp:nvSpPr>
      <dsp:spPr>
        <a:xfrm>
          <a:off x="5259277" y="628926"/>
          <a:ext cx="1753092" cy="535043"/>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Choice of non-disability specific settings.</a:t>
          </a:r>
        </a:p>
      </dsp:txBody>
      <dsp:txXfrm>
        <a:off x="5259277" y="628926"/>
        <a:ext cx="1753092" cy="535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0E77B-57ED-40DB-BD57-C99F8889A2DB}">
      <dsp:nvSpPr>
        <dsp:cNvPr id="0" name=""/>
        <dsp:cNvSpPr/>
      </dsp:nvSpPr>
      <dsp:spPr>
        <a:xfrm>
          <a:off x="0" y="574"/>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9DF463DA-3FE0-4337-88D1-FE56D8FFBB54}">
      <dsp:nvSpPr>
        <dsp:cNvPr id="0" name=""/>
        <dsp:cNvSpPr/>
      </dsp:nvSpPr>
      <dsp:spPr>
        <a:xfrm>
          <a:off x="0" y="574"/>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States urged to allow public comment on evidentiary packet;  </a:t>
          </a:r>
        </a:p>
      </dsp:txBody>
      <dsp:txXfrm>
        <a:off x="0" y="574"/>
        <a:ext cx="7012370" cy="941596"/>
      </dsp:txXfrm>
    </dsp:sp>
    <dsp:sp modelId="{865A3B89-8C75-4985-9E82-F37217999DDB}">
      <dsp:nvSpPr>
        <dsp:cNvPr id="0" name=""/>
        <dsp:cNvSpPr/>
      </dsp:nvSpPr>
      <dsp:spPr>
        <a:xfrm>
          <a:off x="0" y="942171"/>
          <a:ext cx="7012370"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FABC60C2-D28E-4D2C-8FAA-E1A1E05C2DEF}">
      <dsp:nvSpPr>
        <dsp:cNvPr id="0" name=""/>
        <dsp:cNvSpPr/>
      </dsp:nvSpPr>
      <dsp:spPr>
        <a:xfrm>
          <a:off x="0" y="942171"/>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States must submit evidentiary packet to CMS that demonstrates compliance with every aspect of the rule;</a:t>
          </a:r>
        </a:p>
      </dsp:txBody>
      <dsp:txXfrm>
        <a:off x="0" y="942171"/>
        <a:ext cx="7012370" cy="941596"/>
      </dsp:txXfrm>
    </dsp:sp>
    <dsp:sp modelId="{EC6E31F0-9F9C-48E4-BB0B-EBF366097B96}">
      <dsp:nvSpPr>
        <dsp:cNvPr id="0" name=""/>
        <dsp:cNvSpPr/>
      </dsp:nvSpPr>
      <dsp:spPr>
        <a:xfrm>
          <a:off x="0" y="1883767"/>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5A5C6013-5F89-4288-A2F3-9787F00691F3}">
      <dsp:nvSpPr>
        <dsp:cNvPr id="0" name=""/>
        <dsp:cNvSpPr/>
      </dsp:nvSpPr>
      <dsp:spPr>
        <a:xfrm>
          <a:off x="0" y="1883767"/>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CMS will select a sample of settings, the size informed by whether the state has submitted an assessment tool that fully assesses each of the settings rule criteria.</a:t>
          </a:r>
        </a:p>
      </dsp:txBody>
      <dsp:txXfrm>
        <a:off x="0" y="1883767"/>
        <a:ext cx="7012370" cy="941596"/>
      </dsp:txXfrm>
    </dsp:sp>
    <dsp:sp modelId="{7A784598-5158-46B9-B92B-1C35E44128D5}">
      <dsp:nvSpPr>
        <dsp:cNvPr id="0" name=""/>
        <dsp:cNvSpPr/>
      </dsp:nvSpPr>
      <dsp:spPr>
        <a:xfrm>
          <a:off x="0" y="2825363"/>
          <a:ext cx="7012370" cy="0"/>
        </a:xfrm>
        <a:prstGeom prst="line">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0C448BE-ACF5-4145-B7BA-27D5F22EB014}">
      <dsp:nvSpPr>
        <dsp:cNvPr id="0" name=""/>
        <dsp:cNvSpPr/>
      </dsp:nvSpPr>
      <dsp:spPr>
        <a:xfrm>
          <a:off x="0" y="2825363"/>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CMS will ask state to respond to questions;</a:t>
          </a:r>
        </a:p>
      </dsp:txBody>
      <dsp:txXfrm>
        <a:off x="0" y="2825363"/>
        <a:ext cx="7012370" cy="941596"/>
      </dsp:txXfrm>
    </dsp:sp>
    <dsp:sp modelId="{0EBFA251-71E8-4D13-BF70-9FB1DEB15797}">
      <dsp:nvSpPr>
        <dsp:cNvPr id="0" name=""/>
        <dsp:cNvSpPr/>
      </dsp:nvSpPr>
      <dsp:spPr>
        <a:xfrm>
          <a:off x="0" y="3766959"/>
          <a:ext cx="7012370" cy="0"/>
        </a:xfrm>
        <a:prstGeom prst="line">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D226F6E-C914-4586-AE02-A478F48C77E3}">
      <dsp:nvSpPr>
        <dsp:cNvPr id="0" name=""/>
        <dsp:cNvSpPr/>
      </dsp:nvSpPr>
      <dsp:spPr>
        <a:xfrm>
          <a:off x="0" y="3766959"/>
          <a:ext cx="7012370" cy="941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CMS works with the state to determine ability to add a settings’ compliance into the CAP.</a:t>
          </a:r>
        </a:p>
      </dsp:txBody>
      <dsp:txXfrm>
        <a:off x="0" y="3766959"/>
        <a:ext cx="7012370" cy="9415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83FE0-DCE1-44B6-B9F0-3944E92F6301}"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1B1BA-9B0E-4AD1-BA64-FA087B48FC89}" type="slidenum">
              <a:rPr lang="en-US" smtClean="0"/>
              <a:t>‹#›</a:t>
            </a:fld>
            <a:endParaRPr lang="en-US"/>
          </a:p>
        </p:txBody>
      </p:sp>
    </p:spTree>
    <p:extLst>
      <p:ext uri="{BB962C8B-B14F-4D97-AF65-F5344CB8AC3E}">
        <p14:creationId xmlns:p14="http://schemas.microsoft.com/office/powerpoint/2010/main" val="14174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2F578678-88A4-4BE9-BB45-C5BDA72D90F8}" type="slidenum">
              <a:rPr lang="en-US" smtClean="0"/>
              <a:pPr/>
              <a:t>5</a:t>
            </a:fld>
            <a:endParaRPr lang="en-US"/>
          </a:p>
        </p:txBody>
      </p:sp>
    </p:spTree>
    <p:extLst>
      <p:ext uri="{BB962C8B-B14F-4D97-AF65-F5344CB8AC3E}">
        <p14:creationId xmlns:p14="http://schemas.microsoft.com/office/powerpoint/2010/main" val="271272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D0872-7D01-4022-9E4A-4CE29C511D2B}" type="slidenum">
              <a:rPr lang="en-US" smtClean="0"/>
              <a:t>21</a:t>
            </a:fld>
            <a:endParaRPr lang="en-US" dirty="0"/>
          </a:p>
        </p:txBody>
      </p:sp>
    </p:spTree>
    <p:extLst>
      <p:ext uri="{BB962C8B-B14F-4D97-AF65-F5344CB8AC3E}">
        <p14:creationId xmlns:p14="http://schemas.microsoft.com/office/powerpoint/2010/main" val="355154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0477EDF-D984-E263-1F1F-33CE6DB01A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1DDB1BE3-07C2-2D35-EFE6-2FFD40A52CCE}"/>
              </a:ext>
            </a:extLst>
          </p:cNvPr>
          <p:cNvSpPr>
            <a:spLocks noGrp="1" noChangeArrowheads="1"/>
          </p:cNvSpPr>
          <p:nvPr>
            <p:ph type="body" idx="1"/>
          </p:nvPr>
        </p:nvSpPr>
        <p:spPr bwMode="auto">
          <a:xfrm>
            <a:off x="427037" y="4465637"/>
            <a:ext cx="5964237" cy="4881562"/>
          </a:xfrm>
        </p:spPr>
        <p:txBody>
          <a:bodyPr wrap="square" numCol="1" anchor="t" anchorCtr="0" compatLnSpc="1">
            <a:prstTxWarp prst="textNoShape">
              <a:avLst/>
            </a:prstTxWarp>
          </a:bodyPr>
          <a:lstStyle/>
          <a:p>
            <a:pPr>
              <a:defRPr/>
            </a:pPr>
            <a:r>
              <a:rPr lang="en-US" altLang="en-US" dirty="0"/>
              <a:t>Kate - As of August 1, 2022, 49 state have received initial approval, 26 have received both initial &amp; final approval</a:t>
            </a:r>
          </a:p>
          <a:p>
            <a:pPr>
              <a:defRPr/>
            </a:pPr>
            <a:endParaRPr lang="en-US" altLang="en-US" dirty="0"/>
          </a:p>
          <a:p>
            <a:pPr>
              <a:defRPr/>
            </a:pPr>
            <a:r>
              <a:rPr lang="en-US" altLang="en-US" dirty="0"/>
              <a:t>STPs Currently out for comment: Michigan, Arizona, New Jersey, Wisconsin.</a:t>
            </a:r>
          </a:p>
        </p:txBody>
      </p:sp>
      <p:sp>
        <p:nvSpPr>
          <p:cNvPr id="44036" name="Slide Number Placeholder 3">
            <a:extLst>
              <a:ext uri="{FF2B5EF4-FFF2-40B4-BE49-F238E27FC236}">
                <a16:creationId xmlns:a16="http://schemas.microsoft.com/office/drawing/2014/main" id="{5501B79A-9861-80A1-D20E-02FB779830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50888" indent="-288925">
              <a:defRPr>
                <a:solidFill>
                  <a:schemeClr val="tx1"/>
                </a:solidFill>
                <a:latin typeface="Times New Roman" panose="02020603050405020304" pitchFamily="18" charset="0"/>
                <a:ea typeface="MS PGothic" panose="020B0600070205080204" pitchFamily="34" charset="-128"/>
              </a:defRPr>
            </a:lvl2pPr>
            <a:lvl3pPr marL="1155700" indent="-230188">
              <a:defRPr>
                <a:solidFill>
                  <a:schemeClr val="tx1"/>
                </a:solidFill>
                <a:latin typeface="Times New Roman" panose="02020603050405020304" pitchFamily="18" charset="0"/>
                <a:ea typeface="MS PGothic" panose="020B0600070205080204" pitchFamily="34" charset="-128"/>
              </a:defRPr>
            </a:lvl3pPr>
            <a:lvl4pPr marL="1617663" indent="-230188">
              <a:defRPr>
                <a:solidFill>
                  <a:schemeClr val="tx1"/>
                </a:solidFill>
                <a:latin typeface="Times New Roman" panose="02020603050405020304" pitchFamily="18" charset="0"/>
                <a:ea typeface="MS PGothic" panose="020B0600070205080204" pitchFamily="34" charset="-128"/>
              </a:defRPr>
            </a:lvl4pPr>
            <a:lvl5pPr marL="2079625" indent="-230188">
              <a:defRPr>
                <a:solidFill>
                  <a:schemeClr val="tx1"/>
                </a:solidFill>
                <a:latin typeface="Times New Roman" panose="02020603050405020304" pitchFamily="18" charset="0"/>
                <a:ea typeface="MS PGothic" panose="020B0600070205080204" pitchFamily="34" charset="-128"/>
              </a:defRPr>
            </a:lvl5pPr>
            <a:lvl6pPr marL="253682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9402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5122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90842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BF430313-F7C6-4082-9191-F22C02C2D0C6}"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Elliot</a:t>
            </a:r>
          </a:p>
        </p:txBody>
      </p:sp>
      <p:sp>
        <p:nvSpPr>
          <p:cNvPr id="4" name="Slide Number Placeholder 3"/>
          <p:cNvSpPr>
            <a:spLocks noGrp="1"/>
          </p:cNvSpPr>
          <p:nvPr>
            <p:ph type="sldNum" sz="quarter" idx="5"/>
          </p:nvPr>
        </p:nvSpPr>
        <p:spPr/>
        <p:txBody>
          <a:bodyPr/>
          <a:lstStyle/>
          <a:p>
            <a:fld id="{2F578678-88A4-4BE9-BB45-C5BDA72D90F8}" type="slidenum">
              <a:rPr lang="en-US" smtClean="0"/>
              <a:pPr/>
              <a:t>25</a:t>
            </a:fld>
            <a:endParaRPr lang="en-US"/>
          </a:p>
        </p:txBody>
      </p:sp>
    </p:spTree>
    <p:extLst>
      <p:ext uri="{BB962C8B-B14F-4D97-AF65-F5344CB8AC3E}">
        <p14:creationId xmlns:p14="http://schemas.microsoft.com/office/powerpoint/2010/main" val="53603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2F578678-88A4-4BE9-BB45-C5BDA72D90F8}" type="slidenum">
              <a:rPr lang="en-US" smtClean="0"/>
              <a:pPr/>
              <a:t>6</a:t>
            </a:fld>
            <a:endParaRPr lang="en-US"/>
          </a:p>
        </p:txBody>
      </p:sp>
    </p:spTree>
    <p:extLst>
      <p:ext uri="{BB962C8B-B14F-4D97-AF65-F5344CB8AC3E}">
        <p14:creationId xmlns:p14="http://schemas.microsoft.com/office/powerpoint/2010/main" val="128382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460875"/>
            <a:ext cx="5811837" cy="4224338"/>
          </a:xfrm>
        </p:spPr>
        <p:txBody>
          <a:bodyPr>
            <a:normAutofit fontScale="92500" lnSpcReduction="20000"/>
          </a:bodyPr>
          <a:lstStyle/>
          <a:p>
            <a:pPr marR="0" lvl="0">
              <a:spcBef>
                <a:spcPts val="0"/>
              </a:spcBef>
              <a:spcAft>
                <a:spcPts val="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ELLIOT</a:t>
            </a:r>
          </a:p>
          <a:p>
            <a:pPr marR="0" lvl="0">
              <a:spcBef>
                <a:spcPts val="0"/>
              </a:spcBef>
              <a:spcAft>
                <a:spcPts val="0"/>
              </a:spcAft>
            </a:pPr>
            <a:endParaRPr lang="en-US" sz="1800" b="1" dirty="0">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Full access and opportunities in the community  </a:t>
            </a:r>
            <a:r>
              <a:rPr lang="en-US" sz="1800" dirty="0">
                <a:latin typeface="Calibri" panose="020F0502020204030204" pitchFamily="34" charset="0"/>
                <a:ea typeface="Times New Roman" panose="02020603050405020304" pitchFamily="18" charset="0"/>
                <a:cs typeface="Times New Roman" panose="02020603050405020304" pitchFamily="18" charset="0"/>
              </a:rPr>
              <a:t>– go to stores &amp; restaurants, use a bank, church, use the library &amp; YMCA, join book club or adult education classes, got to local events like parades &amp; fairs, concerts, movies, volunteer at food bank, get a job </a:t>
            </a:r>
          </a:p>
          <a:p>
            <a:pPr marR="0" lvl="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1800" b="1" dirty="0">
                <a:latin typeface="Calibri" panose="020F0502020204030204" pitchFamily="34" charset="0"/>
                <a:ea typeface="Times New Roman" panose="02020603050405020304" pitchFamily="18" charset="0"/>
                <a:cs typeface="Times New Roman" panose="02020603050405020304" pitchFamily="18" charset="0"/>
              </a:rPr>
              <a:t>In your home </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decorate room, choose roommates, choose the food you eat with no restrictions </a:t>
            </a:r>
            <a:r>
              <a:rPr lang="en-US" sz="1800" dirty="0">
                <a:latin typeface="Calibri" panose="020F0502020204030204" pitchFamily="34" charset="0"/>
                <a:ea typeface="Times New Roman" panose="02020603050405020304" pitchFamily="18" charset="0"/>
                <a:cs typeface="Times New Roman" panose="02020603050405020304" pitchFamily="18" charset="0"/>
              </a:rPr>
              <a:t>on the kitchen, you can have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visitors when you choose</a:t>
            </a:r>
          </a:p>
          <a:p>
            <a:pPr marR="0" lvl="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Respect and Rights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latin typeface="Calibri" panose="020F0502020204030204" pitchFamily="34" charset="0"/>
                <a:ea typeface="Times New Roman" panose="02020603050405020304" pitchFamily="18" charset="0"/>
                <a:cs typeface="Times New Roman" panose="02020603050405020304" pitchFamily="18" charset="0"/>
              </a:rPr>
              <a:t> people talk to you with respect, don’t tell you what to do, don’t threaten you, push you around or use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restraints, </a:t>
            </a:r>
          </a:p>
          <a:p>
            <a:pPr marR="0" lvl="0">
              <a:spcBef>
                <a:spcPts val="0"/>
              </a:spcBef>
              <a:spcAft>
                <a:spcPts val="0"/>
              </a:spcAft>
            </a:pPr>
            <a:endParaRPr lang="en-US" sz="1800" dirty="0">
              <a:latin typeface="Calibri" panose="020F0502020204030204" pitchFamily="34" charset="0"/>
              <a:cs typeface="Times New Roman" panose="02020603050405020304" pitchFamily="18" charset="0"/>
            </a:endParaRPr>
          </a:p>
          <a:p>
            <a:pPr marR="0" lvl="0">
              <a:spcBef>
                <a:spcPts val="0"/>
              </a:spcBef>
              <a:spcAft>
                <a:spcPts val="0"/>
              </a:spcAft>
            </a:pPr>
            <a:r>
              <a:rPr lang="en-US" sz="1800" b="1" dirty="0">
                <a:latin typeface="Calibri" panose="020F0502020204030204" pitchFamily="34" charset="0"/>
                <a:cs typeface="Times New Roman" panose="02020603050405020304" pitchFamily="18" charset="0"/>
              </a:rPr>
              <a:t>You have a plan </a:t>
            </a:r>
            <a:r>
              <a:rPr lang="en-US" sz="1800" dirty="0">
                <a:latin typeface="Calibri" panose="020F0502020204030204" pitchFamily="34" charset="0"/>
                <a:cs typeface="Times New Roman" panose="02020603050405020304" pitchFamily="18" charset="0"/>
              </a:rPr>
              <a:t>with your goals and preferences and everyone helps you follow that plan</a:t>
            </a:r>
            <a:endParaRPr lang="en-US" dirty="0"/>
          </a:p>
        </p:txBody>
      </p:sp>
      <p:sp>
        <p:nvSpPr>
          <p:cNvPr id="4" name="Slide Number Placeholder 3"/>
          <p:cNvSpPr>
            <a:spLocks noGrp="1"/>
          </p:cNvSpPr>
          <p:nvPr>
            <p:ph type="sldNum" sz="quarter" idx="5"/>
          </p:nvPr>
        </p:nvSpPr>
        <p:spPr/>
        <p:txBody>
          <a:bodyPr/>
          <a:lstStyle/>
          <a:p>
            <a:fld id="{8BDDFA8C-3519-4B9D-9325-CD71A05FA450}" type="slidenum">
              <a:rPr lang="en-US" altLang="en-US" smtClean="0"/>
              <a:pPr/>
              <a:t>8</a:t>
            </a:fld>
            <a:endParaRPr lang="en-US" altLang="en-US"/>
          </a:p>
        </p:txBody>
      </p:sp>
    </p:spTree>
    <p:extLst>
      <p:ext uri="{BB962C8B-B14F-4D97-AF65-F5344CB8AC3E}">
        <p14:creationId xmlns:p14="http://schemas.microsoft.com/office/powerpoint/2010/main" val="82568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Elliot</a:t>
            </a:r>
          </a:p>
        </p:txBody>
      </p:sp>
      <p:sp>
        <p:nvSpPr>
          <p:cNvPr id="4" name="Slide Number Placeholder 3"/>
          <p:cNvSpPr>
            <a:spLocks noGrp="1"/>
          </p:cNvSpPr>
          <p:nvPr>
            <p:ph type="sldNum" sz="quarter" idx="5"/>
          </p:nvPr>
        </p:nvSpPr>
        <p:spPr/>
        <p:txBody>
          <a:bodyPr/>
          <a:lstStyle/>
          <a:p>
            <a:fld id="{2F578678-88A4-4BE9-BB45-C5BDA72D90F8}" type="slidenum">
              <a:rPr lang="en-US" smtClean="0"/>
              <a:pPr/>
              <a:t>9</a:t>
            </a:fld>
            <a:endParaRPr lang="en-US"/>
          </a:p>
        </p:txBody>
      </p:sp>
    </p:spTree>
    <p:extLst>
      <p:ext uri="{BB962C8B-B14F-4D97-AF65-F5344CB8AC3E}">
        <p14:creationId xmlns:p14="http://schemas.microsoft.com/office/powerpoint/2010/main" val="210133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BDDFA8C-3519-4B9D-9325-CD71A05FA450}" type="slidenum">
              <a:rPr lang="en-US" altLang="en-US" smtClean="0"/>
              <a:pPr/>
              <a:t>10</a:t>
            </a:fld>
            <a:endParaRPr lang="en-US" altLang="en-US"/>
          </a:p>
        </p:txBody>
      </p:sp>
      <p:sp>
        <p:nvSpPr>
          <p:cNvPr id="6" name="Notes Placeholder 5">
            <a:extLst>
              <a:ext uri="{FF2B5EF4-FFF2-40B4-BE49-F238E27FC236}">
                <a16:creationId xmlns:a16="http://schemas.microsoft.com/office/drawing/2014/main" id="{20965E92-9537-44C6-A151-9264AFEA007C}"/>
              </a:ext>
            </a:extLst>
          </p:cNvPr>
          <p:cNvSpPr>
            <a:spLocks noGrp="1"/>
          </p:cNvSpPr>
          <p:nvPr>
            <p:ph type="body" sz="quarter" idx="3"/>
          </p:nvPr>
        </p:nvSpPr>
        <p:spPr/>
        <p:txBody>
          <a:bodyPr/>
          <a:lstStyle/>
          <a:p>
            <a:r>
              <a:rPr lang="en-US" sz="1800" dirty="0"/>
              <a:t>Kate - Explain there are more requirements if the provider owns the home you live in.</a:t>
            </a:r>
          </a:p>
        </p:txBody>
      </p:sp>
    </p:spTree>
    <p:extLst>
      <p:ext uri="{BB962C8B-B14F-4D97-AF65-F5344CB8AC3E}">
        <p14:creationId xmlns:p14="http://schemas.microsoft.com/office/powerpoint/2010/main" val="25412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5056188" y="0"/>
            <a:ext cx="4203700"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4032" eaLnBrk="1" hangingPunct="1">
              <a:spcBef>
                <a:spcPct val="0"/>
              </a:spcBef>
            </a:pPr>
            <a:endParaRPr 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26401" indent="-279385">
              <a:defRPr>
                <a:solidFill>
                  <a:schemeClr val="tx1"/>
                </a:solidFill>
                <a:latin typeface="Calibri" pitchFamily="34" charset="0"/>
              </a:defRPr>
            </a:lvl2pPr>
            <a:lvl3pPr marL="1117540" indent="-223508">
              <a:defRPr>
                <a:solidFill>
                  <a:schemeClr val="tx1"/>
                </a:solidFill>
                <a:latin typeface="Calibri" pitchFamily="34" charset="0"/>
              </a:defRPr>
            </a:lvl3pPr>
            <a:lvl4pPr marL="1564556" indent="-223508">
              <a:defRPr>
                <a:solidFill>
                  <a:schemeClr val="tx1"/>
                </a:solidFill>
                <a:latin typeface="Calibri" pitchFamily="34" charset="0"/>
              </a:defRPr>
            </a:lvl4pPr>
            <a:lvl5pPr marL="2011572" indent="-223508">
              <a:defRPr>
                <a:solidFill>
                  <a:schemeClr val="tx1"/>
                </a:solidFill>
                <a:latin typeface="Calibri" pitchFamily="34" charset="0"/>
              </a:defRPr>
            </a:lvl5pPr>
            <a:lvl6pPr marL="2458588" indent="-223508" eaLnBrk="0" fontAlgn="base" hangingPunct="0">
              <a:spcBef>
                <a:spcPct val="0"/>
              </a:spcBef>
              <a:spcAft>
                <a:spcPct val="0"/>
              </a:spcAft>
              <a:defRPr>
                <a:solidFill>
                  <a:schemeClr val="tx1"/>
                </a:solidFill>
                <a:latin typeface="Calibri" pitchFamily="34" charset="0"/>
              </a:defRPr>
            </a:lvl6pPr>
            <a:lvl7pPr marL="2905605" indent="-223508" eaLnBrk="0" fontAlgn="base" hangingPunct="0">
              <a:spcBef>
                <a:spcPct val="0"/>
              </a:spcBef>
              <a:spcAft>
                <a:spcPct val="0"/>
              </a:spcAft>
              <a:defRPr>
                <a:solidFill>
                  <a:schemeClr val="tx1"/>
                </a:solidFill>
                <a:latin typeface="Calibri" pitchFamily="34" charset="0"/>
              </a:defRPr>
            </a:lvl7pPr>
            <a:lvl8pPr marL="3352620" indent="-223508" eaLnBrk="0" fontAlgn="base" hangingPunct="0">
              <a:spcBef>
                <a:spcPct val="0"/>
              </a:spcBef>
              <a:spcAft>
                <a:spcPct val="0"/>
              </a:spcAft>
              <a:defRPr>
                <a:solidFill>
                  <a:schemeClr val="tx1"/>
                </a:solidFill>
                <a:latin typeface="Calibri" pitchFamily="34" charset="0"/>
              </a:defRPr>
            </a:lvl8pPr>
            <a:lvl9pPr marL="3799637" indent="-223508" eaLnBrk="0" fontAlgn="base" hangingPunct="0">
              <a:spcBef>
                <a:spcPct val="0"/>
              </a:spcBef>
              <a:spcAft>
                <a:spcPct val="0"/>
              </a:spcAft>
              <a:defRPr>
                <a:solidFill>
                  <a:schemeClr val="tx1"/>
                </a:solidFill>
                <a:latin typeface="Calibri" pitchFamily="34" charset="0"/>
              </a:defRPr>
            </a:lvl9pPr>
          </a:lstStyle>
          <a:p>
            <a:fld id="{2BB2EEB6-05E7-46DA-B973-F6719D562158}" type="slidenum">
              <a:rPr lang="en-US"/>
              <a:pPr/>
              <a:t>12</a:t>
            </a:fld>
            <a:endParaRPr lang="en-US"/>
          </a:p>
        </p:txBody>
      </p:sp>
    </p:spTree>
    <p:extLst>
      <p:ext uri="{BB962C8B-B14F-4D97-AF65-F5344CB8AC3E}">
        <p14:creationId xmlns:p14="http://schemas.microsoft.com/office/powerpoint/2010/main" val="100402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5"/>
          </p:nvPr>
        </p:nvSpPr>
        <p:spPr/>
        <p:txBody>
          <a:bodyPr/>
          <a:lstStyle/>
          <a:p>
            <a:fld id="{2F578678-88A4-4BE9-BB45-C5BDA72D90F8}" type="slidenum">
              <a:rPr lang="en-US" smtClean="0"/>
              <a:pPr/>
              <a:t>13</a:t>
            </a:fld>
            <a:endParaRPr lang="en-US"/>
          </a:p>
        </p:txBody>
      </p:sp>
    </p:spTree>
    <p:extLst>
      <p:ext uri="{BB962C8B-B14F-4D97-AF65-F5344CB8AC3E}">
        <p14:creationId xmlns:p14="http://schemas.microsoft.com/office/powerpoint/2010/main" val="209205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Nancy</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14</a:t>
            </a:fld>
            <a:endParaRPr lang="en-US"/>
          </a:p>
        </p:txBody>
      </p:sp>
    </p:spTree>
    <p:extLst>
      <p:ext uri="{BB962C8B-B14F-4D97-AF65-F5344CB8AC3E}">
        <p14:creationId xmlns:p14="http://schemas.microsoft.com/office/powerpoint/2010/main" val="2303413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D0872-7D01-4022-9E4A-4CE29C511D2B}" type="slidenum">
              <a:rPr lang="en-US" smtClean="0"/>
              <a:t>19</a:t>
            </a:fld>
            <a:endParaRPr lang="en-US" dirty="0"/>
          </a:p>
        </p:txBody>
      </p:sp>
    </p:spTree>
    <p:extLst>
      <p:ext uri="{BB962C8B-B14F-4D97-AF65-F5344CB8AC3E}">
        <p14:creationId xmlns:p14="http://schemas.microsoft.com/office/powerpoint/2010/main" val="388284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C493C00-E285-448B-8A2E-CECC51CF04C4}" type="datetimeFigureOut">
              <a:rPr lang="en-US" smtClean="0"/>
              <a:t>11/2/22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3A3E234-3964-45CB-9055-226897BB19C3}" type="slidenum">
              <a:rPr lang="en-US" smtClean="0"/>
              <a:t>‹#›</a:t>
            </a:fld>
            <a:endParaRPr lang="en-US"/>
          </a:p>
        </p:txBody>
      </p:sp>
    </p:spTree>
    <p:extLst>
      <p:ext uri="{BB962C8B-B14F-4D97-AF65-F5344CB8AC3E}">
        <p14:creationId xmlns:p14="http://schemas.microsoft.com/office/powerpoint/2010/main" val="238387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93C00-E285-448B-8A2E-CECC51CF04C4}"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3E234-3964-45CB-9055-226897BB19C3}" type="slidenum">
              <a:rPr lang="en-US" smtClean="0"/>
              <a:t>‹#›</a:t>
            </a:fld>
            <a:endParaRPr lang="en-US"/>
          </a:p>
        </p:txBody>
      </p:sp>
    </p:spTree>
    <p:extLst>
      <p:ext uri="{BB962C8B-B14F-4D97-AF65-F5344CB8AC3E}">
        <p14:creationId xmlns:p14="http://schemas.microsoft.com/office/powerpoint/2010/main" val="303096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C493C00-E285-448B-8A2E-CECC51CF04C4}" type="datetimeFigureOut">
              <a:rPr lang="en-US" smtClean="0"/>
              <a:t>11/2/22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3A3E234-3964-45CB-9055-226897BB19C3}" type="slidenum">
              <a:rPr lang="en-US" smtClean="0"/>
              <a:t>‹#›</a:t>
            </a:fld>
            <a:endParaRPr lang="en-US"/>
          </a:p>
        </p:txBody>
      </p:sp>
    </p:spTree>
    <p:extLst>
      <p:ext uri="{BB962C8B-B14F-4D97-AF65-F5344CB8AC3E}">
        <p14:creationId xmlns:p14="http://schemas.microsoft.com/office/powerpoint/2010/main" val="877979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hasCustomPrompt="1"/>
          </p:nvPr>
        </p:nvSpPr>
        <p:spPr>
          <a:xfrm>
            <a:off x="1644425" y="-1101"/>
            <a:ext cx="10547576" cy="974426"/>
          </a:xfrm>
          <a:ln>
            <a:noFill/>
          </a:ln>
        </p:spPr>
        <p:txBody>
          <a:bodyPr>
            <a:normAutofit/>
          </a:bodyPr>
          <a:lstStyle>
            <a:lvl1pPr>
              <a:defRPr/>
            </a:lvl1pPr>
          </a:lstStyle>
          <a:p>
            <a:r>
              <a:rPr lang="en-US" sz="3600" b="1" dirty="0">
                <a:solidFill>
                  <a:schemeClr val="accent1"/>
                </a:solidFill>
              </a:rPr>
              <a:t>Heading goes here.</a:t>
            </a:r>
          </a:p>
        </p:txBody>
      </p:sp>
      <p:sp>
        <p:nvSpPr>
          <p:cNvPr id="3" name="Text Placeholder 2">
            <a:extLst>
              <a:ext uri="{FF2B5EF4-FFF2-40B4-BE49-F238E27FC236}">
                <a16:creationId xmlns:a16="http://schemas.microsoft.com/office/drawing/2014/main" id="{158573C5-4447-49ED-97DE-A669F34C0BC0}"/>
              </a:ext>
            </a:extLst>
          </p:cNvPr>
          <p:cNvSpPr>
            <a:spLocks noGrp="1"/>
          </p:cNvSpPr>
          <p:nvPr>
            <p:ph type="body" sz="quarter" idx="10"/>
          </p:nvPr>
        </p:nvSpPr>
        <p:spPr>
          <a:xfrm>
            <a:off x="1789932" y="1672253"/>
            <a:ext cx="8926512" cy="4384675"/>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BC903A93-4BFE-4D2D-B852-2C3BD0587676}"/>
              </a:ext>
            </a:extLst>
          </p:cNvPr>
          <p:cNvSpPr>
            <a:spLocks noGrp="1"/>
          </p:cNvSpPr>
          <p:nvPr>
            <p:ph type="sldNum" sz="quarter" idx="13"/>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131642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16FC45-D387-41BF-AB48-D67BFBB77810}"/>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6" name="Title 1">
            <a:extLst>
              <a:ext uri="{FF2B5EF4-FFF2-40B4-BE49-F238E27FC236}">
                <a16:creationId xmlns:a16="http://schemas.microsoft.com/office/drawing/2014/main" id="{0516C371-0EAF-4F8C-8BEF-6BB763526073}"/>
              </a:ext>
            </a:extLst>
          </p:cNvPr>
          <p:cNvSpPr>
            <a:spLocks noGrp="1"/>
          </p:cNvSpPr>
          <p:nvPr>
            <p:ph type="title"/>
          </p:nvPr>
        </p:nvSpPr>
        <p:spPr>
          <a:xfrm>
            <a:off x="1644425" y="-1101"/>
            <a:ext cx="10547576" cy="974426"/>
          </a:xfrm>
          <a:ln>
            <a:noFill/>
          </a:ln>
        </p:spPr>
        <p:txBody>
          <a:bodyPr>
            <a:normAutofit/>
          </a:bodyPr>
          <a:lstStyle/>
          <a:p>
            <a:r>
              <a:rPr lang="en-US" sz="3600" b="1" dirty="0">
                <a:solidFill>
                  <a:schemeClr val="accent1"/>
                </a:solidFill>
              </a:rPr>
              <a:t>Graph title goes here.</a:t>
            </a:r>
          </a:p>
        </p:txBody>
      </p:sp>
      <p:grpSp>
        <p:nvGrpSpPr>
          <p:cNvPr id="7" name="Group 6">
            <a:extLst>
              <a:ext uri="{FF2B5EF4-FFF2-40B4-BE49-F238E27FC236}">
                <a16:creationId xmlns:a16="http://schemas.microsoft.com/office/drawing/2014/main" id="{5B3EAEBF-CB8B-4ABE-909B-A9D3090DD964}"/>
              </a:ext>
            </a:extLst>
          </p:cNvPr>
          <p:cNvGrpSpPr/>
          <p:nvPr userDrawn="1"/>
        </p:nvGrpSpPr>
        <p:grpSpPr>
          <a:xfrm>
            <a:off x="746757" y="1560130"/>
            <a:ext cx="2479264" cy="4792133"/>
            <a:chOff x="746757" y="1574799"/>
            <a:chExt cx="2479264" cy="4792133"/>
          </a:xfrm>
        </p:grpSpPr>
        <p:sp>
          <p:nvSpPr>
            <p:cNvPr id="8" name="Rectangle 7">
              <a:extLst>
                <a:ext uri="{FF2B5EF4-FFF2-40B4-BE49-F238E27FC236}">
                  <a16:creationId xmlns:a16="http://schemas.microsoft.com/office/drawing/2014/main" id="{5EAA2EB4-CEC4-4348-915E-493136291317}"/>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88EC57F-DAB9-47EA-A98C-0C1CB146E73F}"/>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1</a:t>
              </a:r>
            </a:p>
          </p:txBody>
        </p:sp>
      </p:grpSp>
      <p:grpSp>
        <p:nvGrpSpPr>
          <p:cNvPr id="10" name="Group 9">
            <a:extLst>
              <a:ext uri="{FF2B5EF4-FFF2-40B4-BE49-F238E27FC236}">
                <a16:creationId xmlns:a16="http://schemas.microsoft.com/office/drawing/2014/main" id="{ACBED681-CF51-4786-8402-936B134637A3}"/>
              </a:ext>
            </a:extLst>
          </p:cNvPr>
          <p:cNvGrpSpPr/>
          <p:nvPr userDrawn="1"/>
        </p:nvGrpSpPr>
        <p:grpSpPr>
          <a:xfrm>
            <a:off x="3486496" y="1560130"/>
            <a:ext cx="2479264" cy="4792133"/>
            <a:chOff x="746757" y="1574799"/>
            <a:chExt cx="2479264" cy="4792133"/>
          </a:xfrm>
        </p:grpSpPr>
        <p:sp>
          <p:nvSpPr>
            <p:cNvPr id="11" name="Rectangle 10">
              <a:extLst>
                <a:ext uri="{FF2B5EF4-FFF2-40B4-BE49-F238E27FC236}">
                  <a16:creationId xmlns:a16="http://schemas.microsoft.com/office/drawing/2014/main" id="{CA6A63B3-2688-4912-85B8-2DA1533B47DE}"/>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E9C44FF-AF01-4D3E-96A5-558338409063}"/>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2</a:t>
              </a:r>
            </a:p>
          </p:txBody>
        </p:sp>
      </p:grpSp>
      <p:grpSp>
        <p:nvGrpSpPr>
          <p:cNvPr id="13" name="Group 12">
            <a:extLst>
              <a:ext uri="{FF2B5EF4-FFF2-40B4-BE49-F238E27FC236}">
                <a16:creationId xmlns:a16="http://schemas.microsoft.com/office/drawing/2014/main" id="{497C45B5-B768-40FD-994B-AD77366E1E6A}"/>
              </a:ext>
            </a:extLst>
          </p:cNvPr>
          <p:cNvGrpSpPr/>
          <p:nvPr userDrawn="1"/>
        </p:nvGrpSpPr>
        <p:grpSpPr>
          <a:xfrm>
            <a:off x="6226235" y="1560130"/>
            <a:ext cx="2479264" cy="4792133"/>
            <a:chOff x="746757" y="1574799"/>
            <a:chExt cx="2479264" cy="4792133"/>
          </a:xfrm>
        </p:grpSpPr>
        <p:sp>
          <p:nvSpPr>
            <p:cNvPr id="14" name="Rectangle 13">
              <a:extLst>
                <a:ext uri="{FF2B5EF4-FFF2-40B4-BE49-F238E27FC236}">
                  <a16:creationId xmlns:a16="http://schemas.microsoft.com/office/drawing/2014/main" id="{BF615072-0341-4C9B-BA1D-FE3C05B74287}"/>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150D624-8D31-4895-BBF6-73AA09461359}"/>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3</a:t>
              </a:r>
            </a:p>
          </p:txBody>
        </p:sp>
      </p:grpSp>
      <p:grpSp>
        <p:nvGrpSpPr>
          <p:cNvPr id="16" name="Group 15">
            <a:extLst>
              <a:ext uri="{FF2B5EF4-FFF2-40B4-BE49-F238E27FC236}">
                <a16:creationId xmlns:a16="http://schemas.microsoft.com/office/drawing/2014/main" id="{3F141657-30A1-4408-BA6F-A6F8B84668C7}"/>
              </a:ext>
            </a:extLst>
          </p:cNvPr>
          <p:cNvGrpSpPr/>
          <p:nvPr userDrawn="1"/>
        </p:nvGrpSpPr>
        <p:grpSpPr>
          <a:xfrm>
            <a:off x="8965975" y="1560130"/>
            <a:ext cx="2479264" cy="4792133"/>
            <a:chOff x="746757" y="1574799"/>
            <a:chExt cx="2479264" cy="4792133"/>
          </a:xfrm>
        </p:grpSpPr>
        <p:sp>
          <p:nvSpPr>
            <p:cNvPr id="17" name="Rectangle 16">
              <a:extLst>
                <a:ext uri="{FF2B5EF4-FFF2-40B4-BE49-F238E27FC236}">
                  <a16:creationId xmlns:a16="http://schemas.microsoft.com/office/drawing/2014/main" id="{635C18DE-9B14-4637-B2E1-D9A32328B455}"/>
                </a:ext>
              </a:extLst>
            </p:cNvPr>
            <p:cNvSpPr/>
            <p:nvPr/>
          </p:nvSpPr>
          <p:spPr>
            <a:xfrm>
              <a:off x="746757" y="2031999"/>
              <a:ext cx="2479264" cy="43349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9269470-F94A-4209-A7FA-29213B8E231E}"/>
                </a:ext>
              </a:extLst>
            </p:cNvPr>
            <p:cNvSpPr/>
            <p:nvPr/>
          </p:nvSpPr>
          <p:spPr>
            <a:xfrm>
              <a:off x="1529189" y="1574799"/>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mj-lt"/>
                </a:rPr>
                <a:t>4</a:t>
              </a:r>
            </a:p>
          </p:txBody>
        </p:sp>
      </p:grpSp>
      <p:sp>
        <p:nvSpPr>
          <p:cNvPr id="24" name="Text Placeholder 36">
            <a:extLst>
              <a:ext uri="{FF2B5EF4-FFF2-40B4-BE49-F238E27FC236}">
                <a16:creationId xmlns:a16="http://schemas.microsoft.com/office/drawing/2014/main" id="{002E1B11-03A1-495D-A39C-7F713C7E9F99}"/>
              </a:ext>
            </a:extLst>
          </p:cNvPr>
          <p:cNvSpPr>
            <a:spLocks noGrp="1"/>
          </p:cNvSpPr>
          <p:nvPr>
            <p:ph type="body" sz="quarter" idx="15" hasCustomPrompt="1"/>
          </p:nvPr>
        </p:nvSpPr>
        <p:spPr>
          <a:xfrm>
            <a:off x="3486496"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two content</a:t>
            </a:r>
          </a:p>
        </p:txBody>
      </p:sp>
      <p:sp>
        <p:nvSpPr>
          <p:cNvPr id="25" name="Text Placeholder 36">
            <a:extLst>
              <a:ext uri="{FF2B5EF4-FFF2-40B4-BE49-F238E27FC236}">
                <a16:creationId xmlns:a16="http://schemas.microsoft.com/office/drawing/2014/main" id="{7750855A-B22B-46DA-84A6-EA73DA55A89A}"/>
              </a:ext>
            </a:extLst>
          </p:cNvPr>
          <p:cNvSpPr>
            <a:spLocks noGrp="1"/>
          </p:cNvSpPr>
          <p:nvPr>
            <p:ph type="body" sz="quarter" idx="16" hasCustomPrompt="1"/>
          </p:nvPr>
        </p:nvSpPr>
        <p:spPr>
          <a:xfrm>
            <a:off x="6226855"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three content</a:t>
            </a:r>
          </a:p>
        </p:txBody>
      </p:sp>
      <p:sp>
        <p:nvSpPr>
          <p:cNvPr id="26" name="Text Placeholder 36">
            <a:extLst>
              <a:ext uri="{FF2B5EF4-FFF2-40B4-BE49-F238E27FC236}">
                <a16:creationId xmlns:a16="http://schemas.microsoft.com/office/drawing/2014/main" id="{7290EE9E-A557-414B-AEDD-F228250ACA1E}"/>
              </a:ext>
            </a:extLst>
          </p:cNvPr>
          <p:cNvSpPr>
            <a:spLocks noGrp="1"/>
          </p:cNvSpPr>
          <p:nvPr>
            <p:ph type="body" sz="quarter" idx="17" hasCustomPrompt="1"/>
          </p:nvPr>
        </p:nvSpPr>
        <p:spPr>
          <a:xfrm>
            <a:off x="8965974"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four content</a:t>
            </a:r>
          </a:p>
        </p:txBody>
      </p:sp>
      <p:sp>
        <p:nvSpPr>
          <p:cNvPr id="27" name="Text Placeholder 36">
            <a:extLst>
              <a:ext uri="{FF2B5EF4-FFF2-40B4-BE49-F238E27FC236}">
                <a16:creationId xmlns:a16="http://schemas.microsoft.com/office/drawing/2014/main" id="{F2BD8D67-97E7-47E7-A936-A9DD7590131F}"/>
              </a:ext>
            </a:extLst>
          </p:cNvPr>
          <p:cNvSpPr>
            <a:spLocks noGrp="1"/>
          </p:cNvSpPr>
          <p:nvPr>
            <p:ph type="body" sz="quarter" idx="18" hasCustomPrompt="1"/>
          </p:nvPr>
        </p:nvSpPr>
        <p:spPr>
          <a:xfrm>
            <a:off x="746757" y="2543448"/>
            <a:ext cx="2478024" cy="3739896"/>
          </a:xfrm>
        </p:spPr>
        <p:txBody>
          <a:bodyPr>
            <a:normAutofit/>
          </a:bodyPr>
          <a:lstStyle>
            <a:lvl1pPr marL="0" indent="0" algn="l" defTabSz="342853" rtl="0" eaLnBrk="1" latinLnBrk="0" hangingPunct="1">
              <a:lnSpc>
                <a:spcPct val="114000"/>
              </a:lnSpc>
              <a:spcBef>
                <a:spcPct val="0"/>
              </a:spcBef>
              <a:spcAft>
                <a:spcPts val="300"/>
              </a:spcAft>
              <a:buNone/>
              <a:defRPr lang="en-US" sz="2000" b="0" kern="1200" cap="none" spc="0" baseline="0" dirty="0">
                <a:solidFill>
                  <a:schemeClr val="tx1">
                    <a:lumMod val="65000"/>
                    <a:lumOff val="35000"/>
                  </a:schemeClr>
                </a:solidFill>
                <a:latin typeface="+mn-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one content</a:t>
            </a:r>
          </a:p>
        </p:txBody>
      </p:sp>
      <p:sp>
        <p:nvSpPr>
          <p:cNvPr id="4" name="Slide Number Placeholder 3">
            <a:extLst>
              <a:ext uri="{FF2B5EF4-FFF2-40B4-BE49-F238E27FC236}">
                <a16:creationId xmlns:a16="http://schemas.microsoft.com/office/drawing/2014/main" id="{64CC8BD2-0326-4491-9081-DA6D380CD8F3}"/>
              </a:ext>
            </a:extLst>
          </p:cNvPr>
          <p:cNvSpPr>
            <a:spLocks noGrp="1"/>
          </p:cNvSpPr>
          <p:nvPr>
            <p:ph type="sldNum" sz="quarter" idx="21"/>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386564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a:duotone>
              <a:schemeClr val="accent1">
                <a:shade val="45000"/>
                <a:satMod val="135000"/>
              </a:schemeClr>
              <a:prstClr val="white"/>
            </a:duotone>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p:nvPr>
        </p:nvSpPr>
        <p:spPr>
          <a:xfrm>
            <a:off x="1644425" y="-1101"/>
            <a:ext cx="10547576" cy="974426"/>
          </a:xfrm>
          <a:ln>
            <a:noFill/>
          </a:ln>
        </p:spPr>
        <p:txBody>
          <a:bodyPr>
            <a:normAutofit/>
          </a:bodyPr>
          <a:lstStyle/>
          <a:p>
            <a:r>
              <a:rPr lang="en-US" sz="3600" b="1" dirty="0">
                <a:solidFill>
                  <a:schemeClr val="accent1"/>
                </a:solidFill>
              </a:rPr>
              <a:t>Graph title goes here.</a:t>
            </a:r>
          </a:p>
        </p:txBody>
      </p:sp>
      <p:sp>
        <p:nvSpPr>
          <p:cNvPr id="10" name="Chart Placeholder 9">
            <a:extLst>
              <a:ext uri="{FF2B5EF4-FFF2-40B4-BE49-F238E27FC236}">
                <a16:creationId xmlns:a16="http://schemas.microsoft.com/office/drawing/2014/main" id="{3F71C57B-F985-436F-B266-EF73E067FA41}"/>
              </a:ext>
            </a:extLst>
          </p:cNvPr>
          <p:cNvSpPr>
            <a:spLocks noGrp="1"/>
          </p:cNvSpPr>
          <p:nvPr>
            <p:ph type="chart" sz="quarter" idx="10"/>
          </p:nvPr>
        </p:nvSpPr>
        <p:spPr>
          <a:xfrm>
            <a:off x="1652160" y="1202267"/>
            <a:ext cx="10294308" cy="5059988"/>
          </a:xfrm>
        </p:spPr>
        <p:txBody>
          <a:bodyPr/>
          <a:lstStyle/>
          <a:p>
            <a:endParaRPr lang="en-US" dirty="0"/>
          </a:p>
        </p:txBody>
      </p:sp>
      <p:sp>
        <p:nvSpPr>
          <p:cNvPr id="4" name="Slide Number Placeholder 3">
            <a:extLst>
              <a:ext uri="{FF2B5EF4-FFF2-40B4-BE49-F238E27FC236}">
                <a16:creationId xmlns:a16="http://schemas.microsoft.com/office/drawing/2014/main" id="{CCCA9EC6-923D-4772-B984-308F18DC9236}"/>
              </a:ext>
            </a:extLst>
          </p:cNvPr>
          <p:cNvSpPr>
            <a:spLocks noGrp="1"/>
          </p:cNvSpPr>
          <p:nvPr>
            <p:ph type="sldNum" sz="quarter" idx="13"/>
          </p:nvPr>
        </p:nvSpPr>
        <p:spPr/>
        <p:txBody>
          <a:bodyPr/>
          <a:lstStyle/>
          <a:p>
            <a:fld id="{A39E18A1-5388-48D7-9BA0-F6425AA8662B}" type="slidenum">
              <a:rPr lang="en-US" smtClean="0"/>
              <a:t>‹#›</a:t>
            </a:fld>
            <a:endParaRPr lang="en-US" dirty="0"/>
          </a:p>
        </p:txBody>
      </p:sp>
    </p:spTree>
    <p:extLst>
      <p:ext uri="{BB962C8B-B14F-4D97-AF65-F5344CB8AC3E}">
        <p14:creationId xmlns:p14="http://schemas.microsoft.com/office/powerpoint/2010/main" val="35100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93C00-E285-448B-8A2E-CECC51CF04C4}"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3A3E234-3964-45CB-9055-226897BB19C3}" type="slidenum">
              <a:rPr lang="en-US" smtClean="0"/>
              <a:t>‹#›</a:t>
            </a:fld>
            <a:endParaRPr lang="en-US"/>
          </a:p>
        </p:txBody>
      </p:sp>
    </p:spTree>
    <p:extLst>
      <p:ext uri="{BB962C8B-B14F-4D97-AF65-F5344CB8AC3E}">
        <p14:creationId xmlns:p14="http://schemas.microsoft.com/office/powerpoint/2010/main" val="161513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C493C00-E285-448B-8A2E-CECC51CF04C4}" type="datetimeFigureOut">
              <a:rPr lang="en-US" smtClean="0"/>
              <a:t>11/2/22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3A3E234-3964-45CB-9055-226897BB19C3}" type="slidenum">
              <a:rPr lang="en-US" smtClean="0"/>
              <a:t>‹#›</a:t>
            </a:fld>
            <a:endParaRPr lang="en-US"/>
          </a:p>
        </p:txBody>
      </p:sp>
    </p:spTree>
    <p:extLst>
      <p:ext uri="{BB962C8B-B14F-4D97-AF65-F5344CB8AC3E}">
        <p14:creationId xmlns:p14="http://schemas.microsoft.com/office/powerpoint/2010/main" val="18547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493C00-E285-448B-8A2E-CECC51CF04C4}"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3E234-3964-45CB-9055-226897BB19C3}" type="slidenum">
              <a:rPr lang="en-US" smtClean="0"/>
              <a:t>‹#›</a:t>
            </a:fld>
            <a:endParaRPr lang="en-US"/>
          </a:p>
        </p:txBody>
      </p:sp>
    </p:spTree>
    <p:extLst>
      <p:ext uri="{BB962C8B-B14F-4D97-AF65-F5344CB8AC3E}">
        <p14:creationId xmlns:p14="http://schemas.microsoft.com/office/powerpoint/2010/main" val="17602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493C00-E285-448B-8A2E-CECC51CF04C4}" type="datetimeFigureOut">
              <a:rPr lang="en-US" smtClean="0"/>
              <a:t>11/2/22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3E234-3964-45CB-9055-226897BB19C3}" type="slidenum">
              <a:rPr lang="en-US" smtClean="0"/>
              <a:t>‹#›</a:t>
            </a:fld>
            <a:endParaRPr lang="en-US"/>
          </a:p>
        </p:txBody>
      </p:sp>
    </p:spTree>
    <p:extLst>
      <p:ext uri="{BB962C8B-B14F-4D97-AF65-F5344CB8AC3E}">
        <p14:creationId xmlns:p14="http://schemas.microsoft.com/office/powerpoint/2010/main" val="280894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493C00-E285-448B-8A2E-CECC51CF04C4}" type="datetimeFigureOut">
              <a:rPr lang="en-US" smtClean="0"/>
              <a:t>11/2/22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3E234-3964-45CB-9055-226897BB19C3}" type="slidenum">
              <a:rPr lang="en-US" smtClean="0"/>
              <a:t>‹#›</a:t>
            </a:fld>
            <a:endParaRPr lang="en-US"/>
          </a:p>
        </p:txBody>
      </p:sp>
    </p:spTree>
    <p:extLst>
      <p:ext uri="{BB962C8B-B14F-4D97-AF65-F5344CB8AC3E}">
        <p14:creationId xmlns:p14="http://schemas.microsoft.com/office/powerpoint/2010/main" val="145792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93C00-E285-448B-8A2E-CECC51CF04C4}" type="datetimeFigureOut">
              <a:rPr lang="en-US" smtClean="0"/>
              <a:t>11/2/22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3E234-3964-45CB-9055-226897BB19C3}" type="slidenum">
              <a:rPr lang="en-US" smtClean="0"/>
              <a:t>‹#›</a:t>
            </a:fld>
            <a:endParaRPr lang="en-US"/>
          </a:p>
        </p:txBody>
      </p:sp>
    </p:spTree>
    <p:extLst>
      <p:ext uri="{BB962C8B-B14F-4D97-AF65-F5344CB8AC3E}">
        <p14:creationId xmlns:p14="http://schemas.microsoft.com/office/powerpoint/2010/main" val="280236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C493C00-E285-448B-8A2E-CECC51CF04C4}" type="datetimeFigureOut">
              <a:rPr lang="en-US" smtClean="0"/>
              <a:t>11/2/22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3A3E234-3964-45CB-9055-226897BB19C3}" type="slidenum">
              <a:rPr lang="en-US" smtClean="0"/>
              <a:t>‹#›</a:t>
            </a:fld>
            <a:endParaRPr lang="en-US"/>
          </a:p>
        </p:txBody>
      </p:sp>
    </p:spTree>
    <p:extLst>
      <p:ext uri="{BB962C8B-B14F-4D97-AF65-F5344CB8AC3E}">
        <p14:creationId xmlns:p14="http://schemas.microsoft.com/office/powerpoint/2010/main" val="300706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493C00-E285-448B-8A2E-CECC51CF04C4}"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3E234-3964-45CB-9055-226897BB19C3}" type="slidenum">
              <a:rPr lang="en-US" smtClean="0"/>
              <a:t>‹#›</a:t>
            </a:fld>
            <a:endParaRPr lang="en-US"/>
          </a:p>
        </p:txBody>
      </p:sp>
    </p:spTree>
    <p:extLst>
      <p:ext uri="{BB962C8B-B14F-4D97-AF65-F5344CB8AC3E}">
        <p14:creationId xmlns:p14="http://schemas.microsoft.com/office/powerpoint/2010/main" val="369939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C493C00-E285-448B-8A2E-CECC51CF04C4}" type="datetimeFigureOut">
              <a:rPr lang="en-US" smtClean="0"/>
              <a:t>11/2/22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3A3E234-3964-45CB-9055-226897BB19C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099627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dicaid.gov/medicaid/home-community-based-services/statewide-transition-plans/index.htm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id.gov/medicaid/home-community-based-services/downloads/hcbs-settings-rule-imp.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hcbsadvocacy.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Kathy.cooper@silck.org" TargetMode="External"/><Relationship Id="rId2" Type="http://schemas.openxmlformats.org/officeDocument/2006/relationships/hyperlink" Target="mailto:sroyster@april-rural.org" TargetMode="External"/><Relationship Id="rId1" Type="http://schemas.openxmlformats.org/officeDocument/2006/relationships/slideLayout" Target="../slideLayouts/slideLayout2.xml"/><Relationship Id="rId4" Type="http://schemas.openxmlformats.org/officeDocument/2006/relationships/hyperlink" Target="mailto:aohaver@insilc.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8AE7-ECF6-E1DB-44F5-72DD2BCD9A0C}"/>
              </a:ext>
            </a:extLst>
          </p:cNvPr>
          <p:cNvSpPr>
            <a:spLocks noGrp="1"/>
          </p:cNvSpPr>
          <p:nvPr>
            <p:ph type="ctrTitle"/>
          </p:nvPr>
        </p:nvSpPr>
        <p:spPr>
          <a:xfrm>
            <a:off x="440181" y="591806"/>
            <a:ext cx="10993549" cy="1475013"/>
          </a:xfrm>
        </p:spPr>
        <p:txBody>
          <a:bodyPr/>
          <a:lstStyle/>
          <a:p>
            <a:pPr algn="ctr"/>
            <a:r>
              <a:rPr lang="en-US" dirty="0"/>
              <a:t>Scary or not scary: understanding HCBS settings rule </a:t>
            </a:r>
          </a:p>
        </p:txBody>
      </p:sp>
      <p:sp>
        <p:nvSpPr>
          <p:cNvPr id="5" name="Rectangle 4">
            <a:extLst>
              <a:ext uri="{FF2B5EF4-FFF2-40B4-BE49-F238E27FC236}">
                <a16:creationId xmlns:a16="http://schemas.microsoft.com/office/drawing/2014/main" id="{93A5B371-127E-2085-A3D8-C8AC9F26E495}"/>
              </a:ext>
              <a:ext uri="{C183D7F6-B498-43B3-948B-1728B52AA6E4}">
                <adec:decorative xmlns:adec="http://schemas.microsoft.com/office/drawing/2017/decorative" val="1"/>
              </a:ext>
            </a:extLst>
          </p:cNvPr>
          <p:cNvSpPr/>
          <p:nvPr/>
        </p:nvSpPr>
        <p:spPr>
          <a:xfrm>
            <a:off x="442914" y="2493873"/>
            <a:ext cx="11272836" cy="39703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9290FF-975F-10B4-9F1A-3643BB8043FA}"/>
              </a:ext>
            </a:extLst>
          </p:cNvPr>
          <p:cNvSpPr txBox="1"/>
          <p:nvPr/>
        </p:nvSpPr>
        <p:spPr>
          <a:xfrm>
            <a:off x="442914" y="2495444"/>
            <a:ext cx="11272836" cy="3970318"/>
          </a:xfrm>
          <a:prstGeom prst="rect">
            <a:avLst/>
          </a:prstGeom>
          <a:noFill/>
        </p:spPr>
        <p:txBody>
          <a:bodyPr wrap="square" rtlCol="0">
            <a:spAutoFit/>
          </a:bodyPr>
          <a:lstStyle/>
          <a:p>
            <a:r>
              <a:rPr lang="en-US" dirty="0">
                <a:solidFill>
                  <a:schemeClr val="bg1">
                    <a:lumMod val="95000"/>
                  </a:schemeClr>
                </a:solidFill>
              </a:rPr>
              <a:t>Sierra Royster, Director of Innovation </a:t>
            </a:r>
          </a:p>
          <a:p>
            <a:r>
              <a:rPr lang="en-US" dirty="0">
                <a:solidFill>
                  <a:schemeClr val="bg1">
                    <a:lumMod val="95000"/>
                  </a:schemeClr>
                </a:solidFill>
              </a:rPr>
              <a:t>Association of Programs for Rural Independent Living  (APRIL)</a:t>
            </a:r>
          </a:p>
          <a:p>
            <a:endParaRPr lang="en-US" dirty="0">
              <a:solidFill>
                <a:schemeClr val="bg1">
                  <a:lumMod val="95000"/>
                </a:schemeClr>
              </a:solidFill>
            </a:endParaRPr>
          </a:p>
          <a:p>
            <a:r>
              <a:rPr lang="en-US" dirty="0">
                <a:solidFill>
                  <a:schemeClr val="bg1">
                    <a:lumMod val="95000"/>
                  </a:schemeClr>
                </a:solidFill>
              </a:rPr>
              <a:t>Kate Brady, Project Manager </a:t>
            </a:r>
          </a:p>
          <a:p>
            <a:r>
              <a:rPr lang="en-US" dirty="0">
                <a:solidFill>
                  <a:schemeClr val="bg1">
                    <a:lumMod val="95000"/>
                  </a:schemeClr>
                </a:solidFill>
              </a:rPr>
              <a:t>Human Services Research Institute (HSRI)</a:t>
            </a:r>
          </a:p>
          <a:p>
            <a:endParaRPr lang="en-US" dirty="0">
              <a:solidFill>
                <a:schemeClr val="bg1">
                  <a:lumMod val="95000"/>
                </a:schemeClr>
              </a:solidFill>
            </a:endParaRPr>
          </a:p>
          <a:p>
            <a:r>
              <a:rPr lang="en-US" dirty="0">
                <a:solidFill>
                  <a:schemeClr val="bg1">
                    <a:lumMod val="95000"/>
                  </a:schemeClr>
                </a:solidFill>
              </a:rPr>
              <a:t>Amber </a:t>
            </a:r>
            <a:r>
              <a:rPr lang="en-US" dirty="0" err="1">
                <a:solidFill>
                  <a:schemeClr val="bg1">
                    <a:lumMod val="95000"/>
                  </a:schemeClr>
                </a:solidFill>
              </a:rPr>
              <a:t>O’Haver</a:t>
            </a:r>
            <a:r>
              <a:rPr lang="en-US" dirty="0">
                <a:solidFill>
                  <a:schemeClr val="bg1">
                    <a:lumMod val="95000"/>
                  </a:schemeClr>
                </a:solidFill>
              </a:rPr>
              <a:t>, Executive Director </a:t>
            </a:r>
          </a:p>
          <a:p>
            <a:r>
              <a:rPr lang="en-US" dirty="0">
                <a:solidFill>
                  <a:schemeClr val="bg1">
                    <a:lumMod val="95000"/>
                  </a:schemeClr>
                </a:solidFill>
              </a:rPr>
              <a:t>Indiana Statewide Independent Living Council </a:t>
            </a:r>
          </a:p>
          <a:p>
            <a:endParaRPr lang="en-US" dirty="0">
              <a:solidFill>
                <a:schemeClr val="bg1">
                  <a:lumMod val="95000"/>
                </a:schemeClr>
              </a:solidFill>
            </a:endParaRPr>
          </a:p>
          <a:p>
            <a:r>
              <a:rPr lang="en-US" dirty="0">
                <a:solidFill>
                  <a:schemeClr val="bg1">
                    <a:lumMod val="95000"/>
                  </a:schemeClr>
                </a:solidFill>
              </a:rPr>
              <a:t>Jay Harner, Short-term Supports &amp; Services Supervisor &amp; Jodie Baney , Director of Programs </a:t>
            </a:r>
          </a:p>
          <a:p>
            <a:r>
              <a:rPr lang="en-US" dirty="0">
                <a:solidFill>
                  <a:schemeClr val="bg1">
                    <a:lumMod val="95000"/>
                  </a:schemeClr>
                </a:solidFill>
              </a:rPr>
              <a:t>Roads to Freedom Center for Independent Living </a:t>
            </a:r>
          </a:p>
          <a:p>
            <a:endParaRPr lang="en-US" dirty="0">
              <a:solidFill>
                <a:schemeClr val="bg1">
                  <a:lumMod val="95000"/>
                </a:schemeClr>
              </a:solidFill>
            </a:endParaRPr>
          </a:p>
          <a:p>
            <a:r>
              <a:rPr lang="en-US" dirty="0">
                <a:solidFill>
                  <a:schemeClr val="bg1">
                    <a:lumMod val="95000"/>
                  </a:schemeClr>
                </a:solidFill>
              </a:rPr>
              <a:t>Erica McFadden, Director </a:t>
            </a:r>
          </a:p>
          <a:p>
            <a:r>
              <a:rPr lang="en-US" dirty="0">
                <a:solidFill>
                  <a:schemeClr val="bg1">
                    <a:lumMod val="95000"/>
                  </a:schemeClr>
                </a:solidFill>
              </a:rPr>
              <a:t>Office of Independent Living Programs, Administration for Community Living </a:t>
            </a:r>
          </a:p>
        </p:txBody>
      </p:sp>
    </p:spTree>
    <p:extLst>
      <p:ext uri="{BB962C8B-B14F-4D97-AF65-F5344CB8AC3E}">
        <p14:creationId xmlns:p14="http://schemas.microsoft.com/office/powerpoint/2010/main" val="152532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578C-7108-461B-AAAB-57FA6C74EAF4}"/>
              </a:ext>
            </a:extLst>
          </p:cNvPr>
          <p:cNvSpPr>
            <a:spLocks noGrp="1"/>
          </p:cNvSpPr>
          <p:nvPr>
            <p:ph type="title"/>
          </p:nvPr>
        </p:nvSpPr>
        <p:spPr>
          <a:xfrm>
            <a:off x="1752600" y="693576"/>
            <a:ext cx="8686800" cy="1265238"/>
          </a:xfrm>
        </p:spPr>
        <p:txBody>
          <a:bodyPr>
            <a:normAutofit fontScale="90000"/>
          </a:bodyPr>
          <a:lstStyle/>
          <a:p>
            <a:r>
              <a:rPr lang="en-US" sz="3600" dirty="0"/>
              <a:t>Additional Conditions: Provider-Owned or Controlled Settings</a:t>
            </a:r>
            <a:br>
              <a:rPr lang="en-US" altLang="en-US" sz="3400" dirty="0"/>
            </a:br>
            <a:endParaRPr lang="en-US" sz="2000" dirty="0"/>
          </a:p>
        </p:txBody>
      </p:sp>
      <p:sp>
        <p:nvSpPr>
          <p:cNvPr id="5" name="Rectangle 4">
            <a:extLst>
              <a:ext uri="{FF2B5EF4-FFF2-40B4-BE49-F238E27FC236}">
                <a16:creationId xmlns:a16="http://schemas.microsoft.com/office/drawing/2014/main" id="{0CA77E08-ACFE-4721-855E-2A8B046F2BD4}"/>
              </a:ext>
            </a:extLst>
          </p:cNvPr>
          <p:cNvSpPr/>
          <p:nvPr/>
        </p:nvSpPr>
        <p:spPr>
          <a:xfrm>
            <a:off x="1904999" y="1949349"/>
            <a:ext cx="2514599" cy="1751111"/>
          </a:xfrm>
          <a:prstGeom prst="rect">
            <a:avLst/>
          </a:prstGeom>
          <a:solidFill>
            <a:srgbClr val="2B65A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Unit is owned, rented or occupied under a legally enforceable agreement </a:t>
            </a:r>
          </a:p>
        </p:txBody>
      </p:sp>
      <p:sp>
        <p:nvSpPr>
          <p:cNvPr id="9" name="Rectangle 5">
            <a:extLst>
              <a:ext uri="{FF2B5EF4-FFF2-40B4-BE49-F238E27FC236}">
                <a16:creationId xmlns:a16="http://schemas.microsoft.com/office/drawing/2014/main" id="{57B2BAA4-7092-45CA-9B91-6A83E3CB8CC6}"/>
              </a:ext>
            </a:extLst>
          </p:cNvPr>
          <p:cNvSpPr/>
          <p:nvPr/>
        </p:nvSpPr>
        <p:spPr>
          <a:xfrm>
            <a:off x="4599402" y="1949349"/>
            <a:ext cx="2743200" cy="175111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Privacy, lockable doors</a:t>
            </a:r>
          </a:p>
          <a:p>
            <a:pPr algn="ctr"/>
            <a:endParaRPr lang="en-US" dirty="0"/>
          </a:p>
          <a:p>
            <a:pPr algn="ctr"/>
            <a:r>
              <a:rPr lang="en-US" dirty="0"/>
              <a:t>Choice of roommates </a:t>
            </a:r>
          </a:p>
        </p:txBody>
      </p:sp>
      <p:sp>
        <p:nvSpPr>
          <p:cNvPr id="12" name="Rectangle 5">
            <a:extLst>
              <a:ext uri="{FF2B5EF4-FFF2-40B4-BE49-F238E27FC236}">
                <a16:creationId xmlns:a16="http://schemas.microsoft.com/office/drawing/2014/main" id="{0C9F84A9-5E85-4477-B7DD-2CFE159976FC}"/>
              </a:ext>
            </a:extLst>
          </p:cNvPr>
          <p:cNvSpPr/>
          <p:nvPr/>
        </p:nvSpPr>
        <p:spPr>
          <a:xfrm>
            <a:off x="7543801" y="1978205"/>
            <a:ext cx="2743200" cy="1751111"/>
          </a:xfrm>
          <a:prstGeom prst="rect">
            <a:avLst/>
          </a:prstGeom>
          <a:solidFill>
            <a:schemeClr val="accent3">
              <a:lumMod val="7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Freedom to furnish and decorate</a:t>
            </a:r>
          </a:p>
        </p:txBody>
      </p:sp>
      <p:sp>
        <p:nvSpPr>
          <p:cNvPr id="11" name="Rectangle 6">
            <a:extLst>
              <a:ext uri="{FF2B5EF4-FFF2-40B4-BE49-F238E27FC236}">
                <a16:creationId xmlns:a16="http://schemas.microsoft.com/office/drawing/2014/main" id="{F2947A27-E39D-430E-A067-BDB790F2866C}"/>
              </a:ext>
            </a:extLst>
          </p:cNvPr>
          <p:cNvSpPr/>
          <p:nvPr/>
        </p:nvSpPr>
        <p:spPr>
          <a:xfrm>
            <a:off x="1984612" y="4089765"/>
            <a:ext cx="2514598" cy="1689302"/>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Freedom to control one’s own schedule/activities</a:t>
            </a:r>
          </a:p>
        </p:txBody>
      </p:sp>
      <p:sp>
        <p:nvSpPr>
          <p:cNvPr id="13" name="Rectangle 6">
            <a:extLst>
              <a:ext uri="{FF2B5EF4-FFF2-40B4-BE49-F238E27FC236}">
                <a16:creationId xmlns:a16="http://schemas.microsoft.com/office/drawing/2014/main" id="{292E309B-6263-4B1D-A04B-5A201A06080C}"/>
              </a:ext>
            </a:extLst>
          </p:cNvPr>
          <p:cNvSpPr/>
          <p:nvPr/>
        </p:nvSpPr>
        <p:spPr>
          <a:xfrm>
            <a:off x="4705350" y="4089765"/>
            <a:ext cx="2514598" cy="1689302"/>
          </a:xfrm>
          <a:prstGeom prst="rect">
            <a:avLst/>
          </a:prstGeom>
          <a:solidFill>
            <a:srgbClr val="726A4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Access to food at any time</a:t>
            </a:r>
          </a:p>
        </p:txBody>
      </p:sp>
      <p:sp>
        <p:nvSpPr>
          <p:cNvPr id="10" name="Rectangle 7">
            <a:extLst>
              <a:ext uri="{FF2B5EF4-FFF2-40B4-BE49-F238E27FC236}">
                <a16:creationId xmlns:a16="http://schemas.microsoft.com/office/drawing/2014/main" id="{170677B5-3151-4ECD-BFCE-B42D734AA234}"/>
              </a:ext>
            </a:extLst>
          </p:cNvPr>
          <p:cNvSpPr/>
          <p:nvPr/>
        </p:nvSpPr>
        <p:spPr>
          <a:xfrm>
            <a:off x="7451490" y="4058862"/>
            <a:ext cx="2743199" cy="1751111"/>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can have visitors they choose </a:t>
            </a:r>
          </a:p>
          <a:p>
            <a:pPr algn="ctr"/>
            <a:r>
              <a:rPr lang="en-US" dirty="0"/>
              <a:t>at any time</a:t>
            </a:r>
          </a:p>
        </p:txBody>
      </p:sp>
      <p:pic>
        <p:nvPicPr>
          <p:cNvPr id="7" name="Picture 6" descr="NCAPPS Logo">
            <a:extLst>
              <a:ext uri="{FF2B5EF4-FFF2-40B4-BE49-F238E27FC236}">
                <a16:creationId xmlns:a16="http://schemas.microsoft.com/office/drawing/2014/main" id="{774C3FE5-0601-0C7B-3CE7-23BE58EDA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
        <p:nvSpPr>
          <p:cNvPr id="4" name="Slide Number Placeholder 3">
            <a:extLst>
              <a:ext uri="{FF2B5EF4-FFF2-40B4-BE49-F238E27FC236}">
                <a16:creationId xmlns:a16="http://schemas.microsoft.com/office/drawing/2014/main" id="{910486FE-B897-49E5-8FB3-F7E4656A7936}"/>
              </a:ext>
            </a:extLst>
          </p:cNvPr>
          <p:cNvSpPr>
            <a:spLocks noGrp="1"/>
          </p:cNvSpPr>
          <p:nvPr>
            <p:ph type="sldNum" sz="quarter" idx="12"/>
          </p:nvPr>
        </p:nvSpPr>
        <p:spPr/>
        <p:txBody>
          <a:bodyPr/>
          <a:lstStyle/>
          <a:p>
            <a:fld id="{D7AC7A25-0390-4A56-B7F6-12DBCD0E311B}" type="slidenum">
              <a:rPr lang="en-US" altLang="en-US" smtClean="0"/>
              <a:pPr/>
              <a:t>10</a:t>
            </a:fld>
            <a:endParaRPr lang="en-US" altLang="en-US"/>
          </a:p>
        </p:txBody>
      </p:sp>
    </p:spTree>
    <p:extLst>
      <p:ext uri="{BB962C8B-B14F-4D97-AF65-F5344CB8AC3E}">
        <p14:creationId xmlns:p14="http://schemas.microsoft.com/office/powerpoint/2010/main" val="137212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424" y="220503"/>
            <a:ext cx="10547576" cy="974426"/>
          </a:xfrm>
        </p:spPr>
        <p:txBody>
          <a:bodyPr>
            <a:noAutofit/>
          </a:bodyPr>
          <a:lstStyle/>
          <a:p>
            <a:r>
              <a:rPr lang="en-US" sz="4000" dirty="0">
                <a:solidFill>
                  <a:schemeClr val="tx1"/>
                </a:solidFill>
              </a:rPr>
              <a:t>In Provider-Owned or -Controlled Residential Settings</a:t>
            </a:r>
          </a:p>
        </p:txBody>
      </p:sp>
      <p:pic>
        <p:nvPicPr>
          <p:cNvPr id="6" name="Picture 5" descr="A house with a ramp"/>
          <p:cNvPicPr>
            <a:picLocks noChangeAspect="1"/>
          </p:cNvPicPr>
          <p:nvPr/>
        </p:nvPicPr>
        <p:blipFill rotWithShape="1">
          <a:blip r:embed="rId2" cstate="screen">
            <a:alphaModFix/>
            <a:extLst>
              <a:ext uri="{28A0092B-C50C-407E-A947-70E740481C1C}">
                <a14:useLocalDpi xmlns:a14="http://schemas.microsoft.com/office/drawing/2010/main"/>
              </a:ext>
            </a:extLst>
          </a:blip>
          <a:srcRect r="-1" b="-1"/>
          <a:stretch/>
        </p:blipFill>
        <p:spPr>
          <a:xfrm>
            <a:off x="217715" y="1448197"/>
            <a:ext cx="4397716" cy="4602891"/>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Content Placeholder 2"/>
          <p:cNvSpPr>
            <a:spLocks noGrp="1"/>
          </p:cNvSpPr>
          <p:nvPr>
            <p:ph type="body" sz="quarter" idx="10"/>
          </p:nvPr>
        </p:nvSpPr>
        <p:spPr>
          <a:xfrm>
            <a:off x="4397716" y="1482328"/>
            <a:ext cx="7794284" cy="4384675"/>
          </a:xfrm>
        </p:spPr>
        <p:txBody>
          <a:bodyPr>
            <a:normAutofit lnSpcReduction="10000"/>
          </a:bodyPr>
          <a:lstStyle/>
          <a:p>
            <a:pPr marL="0" indent="0">
              <a:lnSpc>
                <a:spcPct val="100000"/>
              </a:lnSpc>
              <a:buNone/>
            </a:pPr>
            <a:r>
              <a:rPr lang="en-US" dirty="0"/>
              <a:t>Person must have:</a:t>
            </a:r>
          </a:p>
          <a:p>
            <a:pPr lvl="1">
              <a:lnSpc>
                <a:spcPct val="100000"/>
              </a:lnSpc>
              <a:spcBef>
                <a:spcPts val="300"/>
              </a:spcBef>
            </a:pPr>
            <a:r>
              <a:rPr lang="en-US" dirty="0"/>
              <a:t>A lease or other legally enforceable agreement to protect from eviction</a:t>
            </a:r>
          </a:p>
          <a:p>
            <a:pPr lvl="1">
              <a:lnSpc>
                <a:spcPct val="100000"/>
              </a:lnSpc>
              <a:spcBef>
                <a:spcPts val="300"/>
              </a:spcBef>
            </a:pPr>
            <a:r>
              <a:rPr lang="en-US" dirty="0"/>
              <a:t>Privacy in their unit including entrances lockable by the person (staff have keys as needed)</a:t>
            </a:r>
          </a:p>
          <a:p>
            <a:pPr lvl="1">
              <a:lnSpc>
                <a:spcPct val="100000"/>
              </a:lnSpc>
              <a:spcBef>
                <a:spcPts val="300"/>
              </a:spcBef>
            </a:pPr>
            <a:r>
              <a:rPr lang="en-US" dirty="0"/>
              <a:t>Choice of roommates </a:t>
            </a:r>
          </a:p>
          <a:p>
            <a:pPr lvl="1">
              <a:lnSpc>
                <a:spcPct val="100000"/>
              </a:lnSpc>
              <a:spcBef>
                <a:spcPts val="300"/>
              </a:spcBef>
            </a:pPr>
            <a:r>
              <a:rPr lang="en-US" dirty="0"/>
              <a:t>Freedom to furnish and decorate their unit</a:t>
            </a:r>
          </a:p>
          <a:p>
            <a:pPr lvl="1">
              <a:lnSpc>
                <a:spcPct val="100000"/>
              </a:lnSpc>
              <a:spcBef>
                <a:spcPts val="300"/>
              </a:spcBef>
            </a:pPr>
            <a:r>
              <a:rPr lang="en-US" dirty="0"/>
              <a:t>Control of their schedule and activities</a:t>
            </a:r>
          </a:p>
          <a:p>
            <a:pPr lvl="1">
              <a:lnSpc>
                <a:spcPct val="100000"/>
              </a:lnSpc>
              <a:spcBef>
                <a:spcPts val="300"/>
              </a:spcBef>
            </a:pPr>
            <a:r>
              <a:rPr lang="en-US" dirty="0"/>
              <a:t>Access to food at any time</a:t>
            </a:r>
          </a:p>
          <a:p>
            <a:pPr lvl="1">
              <a:lnSpc>
                <a:spcPct val="100000"/>
              </a:lnSpc>
              <a:spcBef>
                <a:spcPts val="300"/>
              </a:spcBef>
            </a:pPr>
            <a:r>
              <a:rPr lang="en-US" dirty="0"/>
              <a:t>Visitors at any time</a:t>
            </a:r>
          </a:p>
          <a:p>
            <a:pPr lvl="1">
              <a:lnSpc>
                <a:spcPct val="100000"/>
              </a:lnSpc>
              <a:spcBef>
                <a:spcPts val="300"/>
              </a:spcBef>
            </a:pPr>
            <a:r>
              <a:rPr lang="en-US" dirty="0"/>
              <a:t>Physical accessibility</a:t>
            </a:r>
          </a:p>
          <a:p>
            <a:pPr marL="0" indent="0">
              <a:lnSpc>
                <a:spcPct val="100000"/>
              </a:lnSpc>
              <a:buNone/>
            </a:pPr>
            <a:r>
              <a:rPr lang="en-US" sz="2200" dirty="0"/>
              <a:t>Deviations from this rule (except accessibility) must be supported by a specific assessed need and justified in the person-centered service plan (ISP-individualized service plan)</a:t>
            </a:r>
          </a:p>
          <a:p>
            <a:pPr lvl="1">
              <a:lnSpc>
                <a:spcPct val="100000"/>
              </a:lnSpc>
            </a:pPr>
            <a:endParaRPr lang="en-US" dirty="0"/>
          </a:p>
        </p:txBody>
      </p:sp>
      <p:pic>
        <p:nvPicPr>
          <p:cNvPr id="4" name="Picture 3" descr="NCAPPS logo">
            <a:extLst>
              <a:ext uri="{FF2B5EF4-FFF2-40B4-BE49-F238E27FC236}">
                <a16:creationId xmlns:a16="http://schemas.microsoft.com/office/drawing/2014/main" id="{83861006-B2E7-899C-6628-3D5132154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
        <p:nvSpPr>
          <p:cNvPr id="3" name="Slide Number Placeholder 2"/>
          <p:cNvSpPr>
            <a:spLocks noGrp="1"/>
          </p:cNvSpPr>
          <p:nvPr>
            <p:ph type="sldNum" sz="quarter" idx="13"/>
          </p:nvPr>
        </p:nvSpPr>
        <p:spPr/>
        <p:txBody>
          <a:bodyPr/>
          <a:lstStyle/>
          <a:p>
            <a:fld id="{77E85DEC-3C54-CC49-B6AA-116CC903AFD3}" type="slidenum">
              <a:rPr lang="en-US"/>
              <a:pPr/>
              <a:t>11</a:t>
            </a:fld>
            <a:endParaRPr lang="en-US"/>
          </a:p>
        </p:txBody>
      </p:sp>
    </p:spTree>
    <p:extLst>
      <p:ext uri="{BB962C8B-B14F-4D97-AF65-F5344CB8AC3E}">
        <p14:creationId xmlns:p14="http://schemas.microsoft.com/office/powerpoint/2010/main" val="138732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 Person-Centered Plan Must…</a:t>
            </a:r>
          </a:p>
        </p:txBody>
      </p:sp>
      <p:sp>
        <p:nvSpPr>
          <p:cNvPr id="3" name="Content Placeholder 2"/>
          <p:cNvSpPr>
            <a:spLocks noGrp="1"/>
          </p:cNvSpPr>
          <p:nvPr>
            <p:ph type="body" sz="quarter" idx="10"/>
          </p:nvPr>
        </p:nvSpPr>
        <p:spPr>
          <a:xfrm>
            <a:off x="594423" y="1368805"/>
            <a:ext cx="6176491" cy="4384675"/>
          </a:xfrm>
        </p:spPr>
        <p:txBody>
          <a:bodyPr>
            <a:noAutofit/>
          </a:bodyPr>
          <a:lstStyle/>
          <a:p>
            <a:pPr>
              <a:lnSpc>
                <a:spcPct val="100000"/>
              </a:lnSpc>
            </a:pPr>
            <a:r>
              <a:rPr lang="en-US" sz="2100" dirty="0"/>
              <a:t>Identify the strengths, preferences, needs (clinical and support), and desired outcomes of individual</a:t>
            </a:r>
          </a:p>
          <a:p>
            <a:pPr>
              <a:lnSpc>
                <a:spcPct val="100000"/>
              </a:lnSpc>
            </a:pPr>
            <a:r>
              <a:rPr lang="en-US" sz="2100" dirty="0"/>
              <a:t>Include individually identified goals and preferences related to relationships, community participation, employment, income and savings, healthcare and wellness, education and others</a:t>
            </a:r>
          </a:p>
          <a:p>
            <a:pPr>
              <a:lnSpc>
                <a:spcPct val="100000"/>
              </a:lnSpc>
            </a:pPr>
            <a:r>
              <a:rPr lang="en-US" sz="2100" dirty="0"/>
              <a:t>Reflect what is important to the individual to ensure delivery of services in a manner reflecting personal  preferences and ensuring health and welfare</a:t>
            </a:r>
          </a:p>
          <a:p>
            <a:pPr lvl="0">
              <a:lnSpc>
                <a:spcPct val="100000"/>
              </a:lnSpc>
            </a:pPr>
            <a:r>
              <a:rPr lang="en-US" sz="2100" dirty="0"/>
              <a:t>Identify risk factors and plans to minimize them</a:t>
            </a:r>
          </a:p>
          <a:p>
            <a:pPr lvl="0">
              <a:lnSpc>
                <a:spcPct val="100000"/>
              </a:lnSpc>
            </a:pPr>
            <a:r>
              <a:rPr lang="en-US" sz="2100" dirty="0"/>
              <a:t>Be understood by the individual</a:t>
            </a:r>
          </a:p>
          <a:p>
            <a:pPr lvl="0">
              <a:lnSpc>
                <a:spcPct val="100000"/>
              </a:lnSpc>
            </a:pPr>
            <a:r>
              <a:rPr lang="en-US" sz="2100" dirty="0"/>
              <a:t>Reflect cultural considerations </a:t>
            </a:r>
          </a:p>
        </p:txBody>
      </p:sp>
      <p:pic>
        <p:nvPicPr>
          <p:cNvPr id="6" name="Picture 5" descr="Image of files with a tab that says My Life">
            <a:extLst>
              <a:ext uri="{FF2B5EF4-FFF2-40B4-BE49-F238E27FC236}">
                <a16:creationId xmlns:a16="http://schemas.microsoft.com/office/drawing/2014/main" id="{AEE4DADE-46EA-4407-A36E-48DCBC183DA7}"/>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27303" y="1368805"/>
            <a:ext cx="4250531" cy="4120388"/>
          </a:xfrm>
          <a:prstGeom prst="rect">
            <a:avLst/>
          </a:prstGeom>
        </p:spPr>
      </p:pic>
      <p:pic>
        <p:nvPicPr>
          <p:cNvPr id="5" name="Picture 4" descr="NCAPPS logo">
            <a:extLst>
              <a:ext uri="{FF2B5EF4-FFF2-40B4-BE49-F238E27FC236}">
                <a16:creationId xmlns:a16="http://schemas.microsoft.com/office/drawing/2014/main" id="{BDADFE73-A340-96C7-FA71-5F77F1F69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00" y="6148960"/>
            <a:ext cx="1743318" cy="619211"/>
          </a:xfrm>
          <a:prstGeom prst="rect">
            <a:avLst/>
          </a:prstGeom>
        </p:spPr>
      </p:pic>
      <p:sp>
        <p:nvSpPr>
          <p:cNvPr id="4" name="Slide Number Placeholder 3"/>
          <p:cNvSpPr>
            <a:spLocks noGrp="1"/>
          </p:cNvSpPr>
          <p:nvPr>
            <p:ph type="sldNum" sz="quarter" idx="13"/>
          </p:nvPr>
        </p:nvSpPr>
        <p:spPr/>
        <p:txBody>
          <a:bodyPr/>
          <a:lstStyle/>
          <a:p>
            <a:fld id="{FC2227ED-AFF5-4032-8A2C-DF25158E711F}" type="slidenum">
              <a:rPr lang="en-US" smtClean="0"/>
              <a:pPr/>
              <a:t>12</a:t>
            </a:fld>
            <a:endParaRPr lang="en-US"/>
          </a:p>
        </p:txBody>
      </p:sp>
    </p:spTree>
    <p:extLst>
      <p:ext uri="{BB962C8B-B14F-4D97-AF65-F5344CB8AC3E}">
        <p14:creationId xmlns:p14="http://schemas.microsoft.com/office/powerpoint/2010/main" val="284625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DA36-7458-4DE3-8C28-9B3A049178BA}"/>
              </a:ext>
            </a:extLst>
          </p:cNvPr>
          <p:cNvSpPr>
            <a:spLocks noGrp="1"/>
          </p:cNvSpPr>
          <p:nvPr>
            <p:ph type="title"/>
          </p:nvPr>
        </p:nvSpPr>
        <p:spPr/>
        <p:txBody>
          <a:bodyPr>
            <a:normAutofit/>
          </a:bodyPr>
          <a:lstStyle/>
          <a:p>
            <a:r>
              <a:rPr lang="en-US" dirty="0"/>
              <a:t>Importance of Public Engagement</a:t>
            </a:r>
          </a:p>
        </p:txBody>
      </p:sp>
      <p:sp>
        <p:nvSpPr>
          <p:cNvPr id="3" name="Content Placeholder 2">
            <a:extLst>
              <a:ext uri="{FF2B5EF4-FFF2-40B4-BE49-F238E27FC236}">
                <a16:creationId xmlns:a16="http://schemas.microsoft.com/office/drawing/2014/main" id="{E1C05DD3-B825-4732-9E8C-C5C208B5937B}"/>
              </a:ext>
            </a:extLst>
          </p:cNvPr>
          <p:cNvSpPr>
            <a:spLocks noGrp="1"/>
          </p:cNvSpPr>
          <p:nvPr>
            <p:ph idx="1"/>
          </p:nvPr>
        </p:nvSpPr>
        <p:spPr>
          <a:xfrm>
            <a:off x="1991360" y="1790619"/>
            <a:ext cx="8229600" cy="4343401"/>
          </a:xfrm>
        </p:spPr>
        <p:txBody>
          <a:bodyPr>
            <a:noAutofit/>
          </a:bodyPr>
          <a:lstStyle/>
          <a:p>
            <a:r>
              <a:rPr lang="en-US" sz="2400" dirty="0"/>
              <a:t>ACL works closely with CMS to implement the Settings Rule</a:t>
            </a:r>
          </a:p>
          <a:p>
            <a:endParaRPr lang="en-US" sz="2400" dirty="0"/>
          </a:p>
          <a:p>
            <a:r>
              <a:rPr lang="en-US" sz="2400" dirty="0"/>
              <a:t>The Rule is a key to engaging community members in the development, provision, and oversight of HCBS programs.</a:t>
            </a:r>
          </a:p>
          <a:p>
            <a:endParaRPr lang="en-US" sz="2400" dirty="0"/>
          </a:p>
          <a:p>
            <a:r>
              <a:rPr lang="en-US" sz="2400" dirty="0"/>
              <a:t>For the first time, ACL is specifically funding public engagement efforts. </a:t>
            </a:r>
          </a:p>
        </p:txBody>
      </p:sp>
      <p:sp>
        <p:nvSpPr>
          <p:cNvPr id="4" name="Slide Number Placeholder 3">
            <a:extLst>
              <a:ext uri="{FF2B5EF4-FFF2-40B4-BE49-F238E27FC236}">
                <a16:creationId xmlns:a16="http://schemas.microsoft.com/office/drawing/2014/main" id="{BBCF50F4-8626-4556-9D28-0330BE7519C1}"/>
              </a:ext>
            </a:extLst>
          </p:cNvPr>
          <p:cNvSpPr>
            <a:spLocks noGrp="1"/>
          </p:cNvSpPr>
          <p:nvPr>
            <p:ph type="sldNum" sz="quarter" idx="12"/>
          </p:nvPr>
        </p:nvSpPr>
        <p:spPr/>
        <p:txBody>
          <a:bodyPr/>
          <a:lstStyle/>
          <a:p>
            <a:pPr algn="ctr">
              <a:defRPr/>
            </a:pPr>
            <a:fld id="{7AA28999-D008-419E-9628-EE1C64F81F4C}" type="slidenum">
              <a:rPr lang="en-US">
                <a:solidFill>
                  <a:prstClr val="white">
                    <a:lumMod val="85000"/>
                  </a:prstClr>
                </a:solidFill>
                <a:latin typeface="Arial" panose="020B0604020202020204"/>
              </a:rPr>
              <a:pPr algn="ctr">
                <a:defRPr/>
              </a:pPr>
              <a:t>13</a:t>
            </a:fld>
            <a:endParaRPr lang="en-US" dirty="0">
              <a:solidFill>
                <a:prstClr val="white">
                  <a:lumMod val="85000"/>
                </a:prstClr>
              </a:solidFill>
              <a:latin typeface="Arial" panose="020B0604020202020204"/>
            </a:endParaRPr>
          </a:p>
        </p:txBody>
      </p:sp>
      <p:pic>
        <p:nvPicPr>
          <p:cNvPr id="5" name="Picture 4" descr="NCAPPS logo">
            <a:extLst>
              <a:ext uri="{FF2B5EF4-FFF2-40B4-BE49-F238E27FC236}">
                <a16:creationId xmlns:a16="http://schemas.microsoft.com/office/drawing/2014/main" id="{427968D0-DC21-E42C-24A1-453F1EE83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117296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9497"/>
            <a:ext cx="9124950" cy="1143000"/>
          </a:xfrm>
        </p:spPr>
        <p:txBody>
          <a:bodyPr>
            <a:normAutofit/>
          </a:bodyPr>
          <a:lstStyle/>
          <a:p>
            <a:r>
              <a:rPr lang="en-US" dirty="0"/>
              <a:t>Opportunities for Engagement</a:t>
            </a:r>
          </a:p>
        </p:txBody>
      </p:sp>
      <p:sp>
        <p:nvSpPr>
          <p:cNvPr id="3" name="Text Placeholder 2"/>
          <p:cNvSpPr>
            <a:spLocks noGrp="1"/>
          </p:cNvSpPr>
          <p:nvPr>
            <p:ph type="body" idx="1"/>
          </p:nvPr>
        </p:nvSpPr>
        <p:spPr/>
        <p:txBody>
          <a:bodyPr>
            <a:normAutofit/>
          </a:bodyPr>
          <a:lstStyle/>
          <a:p>
            <a:r>
              <a:rPr lang="en-US" dirty="0"/>
              <a:t>Now</a:t>
            </a:r>
          </a:p>
        </p:txBody>
      </p:sp>
      <p:sp>
        <p:nvSpPr>
          <p:cNvPr id="4" name="Content Placeholder 3"/>
          <p:cNvSpPr>
            <a:spLocks noGrp="1"/>
          </p:cNvSpPr>
          <p:nvPr>
            <p:ph sz="half" idx="2"/>
          </p:nvPr>
        </p:nvSpPr>
        <p:spPr/>
        <p:txBody>
          <a:bodyPr>
            <a:normAutofit fontScale="92500" lnSpcReduction="10000"/>
          </a:bodyPr>
          <a:lstStyle/>
          <a:p>
            <a:pPr fontAlgn="base"/>
            <a:r>
              <a:rPr lang="en-US" b="0" i="0" u="none" strike="noStrike" dirty="0">
                <a:effectLst/>
                <a:latin typeface="Tahoma" panose="020B0604030504040204" pitchFamily="34" charset="0"/>
              </a:rPr>
              <a:t>Statewide Transition Plans</a:t>
            </a:r>
          </a:p>
          <a:p>
            <a:pPr lvl="1" fontAlgn="base"/>
            <a:r>
              <a:rPr lang="en-US" sz="2000" b="1" dirty="0">
                <a:ea typeface="+mn-lt"/>
                <a:cs typeface="+mn-lt"/>
              </a:rPr>
              <a:t>View STPs:</a:t>
            </a:r>
            <a:r>
              <a:rPr lang="en-US" sz="2000" dirty="0">
                <a:ea typeface="+mn-lt"/>
                <a:cs typeface="+mn-lt"/>
              </a:rPr>
              <a:t> </a:t>
            </a:r>
            <a:r>
              <a:rPr lang="en-US" sz="2000" dirty="0">
                <a:ea typeface="+mn-lt"/>
                <a:cs typeface="+mn-lt"/>
                <a:hlinkClick r:id="rId3"/>
              </a:rPr>
              <a:t>https://www.medicaid.gov/medicaid/home-community-based-services/statewide-transition-plans/index.html</a:t>
            </a:r>
            <a:r>
              <a:rPr lang="en-US" sz="2000" dirty="0">
                <a:ea typeface="+mn-lt"/>
                <a:cs typeface="+mn-lt"/>
              </a:rPr>
              <a:t> </a:t>
            </a:r>
            <a:endParaRPr lang="en-US" dirty="0"/>
          </a:p>
          <a:p>
            <a:pPr marL="457200" lvl="1" indent="0" fontAlgn="base">
              <a:buNone/>
            </a:pPr>
            <a:endParaRPr lang="en-US" b="0" i="0" u="none" strike="noStrike" dirty="0">
              <a:effectLst/>
              <a:latin typeface="Tahoma" panose="020B0604030504040204" pitchFamily="34" charset="0"/>
            </a:endParaRPr>
          </a:p>
          <a:p>
            <a:r>
              <a:rPr lang="en-US" dirty="0"/>
              <a:t>Heightened Scrutiny Packages:</a:t>
            </a:r>
          </a:p>
          <a:p>
            <a:pPr marL="771525" lvl="1" indent="-257175"/>
            <a:r>
              <a:rPr lang="en-US" dirty="0"/>
              <a:t>CMS Site Visits</a:t>
            </a:r>
          </a:p>
          <a:p>
            <a:pPr marL="771525" lvl="1" indent="-257175"/>
            <a:r>
              <a:rPr lang="en-US" dirty="0"/>
              <a:t>ACL Stakeholder calls</a:t>
            </a:r>
          </a:p>
          <a:p>
            <a:pPr fontAlgn="base"/>
            <a:endParaRPr lang="en-US" b="0" i="0" u="none" strike="noStrike" dirty="0">
              <a:effectLst/>
              <a:latin typeface="Tahoma" panose="020B0604030504040204" pitchFamily="34" charset="0"/>
            </a:endParaRPr>
          </a:p>
        </p:txBody>
      </p:sp>
      <p:sp>
        <p:nvSpPr>
          <p:cNvPr id="5" name="Text Placeholder 4"/>
          <p:cNvSpPr>
            <a:spLocks noGrp="1"/>
          </p:cNvSpPr>
          <p:nvPr>
            <p:ph type="body" sz="quarter" idx="3"/>
          </p:nvPr>
        </p:nvSpPr>
        <p:spPr/>
        <p:txBody>
          <a:bodyPr>
            <a:normAutofit/>
          </a:bodyPr>
          <a:lstStyle/>
          <a:p>
            <a:r>
              <a:rPr lang="en-US" dirty="0"/>
              <a:t>In the future</a:t>
            </a:r>
          </a:p>
        </p:txBody>
      </p:sp>
      <p:sp>
        <p:nvSpPr>
          <p:cNvPr id="6" name="Content Placeholder 5"/>
          <p:cNvSpPr>
            <a:spLocks noGrp="1"/>
          </p:cNvSpPr>
          <p:nvPr>
            <p:ph sz="quarter" idx="4"/>
          </p:nvPr>
        </p:nvSpPr>
        <p:spPr/>
        <p:txBody>
          <a:bodyPr>
            <a:normAutofit fontScale="92500" lnSpcReduction="10000"/>
          </a:bodyPr>
          <a:lstStyle/>
          <a:p>
            <a:r>
              <a:rPr lang="en-US" dirty="0"/>
              <a:t>Corrective Action Plans</a:t>
            </a:r>
            <a:br>
              <a:rPr lang="en-US" sz="2000" dirty="0">
                <a:ea typeface="+mn-lt"/>
                <a:cs typeface="+mn-lt"/>
              </a:rPr>
            </a:br>
            <a:r>
              <a:rPr lang="en-US" sz="2000" dirty="0">
                <a:ea typeface="+mn-lt"/>
                <a:cs typeface="+mn-lt"/>
              </a:rPr>
              <a:t>- States must be able to show that their policies and procedures reflect the settings criteria and they have made efforts to implement the criteria to the fullest extent possible and work with CMS on a concrete, time-limited plan to come into full compliance with remaining criteria.</a:t>
            </a:r>
          </a:p>
          <a:p>
            <a:pPr marL="457200" lvl="1" indent="0">
              <a:buNone/>
            </a:pPr>
            <a:endParaRPr lang="en-US" dirty="0"/>
          </a:p>
          <a:p>
            <a:r>
              <a:rPr lang="en-US" b="1" dirty="0"/>
              <a:t>Waiver Amendments and Renewals</a:t>
            </a:r>
          </a:p>
          <a:p>
            <a:endParaRPr lang="en-US" dirty="0"/>
          </a:p>
        </p:txBody>
      </p:sp>
      <p:sp>
        <p:nvSpPr>
          <p:cNvPr id="7" name="Slide Number Placeholder 6"/>
          <p:cNvSpPr>
            <a:spLocks noGrp="1"/>
          </p:cNvSpPr>
          <p:nvPr>
            <p:ph type="sldNum" sz="quarter" idx="12"/>
          </p:nvPr>
        </p:nvSpPr>
        <p:spPr/>
        <p:txBody>
          <a:bodyPr/>
          <a:lstStyle/>
          <a:p>
            <a:fld id="{7AA28999-D008-419E-9628-EE1C64F81F4C}" type="slidenum">
              <a:rPr lang="en-US" smtClean="0"/>
              <a:pPr/>
              <a:t>14</a:t>
            </a:fld>
            <a:endParaRPr lang="en-US"/>
          </a:p>
        </p:txBody>
      </p:sp>
      <p:pic>
        <p:nvPicPr>
          <p:cNvPr id="9" name="Picture 8" descr="NCAPPS logo">
            <a:extLst>
              <a:ext uri="{FF2B5EF4-FFF2-40B4-BE49-F238E27FC236}">
                <a16:creationId xmlns:a16="http://schemas.microsoft.com/office/drawing/2014/main" id="{4F9CE2BD-7A95-3EC4-7766-8842440FA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222947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572F-3109-76ED-9975-3B1FC85B420F}"/>
              </a:ext>
            </a:extLst>
          </p:cNvPr>
          <p:cNvSpPr>
            <a:spLocks noGrp="1"/>
          </p:cNvSpPr>
          <p:nvPr>
            <p:ph type="title"/>
          </p:nvPr>
        </p:nvSpPr>
        <p:spPr>
          <a:xfrm>
            <a:off x="1283817" y="-1160199"/>
            <a:ext cx="10547576" cy="974426"/>
          </a:xfrm>
        </p:spPr>
        <p:txBody>
          <a:bodyPr/>
          <a:lstStyle/>
          <a:p>
            <a:r>
              <a:rPr lang="en-US" dirty="0"/>
              <a:t>Opportunities for Engagement CTD</a:t>
            </a:r>
          </a:p>
        </p:txBody>
      </p:sp>
      <p:sp>
        <p:nvSpPr>
          <p:cNvPr id="6" name="Text Placeholder 5">
            <a:extLst>
              <a:ext uri="{FF2B5EF4-FFF2-40B4-BE49-F238E27FC236}">
                <a16:creationId xmlns:a16="http://schemas.microsoft.com/office/drawing/2014/main" id="{E5E3BD44-C79A-2827-1E74-AFC757A7483B}"/>
              </a:ext>
            </a:extLst>
          </p:cNvPr>
          <p:cNvSpPr>
            <a:spLocks noGrp="1"/>
          </p:cNvSpPr>
          <p:nvPr>
            <p:ph type="body" sz="quarter" idx="18"/>
          </p:nvPr>
        </p:nvSpPr>
        <p:spPr/>
        <p:txBody>
          <a:bodyPr/>
          <a:lstStyle/>
          <a:p>
            <a:r>
              <a:rPr lang="en-US" dirty="0"/>
              <a:t>Statewide Transition Plans</a:t>
            </a:r>
          </a:p>
        </p:txBody>
      </p:sp>
      <p:sp>
        <p:nvSpPr>
          <p:cNvPr id="3" name="Text Placeholder 2">
            <a:extLst>
              <a:ext uri="{FF2B5EF4-FFF2-40B4-BE49-F238E27FC236}">
                <a16:creationId xmlns:a16="http://schemas.microsoft.com/office/drawing/2014/main" id="{F4367DF4-B860-0734-872E-2A61A21FFBBC}"/>
              </a:ext>
            </a:extLst>
          </p:cNvPr>
          <p:cNvSpPr>
            <a:spLocks noGrp="1"/>
          </p:cNvSpPr>
          <p:nvPr>
            <p:ph type="body" sz="quarter" idx="15"/>
          </p:nvPr>
        </p:nvSpPr>
        <p:spPr/>
        <p:txBody>
          <a:bodyPr/>
          <a:lstStyle/>
          <a:p>
            <a:r>
              <a:rPr lang="en-US" dirty="0"/>
              <a:t>Heightened Scrutiny Packages:</a:t>
            </a:r>
          </a:p>
          <a:p>
            <a:pPr marL="342900" indent="-342900">
              <a:buFont typeface="Arial" panose="020B0604020202020204" pitchFamily="34" charset="0"/>
              <a:buChar char="•"/>
            </a:pPr>
            <a:r>
              <a:rPr lang="en-US" dirty="0"/>
              <a:t>CMS Site Visits</a:t>
            </a:r>
          </a:p>
          <a:p>
            <a:pPr marL="342900" indent="-342900">
              <a:buFont typeface="Arial" panose="020B0604020202020204" pitchFamily="34" charset="0"/>
              <a:buChar char="•"/>
            </a:pPr>
            <a:r>
              <a:rPr lang="en-US" dirty="0"/>
              <a:t>ACL Stakeholder calls</a:t>
            </a:r>
          </a:p>
        </p:txBody>
      </p:sp>
      <p:sp>
        <p:nvSpPr>
          <p:cNvPr id="4" name="Text Placeholder 3">
            <a:extLst>
              <a:ext uri="{FF2B5EF4-FFF2-40B4-BE49-F238E27FC236}">
                <a16:creationId xmlns:a16="http://schemas.microsoft.com/office/drawing/2014/main" id="{9A031F76-A677-EA2B-3EE9-8D696489EFDB}"/>
              </a:ext>
            </a:extLst>
          </p:cNvPr>
          <p:cNvSpPr>
            <a:spLocks noGrp="1"/>
          </p:cNvSpPr>
          <p:nvPr>
            <p:ph type="body" sz="quarter" idx="16"/>
          </p:nvPr>
        </p:nvSpPr>
        <p:spPr/>
        <p:txBody>
          <a:bodyPr/>
          <a:lstStyle/>
          <a:p>
            <a:r>
              <a:rPr lang="en-US" dirty="0"/>
              <a:t>Corrective Action Plans</a:t>
            </a:r>
          </a:p>
        </p:txBody>
      </p:sp>
      <p:sp>
        <p:nvSpPr>
          <p:cNvPr id="5" name="Text Placeholder 4">
            <a:extLst>
              <a:ext uri="{FF2B5EF4-FFF2-40B4-BE49-F238E27FC236}">
                <a16:creationId xmlns:a16="http://schemas.microsoft.com/office/drawing/2014/main" id="{416CF39B-9F39-FC9A-A087-D7C3A7897AE6}"/>
              </a:ext>
            </a:extLst>
          </p:cNvPr>
          <p:cNvSpPr>
            <a:spLocks noGrp="1"/>
          </p:cNvSpPr>
          <p:nvPr>
            <p:ph type="body" sz="quarter" idx="17"/>
          </p:nvPr>
        </p:nvSpPr>
        <p:spPr/>
        <p:txBody>
          <a:bodyPr/>
          <a:lstStyle/>
          <a:p>
            <a:r>
              <a:rPr lang="en-US" dirty="0"/>
              <a:t>Waiver Amendments and Renewals</a:t>
            </a:r>
          </a:p>
        </p:txBody>
      </p:sp>
      <p:pic>
        <p:nvPicPr>
          <p:cNvPr id="8" name="Picture 7" descr="NCAPPS logo">
            <a:extLst>
              <a:ext uri="{FF2B5EF4-FFF2-40B4-BE49-F238E27FC236}">
                <a16:creationId xmlns:a16="http://schemas.microsoft.com/office/drawing/2014/main" id="{8728B7F6-EE51-3986-EDF2-6083619DD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
        <p:nvSpPr>
          <p:cNvPr id="7" name="Slide Number Placeholder 6">
            <a:extLst>
              <a:ext uri="{FF2B5EF4-FFF2-40B4-BE49-F238E27FC236}">
                <a16:creationId xmlns:a16="http://schemas.microsoft.com/office/drawing/2014/main" id="{C36FC6D2-F67D-A0E0-F167-EA88E927240F}"/>
              </a:ext>
            </a:extLst>
          </p:cNvPr>
          <p:cNvSpPr>
            <a:spLocks noGrp="1"/>
          </p:cNvSpPr>
          <p:nvPr>
            <p:ph type="sldNum" sz="quarter" idx="21"/>
          </p:nvPr>
        </p:nvSpPr>
        <p:spPr/>
        <p:txBody>
          <a:bodyPr/>
          <a:lstStyle/>
          <a:p>
            <a:fld id="{A39E18A1-5388-48D7-9BA0-F6425AA8662B}" type="slidenum">
              <a:rPr lang="en-US" smtClean="0"/>
              <a:t>15</a:t>
            </a:fld>
            <a:endParaRPr lang="en-US" dirty="0"/>
          </a:p>
        </p:txBody>
      </p:sp>
    </p:spTree>
    <p:extLst>
      <p:ext uri="{BB962C8B-B14F-4D97-AF65-F5344CB8AC3E}">
        <p14:creationId xmlns:p14="http://schemas.microsoft.com/office/powerpoint/2010/main" val="93058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CB4195A-D0B3-5FF0-F879-588FFD1D02E8}"/>
              </a:ext>
            </a:extLst>
          </p:cNvPr>
          <p:cNvSpPr>
            <a:spLocks noGrp="1"/>
          </p:cNvSpPr>
          <p:nvPr>
            <p:ph type="title"/>
          </p:nvPr>
        </p:nvSpPr>
        <p:spPr>
          <a:xfrm>
            <a:off x="1644424" y="261260"/>
            <a:ext cx="10547576" cy="974426"/>
          </a:xfrm>
        </p:spPr>
        <p:txBody>
          <a:bodyPr anchor="ctr">
            <a:normAutofit/>
          </a:bodyPr>
          <a:lstStyle/>
          <a:p>
            <a:r>
              <a:rPr lang="en-US" sz="3600" dirty="0">
                <a:solidFill>
                  <a:schemeClr val="accent1"/>
                </a:solidFill>
              </a:rPr>
              <a:t>Where are the Stakeholders?</a:t>
            </a:r>
          </a:p>
        </p:txBody>
      </p:sp>
      <p:sp>
        <p:nvSpPr>
          <p:cNvPr id="5" name="Slide Number Placeholder 4">
            <a:extLst>
              <a:ext uri="{FF2B5EF4-FFF2-40B4-BE49-F238E27FC236}">
                <a16:creationId xmlns:a16="http://schemas.microsoft.com/office/drawing/2014/main" id="{A64BA54B-B23C-1119-E2FB-283D2DE71A38}"/>
              </a:ext>
            </a:extLst>
          </p:cNvPr>
          <p:cNvSpPr>
            <a:spLocks noGrp="1"/>
          </p:cNvSpPr>
          <p:nvPr>
            <p:ph type="sldNum" sz="quarter" idx="13"/>
          </p:nvPr>
        </p:nvSpPr>
        <p:spPr/>
        <p:txBody>
          <a:bodyPr anchor="ctr">
            <a:normAutofit/>
          </a:bodyPr>
          <a:lstStyle/>
          <a:p>
            <a:pPr>
              <a:spcAft>
                <a:spcPts val="600"/>
              </a:spcAft>
            </a:pPr>
            <a:fld id="{A39E18A1-5388-48D7-9BA0-F6425AA8662B}" type="slidenum">
              <a:rPr lang="en-US" smtClean="0"/>
              <a:pPr>
                <a:spcAft>
                  <a:spcPts val="600"/>
                </a:spcAft>
              </a:pPr>
              <a:t>16</a:t>
            </a:fld>
            <a:endParaRPr lang="en-US"/>
          </a:p>
        </p:txBody>
      </p:sp>
      <p:graphicFrame>
        <p:nvGraphicFramePr>
          <p:cNvPr id="17" name="Text Placeholder 2">
            <a:extLst>
              <a:ext uri="{FF2B5EF4-FFF2-40B4-BE49-F238E27FC236}">
                <a16:creationId xmlns:a16="http://schemas.microsoft.com/office/drawing/2014/main" id="{F2E50B79-55A3-C928-F5DE-FA4AB1E79B2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3245578"/>
              </p:ext>
            </p:extLst>
          </p:nvPr>
        </p:nvGraphicFramePr>
        <p:xfrm>
          <a:off x="1652160" y="1202267"/>
          <a:ext cx="10294308" cy="505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NCAPPS logo">
            <a:extLst>
              <a:ext uri="{FF2B5EF4-FFF2-40B4-BE49-F238E27FC236}">
                <a16:creationId xmlns:a16="http://schemas.microsoft.com/office/drawing/2014/main" id="{FFB118F7-B8D4-9B13-8B4F-7CD729917B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427688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43">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47">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45">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49">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itle 5">
            <a:extLst>
              <a:ext uri="{FF2B5EF4-FFF2-40B4-BE49-F238E27FC236}">
                <a16:creationId xmlns:a16="http://schemas.microsoft.com/office/drawing/2014/main" id="{306BFEDF-E4F7-B43C-44C2-1A4164F7CB49}"/>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EFF"/>
                </a:solidFill>
              </a:rPr>
              <a:t>Engagement Activities</a:t>
            </a:r>
          </a:p>
        </p:txBody>
      </p:sp>
      <p:graphicFrame>
        <p:nvGraphicFramePr>
          <p:cNvPr id="19" name="Text Placeholder 2">
            <a:extLst>
              <a:ext uri="{FF2B5EF4-FFF2-40B4-BE49-F238E27FC236}">
                <a16:creationId xmlns:a16="http://schemas.microsoft.com/office/drawing/2014/main" id="{3D607AFD-5C0C-CE0E-4B96-0DC582EB923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4579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NCAPPS logo">
            <a:extLst>
              <a:ext uri="{FF2B5EF4-FFF2-40B4-BE49-F238E27FC236}">
                <a16:creationId xmlns:a16="http://schemas.microsoft.com/office/drawing/2014/main" id="{FF0EC25E-209F-ADEC-6079-2D97EF1A6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
        <p:nvSpPr>
          <p:cNvPr id="5" name="Slide Number Placeholder 4">
            <a:extLst>
              <a:ext uri="{FF2B5EF4-FFF2-40B4-BE49-F238E27FC236}">
                <a16:creationId xmlns:a16="http://schemas.microsoft.com/office/drawing/2014/main" id="{A64BA54B-B23C-1119-E2FB-283D2DE71A38}"/>
              </a:ext>
            </a:extLst>
          </p:cNvPr>
          <p:cNvSpPr>
            <a:spLocks noGrp="1"/>
          </p:cNvSpPr>
          <p:nvPr>
            <p:ph type="sldNum" sz="quarter" idx="13"/>
          </p:nvPr>
        </p:nvSpPr>
        <p:spPr>
          <a:xfrm>
            <a:off x="10558300" y="5956137"/>
            <a:ext cx="1052508" cy="365125"/>
          </a:xfrm>
        </p:spPr>
        <p:txBody>
          <a:bodyPr vert="horz" lIns="91440" tIns="45720" rIns="91440" bIns="45720" rtlCol="0" anchor="ctr">
            <a:normAutofit/>
          </a:bodyPr>
          <a:lstStyle/>
          <a:p>
            <a:pPr>
              <a:spcAft>
                <a:spcPts val="600"/>
              </a:spcAft>
            </a:pPr>
            <a:fld id="{A39E18A1-5388-48D7-9BA0-F6425AA8662B}" type="slidenum">
              <a:rPr lang="en-US" kern="1200" dirty="0">
                <a:solidFill>
                  <a:schemeClr val="accent2"/>
                </a:solidFill>
                <a:latin typeface="+mn-lt"/>
                <a:ea typeface="+mn-ea"/>
                <a:cs typeface="+mn-cs"/>
              </a:rPr>
              <a:pPr>
                <a:spcAft>
                  <a:spcPts val="600"/>
                </a:spcAft>
              </a:pPr>
              <a:t>17</a:t>
            </a:fld>
            <a:endParaRPr lang="en-US" kern="1200" dirty="0">
              <a:solidFill>
                <a:schemeClr val="accent2"/>
              </a:solidFill>
              <a:latin typeface="+mn-lt"/>
              <a:ea typeface="+mn-ea"/>
              <a:cs typeface="+mn-cs"/>
            </a:endParaRPr>
          </a:p>
        </p:txBody>
      </p:sp>
    </p:spTree>
    <p:extLst>
      <p:ext uri="{BB962C8B-B14F-4D97-AF65-F5344CB8AC3E}">
        <p14:creationId xmlns:p14="http://schemas.microsoft.com/office/powerpoint/2010/main" val="127751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1" name="Rectangle 10">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00A7B-FDE8-F0FB-A31A-D9D1E45F1655}"/>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rPr>
              <a:t>Review:  </a:t>
            </a:r>
            <a:br>
              <a:rPr lang="en-US" sz="5400" dirty="0">
                <a:solidFill>
                  <a:srgbClr val="FFFFFF"/>
                </a:solidFill>
              </a:rPr>
            </a:br>
            <a:r>
              <a:rPr lang="en-US" sz="5400" dirty="0">
                <a:solidFill>
                  <a:srgbClr val="FFFFFF"/>
                </a:solidFill>
              </a:rPr>
              <a:t>All HCBS Settings Must</a:t>
            </a:r>
          </a:p>
        </p:txBody>
      </p:sp>
      <p:sp>
        <p:nvSpPr>
          <p:cNvPr id="13" name="Rectangle 12">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FBE31B7-7B4D-7572-8ABC-F2CDB394B221}"/>
              </a:ext>
            </a:extLst>
          </p:cNvPr>
          <p:cNvSpPr>
            <a:spLocks noGrp="1"/>
          </p:cNvSpPr>
          <p:nvPr>
            <p:ph idx="1"/>
          </p:nvPr>
        </p:nvSpPr>
        <p:spPr>
          <a:xfrm>
            <a:off x="6755769" y="1033390"/>
            <a:ext cx="4855037" cy="4825409"/>
          </a:xfrm>
          <a:ln w="57150">
            <a:noFill/>
          </a:ln>
        </p:spPr>
        <p:txBody>
          <a:bodyPr anchor="ctr">
            <a:normAutofit/>
          </a:bodyPr>
          <a:lstStyle/>
          <a:p>
            <a:pPr lvl="1">
              <a:lnSpc>
                <a:spcPct val="90000"/>
              </a:lnSpc>
            </a:pPr>
            <a:r>
              <a:rPr lang="en-US" dirty="0">
                <a:solidFill>
                  <a:schemeClr val="accent2">
                    <a:lumMod val="50000"/>
                  </a:schemeClr>
                </a:solidFill>
              </a:rPr>
              <a:t>Be integrated in and support full access to community</a:t>
            </a:r>
          </a:p>
          <a:p>
            <a:pPr lvl="1">
              <a:lnSpc>
                <a:spcPct val="90000"/>
              </a:lnSpc>
            </a:pPr>
            <a:r>
              <a:rPr lang="en-US" dirty="0">
                <a:solidFill>
                  <a:schemeClr val="accent2">
                    <a:lumMod val="50000"/>
                  </a:schemeClr>
                </a:solidFill>
              </a:rPr>
              <a:t>Be selected by the individual from among setting options;</a:t>
            </a:r>
          </a:p>
          <a:p>
            <a:pPr lvl="1">
              <a:lnSpc>
                <a:spcPct val="90000"/>
              </a:lnSpc>
            </a:pPr>
            <a:r>
              <a:rPr lang="en-US" dirty="0">
                <a:solidFill>
                  <a:schemeClr val="accent2">
                    <a:lumMod val="50000"/>
                  </a:schemeClr>
                </a:solidFill>
              </a:rPr>
              <a:t>Ensure individual rights of privacy, dignity and respect, and freedom from coercion and restraint;</a:t>
            </a:r>
          </a:p>
          <a:p>
            <a:pPr lvl="1">
              <a:lnSpc>
                <a:spcPct val="90000"/>
              </a:lnSpc>
            </a:pPr>
            <a:r>
              <a:rPr lang="en-US" dirty="0">
                <a:solidFill>
                  <a:schemeClr val="accent2">
                    <a:lumMod val="50000"/>
                  </a:schemeClr>
                </a:solidFill>
              </a:rPr>
              <a:t>Optimize autonomy and independence in making life choices; and </a:t>
            </a:r>
          </a:p>
          <a:p>
            <a:pPr lvl="1">
              <a:lnSpc>
                <a:spcPct val="90000"/>
              </a:lnSpc>
            </a:pPr>
            <a:r>
              <a:rPr lang="en-US" dirty="0">
                <a:solidFill>
                  <a:schemeClr val="accent2">
                    <a:lumMod val="50000"/>
                  </a:schemeClr>
                </a:solidFill>
              </a:rPr>
              <a:t>Facilitate choice regarding services and who provides them</a:t>
            </a:r>
          </a:p>
          <a:p>
            <a:pPr marL="324000" lvl="1" indent="0">
              <a:lnSpc>
                <a:spcPct val="90000"/>
              </a:lnSpc>
              <a:buNone/>
            </a:pPr>
            <a:endParaRPr lang="en-US" dirty="0">
              <a:solidFill>
                <a:schemeClr val="accent2">
                  <a:lumMod val="50000"/>
                </a:schemeClr>
              </a:solidFill>
            </a:endParaRPr>
          </a:p>
          <a:p>
            <a:pPr>
              <a:lnSpc>
                <a:spcPct val="90000"/>
              </a:lnSpc>
            </a:pPr>
            <a:r>
              <a:rPr lang="en-US" sz="1600" dirty="0">
                <a:solidFill>
                  <a:schemeClr val="accent2">
                    <a:lumMod val="50000"/>
                  </a:schemeClr>
                </a:solidFill>
              </a:rPr>
              <a:t>Provider owned or controlled settings have additional obligations </a:t>
            </a:r>
          </a:p>
          <a:p>
            <a:pPr lvl="1">
              <a:lnSpc>
                <a:spcPct val="90000"/>
              </a:lnSpc>
            </a:pPr>
            <a:r>
              <a:rPr lang="en-US" dirty="0">
                <a:solidFill>
                  <a:schemeClr val="accent2">
                    <a:lumMod val="50000"/>
                  </a:schemeClr>
                </a:solidFill>
              </a:rPr>
              <a:t>Any modification of these conditions must be supported by a specific assessed need and justified in the Person-Centered Plan (PCP)</a:t>
            </a:r>
          </a:p>
          <a:p>
            <a:pPr>
              <a:lnSpc>
                <a:spcPct val="90000"/>
              </a:lnSpc>
            </a:pPr>
            <a:endParaRPr lang="en-US" sz="1600" dirty="0">
              <a:solidFill>
                <a:schemeClr val="accent2">
                  <a:lumMod val="50000"/>
                </a:schemeClr>
              </a:solidFill>
            </a:endParaRPr>
          </a:p>
        </p:txBody>
      </p:sp>
      <p:sp>
        <p:nvSpPr>
          <p:cNvPr id="4" name="Slide Number Placeholder 3">
            <a:extLst>
              <a:ext uri="{FF2B5EF4-FFF2-40B4-BE49-F238E27FC236}">
                <a16:creationId xmlns:a16="http://schemas.microsoft.com/office/drawing/2014/main" id="{7B5DC8B1-9B20-638F-28D9-7085B10A8122}"/>
              </a:ext>
            </a:extLst>
          </p:cNvPr>
          <p:cNvSpPr>
            <a:spLocks noGrp="1"/>
          </p:cNvSpPr>
          <p:nvPr>
            <p:ph type="sldNum" sz="quarter" idx="12"/>
          </p:nvPr>
        </p:nvSpPr>
        <p:spPr>
          <a:xfrm>
            <a:off x="10558300" y="5956137"/>
            <a:ext cx="1052508" cy="365125"/>
          </a:xfrm>
        </p:spPr>
        <p:txBody>
          <a:bodyPr>
            <a:normAutofit/>
          </a:bodyPr>
          <a:lstStyle/>
          <a:p>
            <a:pPr>
              <a:spcAft>
                <a:spcPts val="600"/>
              </a:spcAft>
            </a:pPr>
            <a:fld id="{43AA15BC-E704-4D42-8D40-9D7AFFC12C65}" type="slidenum">
              <a:rPr lang="en-US">
                <a:solidFill>
                  <a:srgbClr val="3D3D3D"/>
                </a:solidFill>
              </a:rPr>
              <a:pPr>
                <a:spcAft>
                  <a:spcPts val="600"/>
                </a:spcAft>
              </a:pPr>
              <a:t>18</a:t>
            </a:fld>
            <a:endParaRPr lang="en-US">
              <a:solidFill>
                <a:srgbClr val="3D3D3D"/>
              </a:solidFill>
            </a:endParaRPr>
          </a:p>
        </p:txBody>
      </p:sp>
      <p:pic>
        <p:nvPicPr>
          <p:cNvPr id="5" name="Picture 4" descr="NCAPPS logo">
            <a:extLst>
              <a:ext uri="{FF2B5EF4-FFF2-40B4-BE49-F238E27FC236}">
                <a16:creationId xmlns:a16="http://schemas.microsoft.com/office/drawing/2014/main" id="{FE77C119-3DF5-8038-6491-FF257C025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121590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838200"/>
          </a:xfrm>
        </p:spPr>
        <p:txBody>
          <a:bodyPr>
            <a:normAutofit/>
          </a:bodyPr>
          <a:lstStyle/>
          <a:p>
            <a:r>
              <a:rPr lang="en-US" dirty="0"/>
              <a:t>Key Takeaways</a:t>
            </a:r>
          </a:p>
        </p:txBody>
      </p:sp>
      <p:sp>
        <p:nvSpPr>
          <p:cNvPr id="3" name="Content Placeholder 2"/>
          <p:cNvSpPr>
            <a:spLocks noGrp="1"/>
          </p:cNvSpPr>
          <p:nvPr>
            <p:ph idx="1"/>
          </p:nvPr>
        </p:nvSpPr>
        <p:spPr>
          <a:xfrm>
            <a:off x="1981200" y="1905002"/>
            <a:ext cx="8229600" cy="4678363"/>
          </a:xfrm>
        </p:spPr>
        <p:txBody>
          <a:bodyPr>
            <a:noAutofit/>
          </a:bodyPr>
          <a:lstStyle/>
          <a:p>
            <a:r>
              <a:rPr lang="en-US" sz="2400" b="1" dirty="0">
                <a:latin typeface="Arial" panose="020B0604020202020204" pitchFamily="34" charset="0"/>
                <a:cs typeface="Arial" panose="020B0604020202020204" pitchFamily="34" charset="0"/>
              </a:rPr>
              <a:t>March 17th, 2023, is the deadline </a:t>
            </a:r>
            <a:r>
              <a:rPr lang="en-US" sz="2400" dirty="0">
                <a:latin typeface="Arial" panose="020B0604020202020204" pitchFamily="34" charset="0"/>
                <a:cs typeface="Arial" panose="020B0604020202020204" pitchFamily="34" charset="0"/>
              </a:rPr>
              <a:t>for state compliance. States advised to seek CMS final approval of transition plan by July 31, 2022</a:t>
            </a:r>
          </a:p>
          <a:p>
            <a:pPr marL="457200" lvl="1" indent="0">
              <a:buNone/>
            </a:pPr>
            <a:r>
              <a:rPr lang="en-US" sz="1600" dirty="0">
                <a:latin typeface="Arial" panose="020B0604020202020204" pitchFamily="34" charset="0"/>
                <a:cs typeface="Arial" panose="020B0604020202020204" pitchFamily="34" charset="0"/>
                <a:hlinkClick r:id="rId3"/>
              </a:rPr>
              <a:t>https://www.medicaid.gov/medicaid/home-community-based-services/downloads/hcbs-settings-rule-imp.pdf</a:t>
            </a:r>
            <a:r>
              <a:rPr lang="en-US" sz="1600" dirty="0">
                <a:latin typeface="Arial" panose="020B0604020202020204" pitchFamily="34" charset="0"/>
                <a:cs typeface="Arial" panose="020B0604020202020204" pitchFamily="34" charset="0"/>
              </a:rPr>
              <a:t> </a:t>
            </a:r>
          </a:p>
          <a:p>
            <a:r>
              <a:rPr lang="en-US" sz="2400" b="1" dirty="0">
                <a:latin typeface="Arial" panose="020B0604020202020204" pitchFamily="34" charset="0"/>
                <a:cs typeface="Arial" panose="020B0604020202020204" pitchFamily="34" charset="0"/>
              </a:rPr>
              <a:t>PHE exception </a:t>
            </a:r>
            <a:r>
              <a:rPr lang="en-US" sz="2400" dirty="0">
                <a:latin typeface="Arial" panose="020B0604020202020204" pitchFamily="34" charset="0"/>
                <a:cs typeface="Arial" panose="020B0604020202020204" pitchFamily="34" charset="0"/>
              </a:rPr>
              <a:t>requires corrective action plan</a:t>
            </a:r>
          </a:p>
          <a:p>
            <a:pPr lvl="1"/>
            <a:r>
              <a:rPr lang="en-US" dirty="0">
                <a:latin typeface="Arial" panose="020B0604020202020204" pitchFamily="34" charset="0"/>
                <a:cs typeface="Arial" panose="020B0604020202020204" pitchFamily="34" charset="0"/>
              </a:rPr>
              <a:t>CAPs – due January 1, 2023</a:t>
            </a:r>
          </a:p>
          <a:p>
            <a:r>
              <a:rPr lang="en-US" sz="2400" b="1" dirty="0">
                <a:latin typeface="Arial" panose="020B0604020202020204" pitchFamily="34" charset="0"/>
                <a:cs typeface="Arial" panose="020B0604020202020204" pitchFamily="34" charset="0"/>
              </a:rPr>
              <a:t>Continued CMS heightened scrutiny reviews </a:t>
            </a:r>
            <a:r>
              <a:rPr lang="en-US" sz="2400" dirty="0">
                <a:latin typeface="Arial" panose="020B0604020202020204" pitchFamily="34" charset="0"/>
                <a:cs typeface="Arial" panose="020B0604020202020204" pitchFamily="34" charset="0"/>
              </a:rPr>
              <a:t>for “presumptively institutional” settings that state claims  comply. </a:t>
            </a:r>
            <a:r>
              <a:rPr lang="en-US" sz="2400" u="sng" dirty="0">
                <a:latin typeface="Arial" panose="020B0604020202020204" pitchFamily="34" charset="0"/>
                <a:cs typeface="Arial" panose="020B0604020202020204" pitchFamily="34" charset="0"/>
              </a:rPr>
              <a:t>Many States under-identify these settings.</a:t>
            </a:r>
          </a:p>
          <a:p>
            <a:r>
              <a:rPr lang="en-US" sz="2400" dirty="0">
                <a:latin typeface="Arial" panose="020B0604020202020204" pitchFamily="34" charset="0"/>
                <a:cs typeface="Arial" panose="020B0604020202020204" pitchFamily="34" charset="0"/>
              </a:rPr>
              <a:t>Plans complex often missing required data – </a:t>
            </a:r>
            <a:r>
              <a:rPr lang="en-US" sz="2400" b="1" dirty="0">
                <a:latin typeface="Arial" panose="020B0604020202020204" pitchFamily="34" charset="0"/>
                <a:cs typeface="Arial" panose="020B0604020202020204" pitchFamily="34" charset="0"/>
              </a:rPr>
              <a:t>work in coalition.</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3AA15BC-E704-4D42-8D40-9D7AFFC12C65}" type="slidenum">
              <a:rPr lang="en-US" smtClean="0"/>
              <a:t>19</a:t>
            </a:fld>
            <a:endParaRPr lang="en-US" dirty="0"/>
          </a:p>
        </p:txBody>
      </p:sp>
      <p:pic>
        <p:nvPicPr>
          <p:cNvPr id="5" name="Picture 4" descr="NCAPPS Logo">
            <a:extLst>
              <a:ext uri="{FF2B5EF4-FFF2-40B4-BE49-F238E27FC236}">
                <a16:creationId xmlns:a16="http://schemas.microsoft.com/office/drawing/2014/main" id="{E61914C3-EC28-0875-0357-03CCE936F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1839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9E83-C648-04D1-3FA7-7C8E1CFD25DE}"/>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5388EDF1-0FC5-531F-2505-90A813698C61}"/>
              </a:ext>
            </a:extLst>
          </p:cNvPr>
          <p:cNvSpPr>
            <a:spLocks noGrp="1"/>
          </p:cNvSpPr>
          <p:nvPr>
            <p:ph idx="1"/>
          </p:nvPr>
        </p:nvSpPr>
        <p:spPr/>
        <p:txBody>
          <a:bodyPr/>
          <a:lstStyle/>
          <a:p>
            <a:r>
              <a:rPr lang="en-US" dirty="0"/>
              <a:t>Who are the stakeholders and important partners in your area? </a:t>
            </a:r>
          </a:p>
          <a:p>
            <a:r>
              <a:rPr lang="en-US" dirty="0"/>
              <a:t>Start to understand the rule and how it applies to your work. </a:t>
            </a:r>
          </a:p>
          <a:p>
            <a:r>
              <a:rPr lang="en-US" dirty="0"/>
              <a:t>Where do I find information on this rule? </a:t>
            </a:r>
          </a:p>
          <a:p>
            <a:r>
              <a:rPr lang="en-US" dirty="0"/>
              <a:t>Knowing what to do next to promote these rules or to find the information around it. </a:t>
            </a:r>
          </a:p>
        </p:txBody>
      </p:sp>
    </p:spTree>
    <p:extLst>
      <p:ext uri="{BB962C8B-B14F-4D97-AF65-F5344CB8AC3E}">
        <p14:creationId xmlns:p14="http://schemas.microsoft.com/office/powerpoint/2010/main" val="99397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2B0E-541E-1C34-4BF3-88B83E382AE5}"/>
              </a:ext>
            </a:extLst>
          </p:cNvPr>
          <p:cNvSpPr>
            <a:spLocks noGrp="1"/>
          </p:cNvSpPr>
          <p:nvPr>
            <p:ph type="title"/>
          </p:nvPr>
        </p:nvSpPr>
        <p:spPr>
          <a:xfrm>
            <a:off x="581192" y="702156"/>
            <a:ext cx="11029616" cy="1013800"/>
          </a:xfrm>
        </p:spPr>
        <p:txBody>
          <a:bodyPr>
            <a:normAutofit/>
          </a:bodyPr>
          <a:lstStyle/>
          <a:p>
            <a:r>
              <a:rPr lang="en-US">
                <a:solidFill>
                  <a:srgbClr val="FFFEFF"/>
                </a:solidFill>
              </a:rPr>
              <a:t>To Receive Federal HCBS reimbursement beyond March 17, 2023, States MUST</a:t>
            </a:r>
          </a:p>
        </p:txBody>
      </p:sp>
      <p:graphicFrame>
        <p:nvGraphicFramePr>
          <p:cNvPr id="19" name="Content Placeholder 2">
            <a:extLst>
              <a:ext uri="{FF2B5EF4-FFF2-40B4-BE49-F238E27FC236}">
                <a16:creationId xmlns:a16="http://schemas.microsoft.com/office/drawing/2014/main" id="{12B9218D-1F73-B13E-9B78-80E21A4F75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92586645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NCAPPS logo">
            <a:extLst>
              <a:ext uri="{FF2B5EF4-FFF2-40B4-BE49-F238E27FC236}">
                <a16:creationId xmlns:a16="http://schemas.microsoft.com/office/drawing/2014/main" id="{65D66584-FD6A-675E-8806-BE9E959E60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
        <p:nvSpPr>
          <p:cNvPr id="4" name="Slide Number Placeholder 3">
            <a:extLst>
              <a:ext uri="{FF2B5EF4-FFF2-40B4-BE49-F238E27FC236}">
                <a16:creationId xmlns:a16="http://schemas.microsoft.com/office/drawing/2014/main" id="{D3E6251B-7392-B50D-170F-F49679A36ED0}"/>
              </a:ext>
            </a:extLst>
          </p:cNvPr>
          <p:cNvSpPr>
            <a:spLocks noGrp="1"/>
          </p:cNvSpPr>
          <p:nvPr>
            <p:ph type="sldNum" sz="quarter" idx="12"/>
          </p:nvPr>
        </p:nvSpPr>
        <p:spPr>
          <a:xfrm>
            <a:off x="10558300" y="5956137"/>
            <a:ext cx="1052508" cy="365125"/>
          </a:xfrm>
        </p:spPr>
        <p:txBody>
          <a:bodyPr>
            <a:normAutofit/>
          </a:bodyPr>
          <a:lstStyle/>
          <a:p>
            <a:pPr>
              <a:spcAft>
                <a:spcPts val="600"/>
              </a:spcAft>
            </a:pPr>
            <a:fld id="{43AA15BC-E704-4D42-8D40-9D7AFFC12C65}" type="slidenum">
              <a:rPr lang="en-US"/>
              <a:pPr>
                <a:spcAft>
                  <a:spcPts val="600"/>
                </a:spcAft>
              </a:pPr>
              <a:t>20</a:t>
            </a:fld>
            <a:endParaRPr lang="en-US"/>
          </a:p>
        </p:txBody>
      </p:sp>
    </p:spTree>
    <p:extLst>
      <p:ext uri="{BB962C8B-B14F-4D97-AF65-F5344CB8AC3E}">
        <p14:creationId xmlns:p14="http://schemas.microsoft.com/office/powerpoint/2010/main" val="237495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3724-F9C2-1C90-877F-3530F2391FEE}"/>
              </a:ext>
            </a:extLst>
          </p:cNvPr>
          <p:cNvSpPr>
            <a:spLocks noGrp="1"/>
          </p:cNvSpPr>
          <p:nvPr>
            <p:ph type="title"/>
          </p:nvPr>
        </p:nvSpPr>
        <p:spPr/>
        <p:txBody>
          <a:bodyPr>
            <a:normAutofit/>
          </a:bodyPr>
          <a:lstStyle/>
          <a:p>
            <a:r>
              <a:rPr lang="en-US" dirty="0">
                <a:effectLst/>
                <a:latin typeface="Times New Roman" panose="02020603050405020304" pitchFamily="18" charset="0"/>
              </a:rPr>
              <a:t>Criteria That must be met by 3/17/23 (no exceptions)</a:t>
            </a:r>
            <a:br>
              <a:rPr lang="en-US" dirty="0"/>
            </a:br>
            <a:r>
              <a:rPr lang="en-US" dirty="0">
                <a:effectLst/>
                <a:latin typeface="Times New Roman" panose="02020603050405020304" pitchFamily="18" charset="0"/>
              </a:rPr>
              <a:t>Not Impacted by PHE</a:t>
            </a:r>
            <a:endParaRPr lang="en-US" dirty="0"/>
          </a:p>
        </p:txBody>
      </p:sp>
      <p:sp>
        <p:nvSpPr>
          <p:cNvPr id="3" name="Content Placeholder 2">
            <a:extLst>
              <a:ext uri="{FF2B5EF4-FFF2-40B4-BE49-F238E27FC236}">
                <a16:creationId xmlns:a16="http://schemas.microsoft.com/office/drawing/2014/main" id="{1ECA77CA-AEEF-2420-E018-8809E43601C8}"/>
              </a:ext>
            </a:extLst>
          </p:cNvPr>
          <p:cNvSpPr>
            <a:spLocks noGrp="1"/>
          </p:cNvSpPr>
          <p:nvPr>
            <p:ph idx="1"/>
          </p:nvPr>
        </p:nvSpPr>
        <p:spPr/>
        <p:txBody>
          <a:bodyPr>
            <a:noAutofit/>
          </a:bodyPr>
          <a:lstStyle/>
          <a:p>
            <a:r>
              <a:rPr lang="en-US" sz="2400" dirty="0">
                <a:latin typeface="Arial" panose="020B0604020202020204" pitchFamily="34" charset="0"/>
                <a:cs typeface="Arial" panose="020B0604020202020204" pitchFamily="34" charset="0"/>
              </a:rPr>
              <a:t>Criteria not impacted by PHE, including: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Privacy, dignity, respect, and freedom from coercion and restraint; and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Control of personal resources.</a:t>
            </a:r>
          </a:p>
          <a:p>
            <a:r>
              <a:rPr lang="en-US" sz="2400" dirty="0">
                <a:latin typeface="Arial" panose="020B0604020202020204" pitchFamily="34" charset="0"/>
                <a:cs typeface="Arial" panose="020B0604020202020204" pitchFamily="34" charset="0"/>
              </a:rPr>
              <a:t>All states and provider-owned and controlled residential settings.</a:t>
            </a:r>
          </a:p>
          <a:p>
            <a:pPr lvl="1"/>
            <a:r>
              <a:rPr lang="en-US" sz="2200" dirty="0">
                <a:latin typeface="Arial" panose="020B0604020202020204" pitchFamily="34" charset="0"/>
                <a:cs typeface="Arial" panose="020B0604020202020204" pitchFamily="34" charset="0"/>
              </a:rPr>
              <a:t> A lease or other legally enforceable agreement providing similar protections;</a:t>
            </a:r>
          </a:p>
          <a:p>
            <a:pPr lvl="2"/>
            <a:r>
              <a:rPr lang="en-US" sz="2200" dirty="0">
                <a:latin typeface="Arial" panose="020B0604020202020204" pitchFamily="34" charset="0"/>
                <a:cs typeface="Arial" panose="020B0604020202020204" pitchFamily="34" charset="0"/>
              </a:rPr>
              <a:t>Privacy in their unit  </a:t>
            </a:r>
          </a:p>
          <a:p>
            <a:pPr lvl="2"/>
            <a:r>
              <a:rPr lang="en-US" sz="2400" dirty="0">
                <a:latin typeface="Arial" panose="020B0604020202020204" pitchFamily="34" charset="0"/>
                <a:cs typeface="Arial" panose="020B0604020202020204" pitchFamily="34" charset="0"/>
              </a:rPr>
              <a:t>Access to food and visitors at any time;  and </a:t>
            </a:r>
          </a:p>
          <a:p>
            <a:pPr lvl="2"/>
            <a:r>
              <a:rPr lang="en-US" sz="2400" dirty="0">
                <a:latin typeface="Arial" panose="020B0604020202020204" pitchFamily="34" charset="0"/>
                <a:cs typeface="Arial" panose="020B0604020202020204" pitchFamily="34" charset="0"/>
              </a:rPr>
              <a:t>PCS plan documentation of modifications to Rule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1BC5821-0E22-0C98-ED31-EB5E75A15110}"/>
              </a:ext>
            </a:extLst>
          </p:cNvPr>
          <p:cNvSpPr>
            <a:spLocks noGrp="1"/>
          </p:cNvSpPr>
          <p:nvPr>
            <p:ph type="sldNum" sz="quarter" idx="12"/>
          </p:nvPr>
        </p:nvSpPr>
        <p:spPr/>
        <p:txBody>
          <a:bodyPr/>
          <a:lstStyle/>
          <a:p>
            <a:fld id="{43AA15BC-E704-4D42-8D40-9D7AFFC12C65}" type="slidenum">
              <a:rPr lang="en-US" smtClean="0"/>
              <a:t>21</a:t>
            </a:fld>
            <a:endParaRPr lang="en-US" dirty="0"/>
          </a:p>
        </p:txBody>
      </p:sp>
      <p:pic>
        <p:nvPicPr>
          <p:cNvPr id="5" name="Picture 4" descr="NCAPPS logo">
            <a:extLst>
              <a:ext uri="{FF2B5EF4-FFF2-40B4-BE49-F238E27FC236}">
                <a16:creationId xmlns:a16="http://schemas.microsoft.com/office/drawing/2014/main" id="{67080ED6-E40F-581C-EC55-A5483CB7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818875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41B5-F626-7AB7-8949-F2BBFD38E7AC}"/>
              </a:ext>
            </a:extLst>
          </p:cNvPr>
          <p:cNvSpPr>
            <a:spLocks noGrp="1"/>
          </p:cNvSpPr>
          <p:nvPr>
            <p:ph type="title"/>
          </p:nvPr>
        </p:nvSpPr>
        <p:spPr>
          <a:xfrm>
            <a:off x="1981200" y="304800"/>
            <a:ext cx="8229600" cy="1447800"/>
          </a:xfrm>
        </p:spPr>
        <p:txBody>
          <a:bodyPr>
            <a:normAutofit/>
          </a:bodyPr>
          <a:lstStyle/>
          <a:p>
            <a:r>
              <a:rPr lang="en-US" sz="3600" dirty="0"/>
              <a:t>States Must Submit to CMS by 1/1/23</a:t>
            </a:r>
            <a:endParaRPr lang="en-US" dirty="0"/>
          </a:p>
        </p:txBody>
      </p:sp>
      <p:sp>
        <p:nvSpPr>
          <p:cNvPr id="3" name="Content Placeholder 2">
            <a:extLst>
              <a:ext uri="{FF2B5EF4-FFF2-40B4-BE49-F238E27FC236}">
                <a16:creationId xmlns:a16="http://schemas.microsoft.com/office/drawing/2014/main" id="{95300975-0AA0-A293-8CD4-EED00532151A}"/>
              </a:ext>
            </a:extLst>
          </p:cNvPr>
          <p:cNvSpPr>
            <a:spLocks noGrp="1"/>
          </p:cNvSpPr>
          <p:nvPr>
            <p:ph idx="1"/>
          </p:nvPr>
        </p:nvSpPr>
        <p:spPr>
          <a:xfrm>
            <a:off x="1981200" y="1600200"/>
            <a:ext cx="8229600" cy="4953000"/>
          </a:xfrm>
        </p:spPr>
        <p:txBody>
          <a:bodyPr>
            <a:normAutofit/>
          </a:bodyPr>
          <a:lstStyle/>
          <a:p>
            <a:r>
              <a:rPr lang="en-US" sz="2000" b="1" dirty="0">
                <a:effectLst/>
              </a:rPr>
              <a:t>Description of oversight systems </a:t>
            </a:r>
            <a:r>
              <a:rPr lang="en-US" sz="2000" dirty="0">
                <a:effectLst/>
              </a:rPr>
              <a:t>(licensure and certification, standards, provider manuals, person-centered plan monitoring by case managers, etc.) have been modified to comply;</a:t>
            </a:r>
          </a:p>
          <a:p>
            <a:r>
              <a:rPr lang="en-US" sz="2000" b="1" dirty="0">
                <a:effectLst/>
              </a:rPr>
              <a:t>Description of assessment process </a:t>
            </a:r>
            <a:r>
              <a:rPr lang="en-US" sz="2000" dirty="0">
                <a:effectLst/>
              </a:rPr>
              <a:t>for initial compliance and ongoing compliance*; and</a:t>
            </a:r>
          </a:p>
          <a:p>
            <a:r>
              <a:rPr lang="en-US" sz="2000" b="1" dirty="0">
                <a:effectLst/>
              </a:rPr>
              <a:t>Description of a beneficiary’s recourse </a:t>
            </a:r>
            <a:r>
              <a:rPr lang="en-US" sz="2000" dirty="0">
                <a:effectLst/>
              </a:rPr>
              <a:t>to notify state of provider non-compliance (grievance process, notification of case manager, etc.) and how state will address beneficiary feedback.</a:t>
            </a:r>
            <a:endParaRPr lang="en-US" sz="2000" dirty="0"/>
          </a:p>
        </p:txBody>
      </p:sp>
      <p:sp>
        <p:nvSpPr>
          <p:cNvPr id="4" name="Slide Number Placeholder 3">
            <a:extLst>
              <a:ext uri="{FF2B5EF4-FFF2-40B4-BE49-F238E27FC236}">
                <a16:creationId xmlns:a16="http://schemas.microsoft.com/office/drawing/2014/main" id="{35C91D71-A6FC-9B21-CA81-6384CCBC24E0}"/>
              </a:ext>
            </a:extLst>
          </p:cNvPr>
          <p:cNvSpPr>
            <a:spLocks noGrp="1"/>
          </p:cNvSpPr>
          <p:nvPr>
            <p:ph type="sldNum" sz="quarter" idx="12"/>
          </p:nvPr>
        </p:nvSpPr>
        <p:spPr/>
        <p:txBody>
          <a:bodyPr/>
          <a:lstStyle/>
          <a:p>
            <a:fld id="{43AA15BC-E704-4D42-8D40-9D7AFFC12C65}" type="slidenum">
              <a:rPr lang="en-US" smtClean="0"/>
              <a:t>22</a:t>
            </a:fld>
            <a:endParaRPr lang="en-US" dirty="0"/>
          </a:p>
        </p:txBody>
      </p:sp>
      <p:pic>
        <p:nvPicPr>
          <p:cNvPr id="5" name="Picture 4" descr="NCAPPS logo">
            <a:extLst>
              <a:ext uri="{FF2B5EF4-FFF2-40B4-BE49-F238E27FC236}">
                <a16:creationId xmlns:a16="http://schemas.microsoft.com/office/drawing/2014/main" id="{A07F156A-D44A-9DB4-4587-A3A335DAD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73677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CF09962A-7D8F-2D43-1081-18E4D7A2FBFD}"/>
              </a:ext>
            </a:extLst>
          </p:cNvPr>
          <p:cNvSpPr>
            <a:spLocks noGrp="1"/>
          </p:cNvSpPr>
          <p:nvPr>
            <p:ph type="title"/>
          </p:nvPr>
        </p:nvSpPr>
        <p:spPr>
          <a:xfrm>
            <a:off x="1752600" y="251927"/>
            <a:ext cx="8686800" cy="1417638"/>
          </a:xfrm>
        </p:spPr>
        <p:txBody>
          <a:bodyPr/>
          <a:lstStyle/>
          <a:p>
            <a:pPr>
              <a:defRPr/>
            </a:pPr>
            <a:r>
              <a:rPr lang="en-US" altLang="en-US" sz="3200" dirty="0"/>
              <a:t>Statewide Transition Plan Status as of </a:t>
            </a:r>
            <a:br>
              <a:rPr lang="en-US" altLang="en-US" sz="3200" dirty="0"/>
            </a:br>
            <a:r>
              <a:rPr lang="en-US" altLang="en-US" sz="3200" dirty="0"/>
              <a:t>August 2, 2022</a:t>
            </a:r>
            <a:endParaRPr lang="en-US" altLang="en-US" sz="3200" strike="sngStrike" dirty="0"/>
          </a:p>
        </p:txBody>
      </p:sp>
      <p:pic>
        <p:nvPicPr>
          <p:cNvPr id="6" name="Content Placeholder 5" descr="Statewide Transition Plan Status as of August 2, 2022 Initial Approval Granted: AL, AZ, CA, FL, GA, IL, IA, KS, LA, ME, MD, MI, MT, NV, NH, NJ, NM, NY, NC, PA, RI, WV, WI. Final Approval: AK, AR, CO, CT, DE, DC, HI, ID, IN, KY, MN, MO, MS, ND, NE, OH, OK, OR, SC, SD, TN, UT, VA, VT, WA, WY. CO, IL, IN, ME, MO, MS, NE, SC, and VT received approval during the PHE. MA and TX are pending initial approval.">
            <a:extLst>
              <a:ext uri="{FF2B5EF4-FFF2-40B4-BE49-F238E27FC236}">
                <a16:creationId xmlns:a16="http://schemas.microsoft.com/office/drawing/2014/main" id="{928B926D-42AE-2DC1-18DC-453BDF9BF10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9072" b="9072"/>
          <a:stretch>
            <a:fillRect/>
          </a:stretch>
        </p:blipFill>
        <p:spPr bwMode="auto">
          <a:xfrm>
            <a:off x="1905000" y="2014798"/>
            <a:ext cx="7968563" cy="4373562"/>
          </a:xfrm>
          <a:prstGeom prst="rect">
            <a:avLst/>
          </a:prstGeom>
          <a:ln>
            <a:noFill/>
          </a:ln>
          <a:extLst>
            <a:ext uri="{53640926-AAD7-44D8-BBD7-CCE9431645EC}">
              <a14:shadowObscured xmlns:a14="http://schemas.microsoft.com/office/drawing/2010/main"/>
            </a:ext>
          </a:extLst>
        </p:spPr>
      </p:pic>
      <p:pic>
        <p:nvPicPr>
          <p:cNvPr id="2" name="Picture 1" descr="NCAPPS logo">
            <a:extLst>
              <a:ext uri="{FF2B5EF4-FFF2-40B4-BE49-F238E27FC236}">
                <a16:creationId xmlns:a16="http://schemas.microsoft.com/office/drawing/2014/main" id="{CFD80F97-12EE-A45F-F2A5-9E0917E45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
        <p:nvSpPr>
          <p:cNvPr id="4" name="Slide Number Placeholder 3">
            <a:extLst>
              <a:ext uri="{FF2B5EF4-FFF2-40B4-BE49-F238E27FC236}">
                <a16:creationId xmlns:a16="http://schemas.microsoft.com/office/drawing/2014/main" id="{BBC0E003-0CC4-458A-8B3C-A73495BFD68D}"/>
              </a:ext>
            </a:extLst>
          </p:cNvPr>
          <p:cNvSpPr>
            <a:spLocks noGrp="1"/>
          </p:cNvSpPr>
          <p:nvPr>
            <p:ph type="sldNum" sz="quarter" idx="12"/>
          </p:nvPr>
        </p:nvSpPr>
        <p:spPr>
          <a:xfrm>
            <a:off x="5029200" y="6356353"/>
            <a:ext cx="2133600" cy="365125"/>
          </a:xfrm>
        </p:spPr>
        <p:txBody>
          <a:bodyPr/>
          <a:lstStyle/>
          <a:p>
            <a:fld id="{7AA28999-D008-419E-9628-EE1C64F81F4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9A10C-5EE1-F9F6-5A13-66F12F80BE20}"/>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effectLst/>
                <a:latin typeface="Times New Roman" panose="02020603050405020304" pitchFamily="18" charset="0"/>
              </a:rPr>
              <a:t>CMS will authorize CAPs to include: </a:t>
            </a:r>
            <a:endParaRPr lang="en-US">
              <a:solidFill>
                <a:schemeClr val="accent1"/>
              </a:solidFill>
            </a:endParaRP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2AFA32E2-AFA6-0A66-FE58-F7357A42E611}"/>
              </a:ext>
            </a:extLst>
          </p:cNvPr>
          <p:cNvSpPr>
            <a:spLocks noGrp="1"/>
          </p:cNvSpPr>
          <p:nvPr>
            <p:ph type="sldNum" sz="quarter" idx="12"/>
          </p:nvPr>
        </p:nvSpPr>
        <p:spPr>
          <a:xfrm>
            <a:off x="746426" y="5956137"/>
            <a:ext cx="673300" cy="365125"/>
          </a:xfrm>
        </p:spPr>
        <p:txBody>
          <a:bodyPr>
            <a:normAutofit/>
          </a:bodyPr>
          <a:lstStyle/>
          <a:p>
            <a:pPr algn="l">
              <a:spcAft>
                <a:spcPts val="600"/>
              </a:spcAft>
            </a:pPr>
            <a:fld id="{43AA15BC-E704-4D42-8D40-9D7AFFC12C65}" type="slidenum">
              <a:rPr lang="en-US">
                <a:solidFill>
                  <a:schemeClr val="accent1">
                    <a:lumMod val="75000"/>
                    <a:lumOff val="25000"/>
                  </a:schemeClr>
                </a:solidFill>
              </a:rPr>
              <a:pPr algn="l">
                <a:spcAft>
                  <a:spcPts val="600"/>
                </a:spcAft>
              </a:pPr>
              <a:t>24</a:t>
            </a:fld>
            <a:endParaRPr lang="en-US">
              <a:solidFill>
                <a:schemeClr val="accent1">
                  <a:lumMod val="75000"/>
                  <a:lumOff val="25000"/>
                </a:schemeClr>
              </a:solidFill>
            </a:endParaRPr>
          </a:p>
        </p:txBody>
      </p:sp>
      <p:graphicFrame>
        <p:nvGraphicFramePr>
          <p:cNvPr id="6" name="Content Placeholder 2">
            <a:extLst>
              <a:ext uri="{FF2B5EF4-FFF2-40B4-BE49-F238E27FC236}">
                <a16:creationId xmlns:a16="http://schemas.microsoft.com/office/drawing/2014/main" id="{747BEB00-269E-1B37-5868-8EB925B1832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62868474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NCAPPS logo">
            <a:extLst>
              <a:ext uri="{FF2B5EF4-FFF2-40B4-BE49-F238E27FC236}">
                <a16:creationId xmlns:a16="http://schemas.microsoft.com/office/drawing/2014/main" id="{DA405A92-FF87-1EED-FB8E-078DCA289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174256604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CEA499-1786-18E4-548B-744D25578C2A}"/>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ea typeface="Calibri Light"/>
                <a:cs typeface="Calibri Light"/>
              </a:rPr>
              <a:t>Corrective Action Plans </a:t>
            </a:r>
            <a:br>
              <a:rPr lang="en-US">
                <a:solidFill>
                  <a:schemeClr val="accent1"/>
                </a:solidFill>
                <a:ea typeface="Calibri Light"/>
                <a:cs typeface="Calibri Light"/>
              </a:rPr>
            </a:br>
            <a:r>
              <a:rPr lang="en-US">
                <a:solidFill>
                  <a:schemeClr val="accent1"/>
                </a:solidFill>
                <a:ea typeface="Calibri Light"/>
                <a:cs typeface="Calibri Light"/>
              </a:rPr>
              <a:t>(State Flexibilities)</a:t>
            </a:r>
            <a:endParaRPr lang="en-US">
              <a:solidFill>
                <a:schemeClr val="accent1"/>
              </a:solidFill>
            </a:endParaRPr>
          </a:p>
        </p:txBody>
      </p:sp>
      <p:sp>
        <p:nvSpPr>
          <p:cNvPr id="33" name="Rectangle 23">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FBACE54-4961-BE7F-846C-3ADCB9FB47B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0114707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NCAPPS logo">
            <a:extLst>
              <a:ext uri="{FF2B5EF4-FFF2-40B4-BE49-F238E27FC236}">
                <a16:creationId xmlns:a16="http://schemas.microsoft.com/office/drawing/2014/main" id="{663CAC6B-78BF-81A2-80C8-70113F0493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397051324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E5B6B-68C7-C079-E5AB-AAE0067E3F62}"/>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Heightened Scrutiny Process</a:t>
            </a:r>
          </a:p>
        </p:txBody>
      </p:sp>
      <p:sp>
        <p:nvSpPr>
          <p:cNvPr id="25" name="Rectangle 24">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9A4782EB-6117-96B3-367E-2C567ACBB938}"/>
              </a:ext>
            </a:extLst>
          </p:cNvPr>
          <p:cNvSpPr>
            <a:spLocks noGrp="1"/>
          </p:cNvSpPr>
          <p:nvPr>
            <p:ph type="sldNum" sz="quarter" idx="12"/>
          </p:nvPr>
        </p:nvSpPr>
        <p:spPr>
          <a:xfrm>
            <a:off x="746426" y="5956137"/>
            <a:ext cx="673300" cy="365125"/>
          </a:xfrm>
        </p:spPr>
        <p:txBody>
          <a:bodyPr>
            <a:normAutofit/>
          </a:bodyPr>
          <a:lstStyle/>
          <a:p>
            <a:pPr algn="l">
              <a:spcAft>
                <a:spcPts val="600"/>
              </a:spcAft>
            </a:pPr>
            <a:fld id="{43AA15BC-E704-4D42-8D40-9D7AFFC12C65}" type="slidenum">
              <a:rPr lang="en-US">
                <a:solidFill>
                  <a:schemeClr val="accent1">
                    <a:lumMod val="75000"/>
                    <a:lumOff val="25000"/>
                  </a:schemeClr>
                </a:solidFill>
              </a:rPr>
              <a:pPr algn="l">
                <a:spcAft>
                  <a:spcPts val="600"/>
                </a:spcAft>
              </a:pPr>
              <a:t>26</a:t>
            </a:fld>
            <a:endParaRPr lang="en-US">
              <a:solidFill>
                <a:schemeClr val="accent1">
                  <a:lumMod val="75000"/>
                  <a:lumOff val="25000"/>
                </a:schemeClr>
              </a:solidFill>
            </a:endParaRPr>
          </a:p>
        </p:txBody>
      </p:sp>
      <p:graphicFrame>
        <p:nvGraphicFramePr>
          <p:cNvPr id="19" name="Content Placeholder 2">
            <a:extLst>
              <a:ext uri="{FF2B5EF4-FFF2-40B4-BE49-F238E27FC236}">
                <a16:creationId xmlns:a16="http://schemas.microsoft.com/office/drawing/2014/main" id="{31F005E3-0E14-D840-9325-69A15970BC4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0744002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NCAPPS logo">
            <a:extLst>
              <a:ext uri="{FF2B5EF4-FFF2-40B4-BE49-F238E27FC236}">
                <a16:creationId xmlns:a16="http://schemas.microsoft.com/office/drawing/2014/main" id="{FBD7DDE7-CF1A-5289-9974-8EA3E3085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38789"/>
            <a:ext cx="1743318" cy="619211"/>
          </a:xfrm>
          <a:prstGeom prst="rect">
            <a:avLst/>
          </a:prstGeom>
        </p:spPr>
      </p:pic>
    </p:spTree>
    <p:extLst>
      <p:ext uri="{BB962C8B-B14F-4D97-AF65-F5344CB8AC3E}">
        <p14:creationId xmlns:p14="http://schemas.microsoft.com/office/powerpoint/2010/main" val="303448225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E617-9B31-31B4-3784-9F8AB815771B}"/>
              </a:ext>
            </a:extLst>
          </p:cNvPr>
          <p:cNvSpPr>
            <a:spLocks noGrp="1"/>
          </p:cNvSpPr>
          <p:nvPr>
            <p:ph type="ctrTitle"/>
          </p:nvPr>
        </p:nvSpPr>
        <p:spPr/>
        <p:txBody>
          <a:bodyPr/>
          <a:lstStyle/>
          <a:p>
            <a:r>
              <a:rPr lang="en-US" sz="3600" b="1" dirty="0"/>
              <a:t>State Independent Living Councils (SILCs)</a:t>
            </a:r>
            <a:endParaRPr lang="en-US" dirty="0"/>
          </a:p>
        </p:txBody>
      </p:sp>
      <p:sp>
        <p:nvSpPr>
          <p:cNvPr id="3" name="Subtitle 2">
            <a:extLst>
              <a:ext uri="{FF2B5EF4-FFF2-40B4-BE49-F238E27FC236}">
                <a16:creationId xmlns:a16="http://schemas.microsoft.com/office/drawing/2014/main" id="{198B91E6-01BF-19E9-5875-AF2CA79714F4}"/>
              </a:ext>
            </a:extLst>
          </p:cNvPr>
          <p:cNvSpPr>
            <a:spLocks noGrp="1"/>
          </p:cNvSpPr>
          <p:nvPr>
            <p:ph type="subTitle" idx="1"/>
          </p:nvPr>
        </p:nvSpPr>
        <p:spPr>
          <a:xfrm>
            <a:off x="724069" y="3429000"/>
            <a:ext cx="10993546" cy="1475013"/>
          </a:xfrm>
        </p:spPr>
        <p:txBody>
          <a:bodyPr>
            <a:normAutofit lnSpcReduction="10000"/>
          </a:bodyPr>
          <a:lstStyle/>
          <a:p>
            <a:r>
              <a:rPr lang="en-US" dirty="0">
                <a:solidFill>
                  <a:schemeClr val="bg1">
                    <a:lumMod val="95000"/>
                  </a:schemeClr>
                </a:solidFill>
              </a:rPr>
              <a:t>Embracing the Spooky HCBS Setting Rule </a:t>
            </a:r>
          </a:p>
          <a:p>
            <a:endParaRPr lang="en-US" dirty="0">
              <a:solidFill>
                <a:schemeClr val="bg1">
                  <a:lumMod val="95000"/>
                </a:schemeClr>
              </a:solidFill>
            </a:endParaRPr>
          </a:p>
          <a:p>
            <a:r>
              <a:rPr lang="en-US" dirty="0">
                <a:solidFill>
                  <a:schemeClr val="bg1">
                    <a:lumMod val="95000"/>
                  </a:schemeClr>
                </a:solidFill>
              </a:rPr>
              <a:t>Amber </a:t>
            </a:r>
            <a:r>
              <a:rPr lang="en-US" dirty="0" err="1">
                <a:solidFill>
                  <a:schemeClr val="bg1">
                    <a:lumMod val="95000"/>
                  </a:schemeClr>
                </a:solidFill>
              </a:rPr>
              <a:t>O’haver</a:t>
            </a:r>
            <a:r>
              <a:rPr lang="en-US" dirty="0">
                <a:solidFill>
                  <a:schemeClr val="bg1">
                    <a:lumMod val="95000"/>
                  </a:schemeClr>
                </a:solidFill>
              </a:rPr>
              <a:t>, Executive Director </a:t>
            </a:r>
          </a:p>
          <a:p>
            <a:r>
              <a:rPr lang="en-US" dirty="0">
                <a:solidFill>
                  <a:schemeClr val="bg1">
                    <a:lumMod val="95000"/>
                  </a:schemeClr>
                </a:solidFill>
              </a:rPr>
              <a:t>Indiana Statewide Independent Living Council </a:t>
            </a:r>
          </a:p>
          <a:p>
            <a:endParaRPr lang="en-US" dirty="0">
              <a:solidFill>
                <a:schemeClr val="bg1">
                  <a:lumMod val="95000"/>
                </a:schemeClr>
              </a:solidFill>
            </a:endParaRPr>
          </a:p>
          <a:p>
            <a:endParaRPr lang="en-US" dirty="0"/>
          </a:p>
        </p:txBody>
      </p:sp>
    </p:spTree>
    <p:extLst>
      <p:ext uri="{BB962C8B-B14F-4D97-AF65-F5344CB8AC3E}">
        <p14:creationId xmlns:p14="http://schemas.microsoft.com/office/powerpoint/2010/main" val="103205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A23D-5E13-D028-7A23-DC1638BD2448}"/>
              </a:ext>
            </a:extLst>
          </p:cNvPr>
          <p:cNvSpPr>
            <a:spLocks noGrp="1"/>
          </p:cNvSpPr>
          <p:nvPr>
            <p:ph type="title"/>
          </p:nvPr>
        </p:nvSpPr>
        <p:spPr/>
        <p:txBody>
          <a:bodyPr/>
          <a:lstStyle/>
          <a:p>
            <a:r>
              <a:rPr lang="en-US" dirty="0"/>
              <a:t>The HCBS Settings Rule: The Role of SILCs</a:t>
            </a:r>
          </a:p>
        </p:txBody>
      </p:sp>
      <p:sp>
        <p:nvSpPr>
          <p:cNvPr id="3" name="Content Placeholder 2">
            <a:extLst>
              <a:ext uri="{FF2B5EF4-FFF2-40B4-BE49-F238E27FC236}">
                <a16:creationId xmlns:a16="http://schemas.microsoft.com/office/drawing/2014/main" id="{DBC8CAAE-0712-54AB-029B-C1F92FCA1977}"/>
              </a:ext>
            </a:extLst>
          </p:cNvPr>
          <p:cNvSpPr>
            <a:spLocks noGrp="1"/>
          </p:cNvSpPr>
          <p:nvPr>
            <p:ph idx="1"/>
          </p:nvPr>
        </p:nvSpPr>
        <p:spPr/>
        <p:txBody>
          <a:bodyPr/>
          <a:lstStyle/>
          <a:p>
            <a:r>
              <a:rPr lang="en-US" sz="2800" dirty="0"/>
              <a:t>Building &amp; Bridging Partnerships or Collaborations</a:t>
            </a:r>
          </a:p>
          <a:p>
            <a:pPr lvl="1"/>
            <a:r>
              <a:rPr lang="en-US" dirty="0"/>
              <a:t>State Agencies</a:t>
            </a:r>
          </a:p>
          <a:p>
            <a:pPr lvl="1"/>
            <a:r>
              <a:rPr lang="en-US" dirty="0"/>
              <a:t>State Advocacy Entities</a:t>
            </a:r>
          </a:p>
          <a:p>
            <a:pPr lvl="1"/>
            <a:r>
              <a:rPr lang="en-US" dirty="0"/>
              <a:t>Consumer-Directed Entities or Groups </a:t>
            </a:r>
          </a:p>
          <a:p>
            <a:pPr marL="457200" lvl="1" indent="0">
              <a:buNone/>
            </a:pPr>
            <a:endParaRPr lang="en-US" dirty="0"/>
          </a:p>
          <a:p>
            <a:r>
              <a:rPr lang="en-US" dirty="0"/>
              <a:t>Information Dissemination &amp; Educational Awareness</a:t>
            </a:r>
          </a:p>
          <a:p>
            <a:pPr lvl="1"/>
            <a:r>
              <a:rPr lang="en-US" dirty="0"/>
              <a:t>To CILs</a:t>
            </a:r>
          </a:p>
          <a:p>
            <a:pPr lvl="1"/>
            <a:r>
              <a:rPr lang="en-US" dirty="0"/>
              <a:t>To Consumers &amp; Peers with Disabilities</a:t>
            </a:r>
          </a:p>
          <a:p>
            <a:endParaRPr lang="en-US" dirty="0"/>
          </a:p>
        </p:txBody>
      </p:sp>
    </p:spTree>
    <p:extLst>
      <p:ext uri="{BB962C8B-B14F-4D97-AF65-F5344CB8AC3E}">
        <p14:creationId xmlns:p14="http://schemas.microsoft.com/office/powerpoint/2010/main" val="397582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FEF1-63E6-3021-28B4-A0E404DA9B90}"/>
              </a:ext>
            </a:extLst>
          </p:cNvPr>
          <p:cNvSpPr>
            <a:spLocks noGrp="1"/>
          </p:cNvSpPr>
          <p:nvPr>
            <p:ph type="title"/>
          </p:nvPr>
        </p:nvSpPr>
        <p:spPr/>
        <p:txBody>
          <a:bodyPr/>
          <a:lstStyle/>
          <a:p>
            <a:r>
              <a:rPr lang="en-US" dirty="0"/>
              <a:t>The HCBS Settings Rule: The Role of SILCs CTD</a:t>
            </a:r>
          </a:p>
        </p:txBody>
      </p:sp>
      <p:sp>
        <p:nvSpPr>
          <p:cNvPr id="3" name="Content Placeholder 2">
            <a:extLst>
              <a:ext uri="{FF2B5EF4-FFF2-40B4-BE49-F238E27FC236}">
                <a16:creationId xmlns:a16="http://schemas.microsoft.com/office/drawing/2014/main" id="{C42FC83A-D2CE-605F-7D9E-07E25336DCA2}"/>
              </a:ext>
            </a:extLst>
          </p:cNvPr>
          <p:cNvSpPr>
            <a:spLocks noGrp="1"/>
          </p:cNvSpPr>
          <p:nvPr>
            <p:ph idx="1"/>
          </p:nvPr>
        </p:nvSpPr>
        <p:spPr/>
        <p:txBody>
          <a:bodyPr/>
          <a:lstStyle/>
          <a:p>
            <a:r>
              <a:rPr lang="en-US" dirty="0"/>
              <a:t>Systems Advocacy</a:t>
            </a:r>
          </a:p>
          <a:p>
            <a:pPr lvl="1"/>
            <a:r>
              <a:rPr lang="en-US" dirty="0"/>
              <a:t>Engaging in Current Advocacy Opportunities</a:t>
            </a:r>
          </a:p>
          <a:p>
            <a:pPr lvl="1"/>
            <a:r>
              <a:rPr lang="en-US" dirty="0"/>
              <a:t>Leading &amp; Directing Advocacy Opportunities</a:t>
            </a:r>
          </a:p>
          <a:p>
            <a:pPr marL="457200" lvl="1" indent="0">
              <a:buNone/>
            </a:pPr>
            <a:endParaRPr lang="en-US" dirty="0"/>
          </a:p>
          <a:p>
            <a:r>
              <a:rPr lang="en-US" dirty="0"/>
              <a:t>Consumer Engagement </a:t>
            </a:r>
          </a:p>
          <a:p>
            <a:pPr lvl="1"/>
            <a:r>
              <a:rPr lang="en-US" dirty="0"/>
              <a:t>Recruitment </a:t>
            </a:r>
          </a:p>
          <a:p>
            <a:pPr lvl="1"/>
            <a:r>
              <a:rPr lang="en-US" dirty="0"/>
              <a:t>Empowerment</a:t>
            </a:r>
          </a:p>
          <a:p>
            <a:pPr lvl="1"/>
            <a:r>
              <a:rPr lang="en-US" dirty="0"/>
              <a:t>Leverage SILC Privilege &amp; Platform </a:t>
            </a:r>
          </a:p>
          <a:p>
            <a:endParaRPr lang="en-US" dirty="0"/>
          </a:p>
        </p:txBody>
      </p:sp>
    </p:spTree>
    <p:extLst>
      <p:ext uri="{BB962C8B-B14F-4D97-AF65-F5344CB8AC3E}">
        <p14:creationId xmlns:p14="http://schemas.microsoft.com/office/powerpoint/2010/main" val="265937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D217-5AB4-65B8-ECBD-6DF9FADA7F46}"/>
              </a:ext>
            </a:extLst>
          </p:cNvPr>
          <p:cNvSpPr>
            <a:spLocks noGrp="1"/>
          </p:cNvSpPr>
          <p:nvPr>
            <p:ph type="title"/>
          </p:nvPr>
        </p:nvSpPr>
        <p:spPr/>
        <p:txBody>
          <a:bodyPr/>
          <a:lstStyle/>
          <a:p>
            <a:r>
              <a:rPr lang="en-US" dirty="0"/>
              <a:t>Partnership</a:t>
            </a:r>
          </a:p>
        </p:txBody>
      </p:sp>
      <p:sp>
        <p:nvSpPr>
          <p:cNvPr id="3" name="Content Placeholder 2">
            <a:extLst>
              <a:ext uri="{FF2B5EF4-FFF2-40B4-BE49-F238E27FC236}">
                <a16:creationId xmlns:a16="http://schemas.microsoft.com/office/drawing/2014/main" id="{7B8B7D61-335E-4574-BF33-D404CD43A6DF}"/>
              </a:ext>
            </a:extLst>
          </p:cNvPr>
          <p:cNvSpPr>
            <a:spLocks noGrp="1"/>
          </p:cNvSpPr>
          <p:nvPr>
            <p:ph idx="1"/>
          </p:nvPr>
        </p:nvSpPr>
        <p:spPr/>
        <p:txBody>
          <a:bodyPr>
            <a:normAutofit/>
          </a:bodyPr>
          <a:lstStyle/>
          <a:p>
            <a:r>
              <a:rPr lang="en-US" dirty="0"/>
              <a:t>APRIL is working with NASILC and HSRI on the HCBS Settings Rule </a:t>
            </a:r>
          </a:p>
          <a:p>
            <a:r>
              <a:rPr lang="en-US" dirty="0"/>
              <a:t>CILs have been doing this work for a long time, now there is language to support our philosophy on transition and diversion along with key partnerships we can use in our work.  </a:t>
            </a:r>
          </a:p>
          <a:p>
            <a:r>
              <a:rPr lang="en-US" dirty="0"/>
              <a:t>Our role: </a:t>
            </a:r>
          </a:p>
          <a:p>
            <a:pPr lvl="1"/>
            <a:r>
              <a:rPr lang="en-US" dirty="0"/>
              <a:t>To bring awareness to our membership and IL partners on these rules</a:t>
            </a:r>
          </a:p>
          <a:p>
            <a:pPr lvl="1"/>
            <a:r>
              <a:rPr lang="en-US" dirty="0"/>
              <a:t>To equip CILs and SILCs with the information to increase their advocacy around transition and diversion.  </a:t>
            </a:r>
          </a:p>
          <a:p>
            <a:pPr lvl="1"/>
            <a:r>
              <a:rPr lang="en-US" dirty="0"/>
              <a:t>To share resources with the IL field on the rules and how to educate your consumers and community. </a:t>
            </a:r>
          </a:p>
          <a:p>
            <a:pPr lvl="1"/>
            <a:r>
              <a:rPr lang="en-US" dirty="0"/>
              <a:t>To inform CILs and SILCs on potential partners within your state and service areas to work on issues around transition and systems and individual advocacy. </a:t>
            </a:r>
          </a:p>
          <a:p>
            <a:pPr lvl="1"/>
            <a:r>
              <a:rPr lang="en-US" dirty="0"/>
              <a:t>Help identify CILs and SILCs that are doing work around this that can provide some peer mentoring for others. </a:t>
            </a:r>
          </a:p>
          <a:p>
            <a:pPr>
              <a:spcBef>
                <a:spcPts val="0"/>
              </a:spcBef>
              <a:spcAft>
                <a:spcPts val="0"/>
              </a:spcAft>
            </a:pPr>
            <a:endParaRPr lang="en-US" dirty="0">
              <a:effectLst/>
            </a:endParaRPr>
          </a:p>
          <a:p>
            <a:pPr marL="324000" lvl="1" indent="0">
              <a:buNone/>
            </a:pPr>
            <a:endParaRPr lang="en-US" dirty="0"/>
          </a:p>
        </p:txBody>
      </p:sp>
      <p:pic>
        <p:nvPicPr>
          <p:cNvPr id="5" name="Picture 4" descr="APRIL Logo">
            <a:extLst>
              <a:ext uri="{FF2B5EF4-FFF2-40B4-BE49-F238E27FC236}">
                <a16:creationId xmlns:a16="http://schemas.microsoft.com/office/drawing/2014/main" id="{38F46538-A62C-34AD-5B62-5D6467760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3066"/>
            <a:ext cx="1749879" cy="795184"/>
          </a:xfrm>
          <a:prstGeom prst="rect">
            <a:avLst/>
          </a:prstGeom>
        </p:spPr>
      </p:pic>
    </p:spTree>
    <p:extLst>
      <p:ext uri="{BB962C8B-B14F-4D97-AF65-F5344CB8AC3E}">
        <p14:creationId xmlns:p14="http://schemas.microsoft.com/office/powerpoint/2010/main" val="3407972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F9E9-6DCC-9119-EFD7-BA322D3E0E05}"/>
              </a:ext>
            </a:extLst>
          </p:cNvPr>
          <p:cNvSpPr>
            <a:spLocks noGrp="1"/>
          </p:cNvSpPr>
          <p:nvPr>
            <p:ph type="title"/>
          </p:nvPr>
        </p:nvSpPr>
        <p:spPr/>
        <p:txBody>
          <a:bodyPr/>
          <a:lstStyle/>
          <a:p>
            <a:r>
              <a:rPr lang="en-US" dirty="0"/>
              <a:t>The HCBS Settings Rule: Current SILC Focus</a:t>
            </a:r>
          </a:p>
        </p:txBody>
      </p:sp>
      <p:sp>
        <p:nvSpPr>
          <p:cNvPr id="3" name="Content Placeholder 2">
            <a:extLst>
              <a:ext uri="{FF2B5EF4-FFF2-40B4-BE49-F238E27FC236}">
                <a16:creationId xmlns:a16="http://schemas.microsoft.com/office/drawing/2014/main" id="{9AAFF389-5F59-CBF7-85DD-65265852CCC9}"/>
              </a:ext>
            </a:extLst>
          </p:cNvPr>
          <p:cNvSpPr>
            <a:spLocks noGrp="1"/>
          </p:cNvSpPr>
          <p:nvPr>
            <p:ph idx="1"/>
          </p:nvPr>
        </p:nvSpPr>
        <p:spPr/>
        <p:txBody>
          <a:bodyPr>
            <a:normAutofit fontScale="92500" lnSpcReduction="20000"/>
          </a:bodyPr>
          <a:lstStyle/>
          <a:p>
            <a:r>
              <a:rPr lang="en-US" sz="2400" dirty="0"/>
              <a:t>Does Your State Have A FINAL Approved HCBS State Transition Plan (STP)? </a:t>
            </a:r>
          </a:p>
          <a:p>
            <a:pPr lvl="1"/>
            <a:r>
              <a:rPr lang="en-US" dirty="0">
                <a:hlinkClick r:id="rId2"/>
              </a:rPr>
              <a:t>www.hcbsadvocacy.org</a:t>
            </a:r>
            <a:endParaRPr lang="en-US" dirty="0"/>
          </a:p>
          <a:p>
            <a:pPr lvl="1"/>
            <a:r>
              <a:rPr lang="en-US" dirty="0"/>
              <a:t>Ask your DSE and / or Other State Agency Folks </a:t>
            </a:r>
          </a:p>
          <a:p>
            <a:pPr lvl="1"/>
            <a:r>
              <a:rPr lang="en-US" dirty="0"/>
              <a:t>Request A Copy of the STP</a:t>
            </a:r>
          </a:p>
          <a:p>
            <a:pPr marL="457200" lvl="1" indent="0">
              <a:buNone/>
            </a:pPr>
            <a:endParaRPr lang="en-US" dirty="0"/>
          </a:p>
          <a:p>
            <a:r>
              <a:rPr lang="en-US" sz="2400" dirty="0"/>
              <a:t>Review HCBS STP</a:t>
            </a:r>
          </a:p>
          <a:p>
            <a:pPr lvl="1"/>
            <a:r>
              <a:rPr lang="en-US" dirty="0"/>
              <a:t>How does your State plan to enforce The Rule and ensure the rights of our peers with disabilities are upheld?</a:t>
            </a:r>
          </a:p>
          <a:p>
            <a:pPr lvl="1"/>
            <a:r>
              <a:rPr lang="en-US" dirty="0"/>
              <a:t>Is there a clear and transparent consumer grievance process / procedures? </a:t>
            </a:r>
          </a:p>
          <a:p>
            <a:pPr lvl="1"/>
            <a:r>
              <a:rPr lang="en-US" dirty="0"/>
              <a:t>Is there a Corrective Action Plan process / procedures for facilities? </a:t>
            </a:r>
          </a:p>
          <a:p>
            <a:pPr lvl="1"/>
            <a:r>
              <a:rPr lang="en-US" dirty="0"/>
              <a:t>How does your STP address any needed consumer transitions? Process / Procedures?</a:t>
            </a:r>
          </a:p>
          <a:p>
            <a:pPr lvl="1"/>
            <a:r>
              <a:rPr lang="en-US" dirty="0"/>
              <a:t>How does your STP address issues of equity? </a:t>
            </a:r>
            <a:endParaRPr lang="en-US" sz="2000" dirty="0"/>
          </a:p>
          <a:p>
            <a:endParaRPr lang="en-US" dirty="0"/>
          </a:p>
        </p:txBody>
      </p:sp>
    </p:spTree>
    <p:extLst>
      <p:ext uri="{BB962C8B-B14F-4D97-AF65-F5344CB8AC3E}">
        <p14:creationId xmlns:p14="http://schemas.microsoft.com/office/powerpoint/2010/main" val="2527990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F54B-E7BD-42B2-E31E-A87FE7E0C112}"/>
              </a:ext>
            </a:extLst>
          </p:cNvPr>
          <p:cNvSpPr>
            <a:spLocks noGrp="1"/>
          </p:cNvSpPr>
          <p:nvPr>
            <p:ph type="title"/>
          </p:nvPr>
        </p:nvSpPr>
        <p:spPr/>
        <p:txBody>
          <a:bodyPr/>
          <a:lstStyle/>
          <a:p>
            <a:r>
              <a:rPr lang="en-US" dirty="0"/>
              <a:t>The HCBS Settings Rule: Current SILC Focus CTD</a:t>
            </a:r>
          </a:p>
        </p:txBody>
      </p:sp>
      <p:sp>
        <p:nvSpPr>
          <p:cNvPr id="3" name="Content Placeholder 2">
            <a:extLst>
              <a:ext uri="{FF2B5EF4-FFF2-40B4-BE49-F238E27FC236}">
                <a16:creationId xmlns:a16="http://schemas.microsoft.com/office/drawing/2014/main" id="{544F7474-DFA4-159F-10AB-0887EAF6ABAA}"/>
              </a:ext>
            </a:extLst>
          </p:cNvPr>
          <p:cNvSpPr>
            <a:spLocks noGrp="1"/>
          </p:cNvSpPr>
          <p:nvPr>
            <p:ph idx="1"/>
          </p:nvPr>
        </p:nvSpPr>
        <p:spPr/>
        <p:txBody>
          <a:bodyPr/>
          <a:lstStyle/>
          <a:p>
            <a:r>
              <a:rPr lang="en-US" sz="2400" dirty="0"/>
              <a:t>Review Other State Plans – How Do These Address The Rule? Equitable Lens? </a:t>
            </a:r>
          </a:p>
          <a:p>
            <a:pPr lvl="1"/>
            <a:r>
              <a:rPr lang="en-US" dirty="0"/>
              <a:t>State Plan for Independent Living (SPIL)</a:t>
            </a:r>
          </a:p>
          <a:p>
            <a:pPr lvl="1"/>
            <a:r>
              <a:rPr lang="en-US" dirty="0"/>
              <a:t>DD Council 5-Year Strategic Plan </a:t>
            </a:r>
          </a:p>
          <a:p>
            <a:pPr lvl="1"/>
            <a:r>
              <a:rPr lang="en-US" dirty="0"/>
              <a:t>WIOA State Plan</a:t>
            </a:r>
          </a:p>
          <a:p>
            <a:pPr lvl="1"/>
            <a:r>
              <a:rPr lang="en-US" dirty="0"/>
              <a:t>Priorities &amp; Objectives (P&amp;Os) of State Protection &amp; Advocacy (P&amp;A) Services State Entity</a:t>
            </a:r>
          </a:p>
          <a:p>
            <a:pPr lvl="1"/>
            <a:r>
              <a:rPr lang="en-US" dirty="0"/>
              <a:t>State Plan on Aging (Indiana)</a:t>
            </a:r>
          </a:p>
          <a:p>
            <a:pPr lvl="1"/>
            <a:r>
              <a:rPr lang="en-US" dirty="0"/>
              <a:t>Other State Plans that are applicable??? </a:t>
            </a:r>
          </a:p>
          <a:p>
            <a:endParaRPr lang="en-US" dirty="0"/>
          </a:p>
        </p:txBody>
      </p:sp>
    </p:spTree>
    <p:extLst>
      <p:ext uri="{BB962C8B-B14F-4D97-AF65-F5344CB8AC3E}">
        <p14:creationId xmlns:p14="http://schemas.microsoft.com/office/powerpoint/2010/main" val="3623690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78F00-6CF5-C1B4-B732-2EAA127F40A8}"/>
              </a:ext>
            </a:extLst>
          </p:cNvPr>
          <p:cNvSpPr>
            <a:spLocks noGrp="1"/>
          </p:cNvSpPr>
          <p:nvPr>
            <p:ph type="title"/>
          </p:nvPr>
        </p:nvSpPr>
        <p:spPr/>
        <p:txBody>
          <a:bodyPr/>
          <a:lstStyle/>
          <a:p>
            <a:r>
              <a:rPr lang="en-US" dirty="0"/>
              <a:t>The HCBS Settings Rule: Future SILC Focus</a:t>
            </a:r>
          </a:p>
        </p:txBody>
      </p:sp>
      <p:sp>
        <p:nvSpPr>
          <p:cNvPr id="3" name="Content Placeholder 2">
            <a:extLst>
              <a:ext uri="{FF2B5EF4-FFF2-40B4-BE49-F238E27FC236}">
                <a16:creationId xmlns:a16="http://schemas.microsoft.com/office/drawing/2014/main" id="{182AB68D-5CDD-BD21-76E9-326A9F30536E}"/>
              </a:ext>
            </a:extLst>
          </p:cNvPr>
          <p:cNvSpPr>
            <a:spLocks noGrp="1"/>
          </p:cNvSpPr>
          <p:nvPr>
            <p:ph idx="1"/>
          </p:nvPr>
        </p:nvSpPr>
        <p:spPr/>
        <p:txBody>
          <a:bodyPr>
            <a:normAutofit fontScale="92500" lnSpcReduction="20000"/>
          </a:bodyPr>
          <a:lstStyle/>
          <a:p>
            <a:r>
              <a:rPr lang="en-US" sz="2400" dirty="0"/>
              <a:t>SPIL 2025 – 2027 Development (Other Plans and P&amp;Os?)</a:t>
            </a:r>
          </a:p>
          <a:p>
            <a:r>
              <a:rPr lang="en-US" sz="2400" dirty="0"/>
              <a:t>Leverage SILC seat on State Commission on Rehabilitation </a:t>
            </a:r>
          </a:p>
          <a:p>
            <a:r>
              <a:rPr lang="en-US" sz="2400" dirty="0"/>
              <a:t>Host / Conduct (with Partners) Education &amp; Training Events for Peers with Disabilities on Their Rights in Accordance with The Rule </a:t>
            </a:r>
          </a:p>
          <a:p>
            <a:pPr lvl="1"/>
            <a:r>
              <a:rPr lang="en-US" dirty="0"/>
              <a:t>What is The Rule &amp; its Purpose?</a:t>
            </a:r>
          </a:p>
          <a:p>
            <a:pPr lvl="1"/>
            <a:r>
              <a:rPr lang="en-US" dirty="0"/>
              <a:t>Why is it needed?</a:t>
            </a:r>
          </a:p>
          <a:p>
            <a:pPr lvl="1"/>
            <a:r>
              <a:rPr lang="en-US" dirty="0"/>
              <a:t>How does it apply to &amp; impact me as a consumer?</a:t>
            </a:r>
          </a:p>
          <a:p>
            <a:pPr lvl="1"/>
            <a:r>
              <a:rPr lang="en-US" dirty="0"/>
              <a:t>Examples of Violations of The Rule</a:t>
            </a:r>
          </a:p>
          <a:p>
            <a:pPr lvl="2"/>
            <a:r>
              <a:rPr lang="en-US" sz="2400" dirty="0"/>
              <a:t>What do I do if my rights are violated?</a:t>
            </a:r>
          </a:p>
          <a:p>
            <a:r>
              <a:rPr lang="en-US" sz="2400" dirty="0"/>
              <a:t>Engagement of Consumers / Peers with Disabilities in ensuring compliance with The Rule?</a:t>
            </a:r>
          </a:p>
          <a:p>
            <a:endParaRPr lang="en-US" dirty="0"/>
          </a:p>
        </p:txBody>
      </p:sp>
    </p:spTree>
    <p:extLst>
      <p:ext uri="{BB962C8B-B14F-4D97-AF65-F5344CB8AC3E}">
        <p14:creationId xmlns:p14="http://schemas.microsoft.com/office/powerpoint/2010/main" val="2653051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CD70-C0BE-CC42-10E6-24E6B33DEA9A}"/>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376F9583-F391-9328-66A8-E293C9B6DA49}"/>
              </a:ext>
            </a:extLst>
          </p:cNvPr>
          <p:cNvSpPr>
            <a:spLocks noGrp="1"/>
          </p:cNvSpPr>
          <p:nvPr>
            <p:ph idx="1"/>
          </p:nvPr>
        </p:nvSpPr>
        <p:spPr/>
        <p:txBody>
          <a:bodyPr/>
          <a:lstStyle/>
          <a:p>
            <a:pPr algn="ctr"/>
            <a:r>
              <a:rPr lang="en-US" dirty="0"/>
              <a:t>Sierra Royster, Director of Innovation, APRIL </a:t>
            </a:r>
          </a:p>
          <a:p>
            <a:pPr marL="0" indent="0" algn="ctr">
              <a:buNone/>
            </a:pPr>
            <a:r>
              <a:rPr lang="en-US" dirty="0">
                <a:hlinkClick r:id="rId2"/>
              </a:rPr>
              <a:t>sroyster@april-rural.org</a:t>
            </a:r>
            <a:r>
              <a:rPr lang="en-US" dirty="0"/>
              <a:t> </a:t>
            </a:r>
          </a:p>
          <a:p>
            <a:pPr marL="0" indent="0" algn="ctr">
              <a:buNone/>
            </a:pPr>
            <a:r>
              <a:rPr lang="en-US" dirty="0"/>
              <a:t>919-346-3282</a:t>
            </a:r>
          </a:p>
          <a:p>
            <a:pPr algn="ctr"/>
            <a:r>
              <a:rPr lang="en-US" dirty="0"/>
              <a:t>Kathy Cooper, Chair, NASILC Board</a:t>
            </a:r>
          </a:p>
          <a:p>
            <a:pPr marL="0" indent="0" algn="ctr">
              <a:buNone/>
            </a:pPr>
            <a:r>
              <a:rPr lang="en-US" dirty="0">
                <a:hlinkClick r:id="rId3"/>
              </a:rPr>
              <a:t>Kathy.cooper@silck.org</a:t>
            </a:r>
            <a:r>
              <a:rPr lang="en-US" dirty="0"/>
              <a:t> </a:t>
            </a:r>
          </a:p>
          <a:p>
            <a:pPr algn="ctr"/>
            <a:r>
              <a:rPr lang="en-US" dirty="0"/>
              <a:t>Amber </a:t>
            </a:r>
            <a:r>
              <a:rPr lang="en-US" dirty="0" err="1"/>
              <a:t>O’Haver</a:t>
            </a:r>
            <a:r>
              <a:rPr lang="en-US" dirty="0"/>
              <a:t>, Vice Chair, NASILC Board </a:t>
            </a:r>
          </a:p>
          <a:p>
            <a:pPr marL="0" indent="0" algn="ctr">
              <a:buNone/>
            </a:pPr>
            <a:r>
              <a:rPr lang="en-US" dirty="0">
                <a:hlinkClick r:id="rId4"/>
              </a:rPr>
              <a:t>aohaver@insilc.org</a:t>
            </a:r>
            <a:r>
              <a:rPr lang="en-US" dirty="0"/>
              <a:t> </a:t>
            </a:r>
          </a:p>
        </p:txBody>
      </p:sp>
    </p:spTree>
    <p:extLst>
      <p:ext uri="{BB962C8B-B14F-4D97-AF65-F5344CB8AC3E}">
        <p14:creationId xmlns:p14="http://schemas.microsoft.com/office/powerpoint/2010/main" val="4259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5DAA-30BD-7302-E6D4-B1173798A7CD}"/>
              </a:ext>
            </a:extLst>
          </p:cNvPr>
          <p:cNvSpPr>
            <a:spLocks noGrp="1"/>
          </p:cNvSpPr>
          <p:nvPr>
            <p:ph type="ctrTitle"/>
          </p:nvPr>
        </p:nvSpPr>
        <p:spPr/>
        <p:txBody>
          <a:bodyPr/>
          <a:lstStyle/>
          <a:p>
            <a:r>
              <a:rPr lang="en-US" dirty="0"/>
              <a:t>Home and community-based services</a:t>
            </a:r>
            <a:br>
              <a:rPr lang="en-US" dirty="0"/>
            </a:br>
            <a:r>
              <a:rPr lang="en-US" dirty="0"/>
              <a:t>stakeholder engagement</a:t>
            </a:r>
          </a:p>
        </p:txBody>
      </p:sp>
      <p:sp>
        <p:nvSpPr>
          <p:cNvPr id="3" name="Subtitle 2">
            <a:extLst>
              <a:ext uri="{FF2B5EF4-FFF2-40B4-BE49-F238E27FC236}">
                <a16:creationId xmlns:a16="http://schemas.microsoft.com/office/drawing/2014/main" id="{18FC11EA-945B-7174-0FD7-279A992FDD12}"/>
              </a:ext>
            </a:extLst>
          </p:cNvPr>
          <p:cNvSpPr>
            <a:spLocks noGrp="1"/>
          </p:cNvSpPr>
          <p:nvPr>
            <p:ph type="subTitle" idx="1"/>
          </p:nvPr>
        </p:nvSpPr>
        <p:spPr/>
        <p:txBody>
          <a:bodyPr>
            <a:normAutofit fontScale="92500" lnSpcReduction="20000"/>
          </a:bodyPr>
          <a:lstStyle/>
          <a:p>
            <a:r>
              <a:rPr lang="en-US" dirty="0"/>
              <a:t>Kate brady, </a:t>
            </a:r>
            <a:r>
              <a:rPr lang="en-US" dirty="0" err="1"/>
              <a:t>phd</a:t>
            </a:r>
            <a:r>
              <a:rPr lang="en-US" dirty="0"/>
              <a:t> </a:t>
            </a:r>
            <a:r>
              <a:rPr lang="en-US" dirty="0" err="1"/>
              <a:t>abD</a:t>
            </a:r>
            <a:endParaRPr lang="en-US" dirty="0"/>
          </a:p>
          <a:p>
            <a:r>
              <a:rPr lang="en-US" dirty="0"/>
              <a:t>Project manager, </a:t>
            </a:r>
            <a:r>
              <a:rPr lang="en-US" dirty="0" err="1"/>
              <a:t>ncapps</a:t>
            </a:r>
            <a:r>
              <a:rPr lang="en-US" dirty="0"/>
              <a:t> at the human services research institute</a:t>
            </a:r>
          </a:p>
        </p:txBody>
      </p:sp>
      <p:pic>
        <p:nvPicPr>
          <p:cNvPr id="5" name="Picture 4" descr="NCAPPS logo">
            <a:extLst>
              <a:ext uri="{FF2B5EF4-FFF2-40B4-BE49-F238E27FC236}">
                <a16:creationId xmlns:a16="http://schemas.microsoft.com/office/drawing/2014/main" id="{C97D7FC7-5227-691C-1496-74EE96E41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026" y="15247"/>
            <a:ext cx="1743318" cy="619211"/>
          </a:xfrm>
          <a:prstGeom prst="rect">
            <a:avLst/>
          </a:prstGeom>
        </p:spPr>
      </p:pic>
    </p:spTree>
    <p:extLst>
      <p:ext uri="{BB962C8B-B14F-4D97-AF65-F5344CB8AC3E}">
        <p14:creationId xmlns:p14="http://schemas.microsoft.com/office/powerpoint/2010/main" val="325838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1438"/>
            <a:ext cx="8839200" cy="1143000"/>
          </a:xfrm>
        </p:spPr>
        <p:txBody>
          <a:bodyPr>
            <a:normAutofit/>
          </a:bodyPr>
          <a:lstStyle/>
          <a:p>
            <a:r>
              <a:rPr lang="en-US" dirty="0"/>
              <a:t>The What and Who of HCBS</a:t>
            </a:r>
          </a:p>
        </p:txBody>
      </p:sp>
      <p:sp>
        <p:nvSpPr>
          <p:cNvPr id="3" name="Text Placeholder 2"/>
          <p:cNvSpPr>
            <a:spLocks noGrp="1"/>
          </p:cNvSpPr>
          <p:nvPr>
            <p:ph type="body" idx="1"/>
          </p:nvPr>
        </p:nvSpPr>
        <p:spPr/>
        <p:txBody>
          <a:bodyPr>
            <a:normAutofit fontScale="77500" lnSpcReduction="20000"/>
          </a:bodyPr>
          <a:lstStyle/>
          <a:p>
            <a:r>
              <a:rPr lang="en-US" dirty="0"/>
              <a:t>What are Home and Community-Based Services (HCBS)?</a:t>
            </a:r>
          </a:p>
        </p:txBody>
      </p:sp>
      <p:sp>
        <p:nvSpPr>
          <p:cNvPr id="4" name="Content Placeholder 3"/>
          <p:cNvSpPr>
            <a:spLocks noGrp="1"/>
          </p:cNvSpPr>
          <p:nvPr>
            <p:ph sz="half" idx="2"/>
          </p:nvPr>
        </p:nvSpPr>
        <p:spPr>
          <a:xfrm>
            <a:off x="1700133" y="2769639"/>
            <a:ext cx="5393100" cy="3708013"/>
          </a:xfrm>
        </p:spPr>
        <p:txBody>
          <a:bodyPr>
            <a:normAutofit fontScale="92500" lnSpcReduction="10000"/>
          </a:bodyPr>
          <a:lstStyle/>
          <a:p>
            <a:pPr marL="0" indent="0" fontAlgn="base">
              <a:buNone/>
            </a:pPr>
            <a:r>
              <a:rPr lang="en-US" b="0" i="0" u="none" strike="noStrike" dirty="0">
                <a:effectLst/>
                <a:latin typeface="Tahoma" panose="020B0604030504040204" pitchFamily="34" charset="0"/>
              </a:rPr>
              <a:t>HCBS provide funded support for</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Employment</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Transportation</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Homecare/home health</a:t>
            </a:r>
            <a:r>
              <a:rPr lang="en-US" b="0" i="0" dirty="0">
                <a:effectLst/>
                <a:latin typeface="Tahoma" panose="020B0604030504040204" pitchFamily="34" charset="0"/>
              </a:rPr>
              <a:t>​</a:t>
            </a:r>
            <a:endParaRPr lang="en-US" b="0" i="0" dirty="0">
              <a:effectLst/>
              <a:latin typeface="Arial" panose="020B0604020202020204" pitchFamily="34" charset="0"/>
            </a:endParaRPr>
          </a:p>
          <a:p>
            <a:pPr lvl="1" fontAlgn="base"/>
            <a:r>
              <a:rPr lang="en-US" b="0" i="0" u="none" strike="noStrike" dirty="0">
                <a:effectLst/>
                <a:latin typeface="Tahoma" panose="020B0604030504040204" pitchFamily="34" charset="0"/>
              </a:rPr>
              <a:t>Medications</a:t>
            </a:r>
            <a:r>
              <a:rPr lang="en-US" b="0" i="0" dirty="0">
                <a:effectLst/>
                <a:latin typeface="Tahoma" panose="020B0604030504040204" pitchFamily="34" charset="0"/>
              </a:rPr>
              <a:t>​ and i</a:t>
            </a:r>
            <a:r>
              <a:rPr lang="en-US" b="0" i="0" u="none" strike="noStrike" dirty="0">
                <a:effectLst/>
                <a:latin typeface="Tahoma" panose="020B0604030504040204" pitchFamily="34" charset="0"/>
              </a:rPr>
              <a:t>n-home therapy (PT, OT, Speech, etc.)</a:t>
            </a:r>
            <a:r>
              <a:rPr lang="en-US" b="0" i="0" dirty="0">
                <a:effectLst/>
                <a:latin typeface="Tahoma" panose="020B0604030504040204" pitchFamily="34" charset="0"/>
              </a:rPr>
              <a:t>​</a:t>
            </a:r>
          </a:p>
          <a:p>
            <a:pPr lvl="1" fontAlgn="base"/>
            <a:r>
              <a:rPr lang="en-US" b="0" i="0" dirty="0">
                <a:effectLst/>
                <a:latin typeface="Arial" panose="020B0604020202020204" pitchFamily="34" charset="0"/>
              </a:rPr>
              <a:t>Housekeeping</a:t>
            </a:r>
          </a:p>
          <a:p>
            <a:pPr fontAlgn="base"/>
            <a:r>
              <a:rPr lang="en-US" b="0" i="0" u="none" strike="noStrike" dirty="0">
                <a:effectLst/>
                <a:latin typeface="Tahoma" panose="020B0604030504040204" pitchFamily="34" charset="0"/>
              </a:rPr>
              <a:t>Activities of daily living</a:t>
            </a:r>
            <a:r>
              <a:rPr lang="en-US" b="0" i="0" dirty="0">
                <a:effectLst/>
                <a:latin typeface="Tahoma" panose="020B0604030504040204" pitchFamily="34" charset="0"/>
              </a:rPr>
              <a:t>​ such as b</a:t>
            </a:r>
            <a:r>
              <a:rPr lang="en-US" b="0" i="0" u="none" strike="noStrike" dirty="0">
                <a:effectLst/>
                <a:latin typeface="Tahoma" panose="020B0604030504040204" pitchFamily="34" charset="0"/>
              </a:rPr>
              <a:t>athing, dressing, toileting</a:t>
            </a:r>
            <a:r>
              <a:rPr lang="en-US" b="0" i="0" dirty="0">
                <a:effectLst/>
                <a:latin typeface="Tahoma" panose="020B0604030504040204" pitchFamily="34" charset="0"/>
              </a:rPr>
              <a:t>​ and c</a:t>
            </a:r>
            <a:r>
              <a:rPr lang="en-US" b="0" i="0" u="none" strike="noStrike" dirty="0">
                <a:effectLst/>
                <a:latin typeface="Tahoma" panose="020B0604030504040204" pitchFamily="34" charset="0"/>
              </a:rPr>
              <a:t>ooking</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Finances</a:t>
            </a:r>
            <a:r>
              <a:rPr lang="en-US" b="0" i="0" dirty="0">
                <a:effectLst/>
                <a:latin typeface="Tahoma" panose="020B0604030504040204" pitchFamily="34" charset="0"/>
              </a:rPr>
              <a:t>​</a:t>
            </a:r>
            <a:endParaRPr lang="en-US" b="0" i="0" dirty="0">
              <a:effectLst/>
              <a:latin typeface="Arial" panose="020B0604020202020204" pitchFamily="34" charset="0"/>
            </a:endParaRPr>
          </a:p>
          <a:p>
            <a:pPr fontAlgn="base"/>
            <a:r>
              <a:rPr lang="en-US" b="0" i="0" u="none" strike="noStrike" dirty="0">
                <a:effectLst/>
                <a:latin typeface="Tahoma" panose="020B0604030504040204" pitchFamily="34" charset="0"/>
              </a:rPr>
              <a:t>Assistive Technology and Home Modifications</a:t>
            </a:r>
            <a:endParaRPr lang="en-US" b="0" i="0" dirty="0">
              <a:effectLst/>
              <a:latin typeface="Arial" panose="020B0604020202020204" pitchFamily="34" charset="0"/>
            </a:endParaRPr>
          </a:p>
          <a:p>
            <a:pPr marL="0" indent="0">
              <a:buNone/>
            </a:pPr>
            <a:endParaRPr lang="en-US" dirty="0"/>
          </a:p>
        </p:txBody>
      </p:sp>
      <p:sp>
        <p:nvSpPr>
          <p:cNvPr id="5" name="Text Placeholder 4"/>
          <p:cNvSpPr>
            <a:spLocks noGrp="1"/>
          </p:cNvSpPr>
          <p:nvPr>
            <p:ph type="body" sz="quarter" idx="3"/>
          </p:nvPr>
        </p:nvSpPr>
        <p:spPr>
          <a:xfrm>
            <a:off x="6523736" y="2026956"/>
            <a:ext cx="5087073" cy="553373"/>
          </a:xfrm>
        </p:spPr>
        <p:txBody>
          <a:bodyPr>
            <a:normAutofit fontScale="77500" lnSpcReduction="20000"/>
          </a:bodyPr>
          <a:lstStyle/>
          <a:p>
            <a:r>
              <a:rPr lang="en-US" dirty="0"/>
              <a:t>Who receives HCBS?</a:t>
            </a:r>
          </a:p>
        </p:txBody>
      </p:sp>
      <p:sp>
        <p:nvSpPr>
          <p:cNvPr id="6" name="Content Placeholder 5"/>
          <p:cNvSpPr>
            <a:spLocks noGrp="1"/>
          </p:cNvSpPr>
          <p:nvPr>
            <p:ph sz="quarter" idx="4"/>
          </p:nvPr>
        </p:nvSpPr>
        <p:spPr>
          <a:xfrm>
            <a:off x="7093233" y="2926052"/>
            <a:ext cx="4517576" cy="2934999"/>
          </a:xfrm>
        </p:spPr>
        <p:txBody>
          <a:bodyPr>
            <a:normAutofit fontScale="92500" lnSpcReduction="10000"/>
          </a:bodyPr>
          <a:lstStyle/>
          <a:p>
            <a:r>
              <a:rPr lang="en-US" sz="2400" dirty="0"/>
              <a:t> In 2018 more than 4.7 million people received Medicaid-funded HCBS</a:t>
            </a:r>
          </a:p>
          <a:p>
            <a:r>
              <a:rPr lang="en-US" sz="2400" dirty="0"/>
              <a:t> Each state has its own system and decides to which populations they will offer HCBS waivers </a:t>
            </a:r>
          </a:p>
          <a:p>
            <a:endParaRPr lang="en-US" dirty="0"/>
          </a:p>
        </p:txBody>
      </p:sp>
      <p:sp>
        <p:nvSpPr>
          <p:cNvPr id="7" name="Slide Number Placeholder 6"/>
          <p:cNvSpPr>
            <a:spLocks noGrp="1"/>
          </p:cNvSpPr>
          <p:nvPr>
            <p:ph type="sldNum" sz="quarter" idx="12"/>
          </p:nvPr>
        </p:nvSpPr>
        <p:spPr/>
        <p:txBody>
          <a:bodyPr/>
          <a:lstStyle/>
          <a:p>
            <a:fld id="{7AA28999-D008-419E-9628-EE1C64F81F4C}" type="slidenum">
              <a:rPr lang="en-US" smtClean="0"/>
              <a:pPr/>
              <a:t>5</a:t>
            </a:fld>
            <a:endParaRPr lang="en-US"/>
          </a:p>
        </p:txBody>
      </p:sp>
      <p:pic>
        <p:nvPicPr>
          <p:cNvPr id="10" name="Picture 9" descr="NCAPPS Logo">
            <a:extLst>
              <a:ext uri="{FF2B5EF4-FFF2-40B4-BE49-F238E27FC236}">
                <a16:creationId xmlns:a16="http://schemas.microsoft.com/office/drawing/2014/main" id="{DF5A950C-FA85-C81F-23BE-C3E6D3D9D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277072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Settings Rule: </a:t>
            </a:r>
            <a:br>
              <a:rPr lang="en-US"/>
            </a:br>
            <a:r>
              <a:rPr lang="en-US"/>
              <a:t>Where it came from and where it’s going</a:t>
            </a:r>
            <a:endParaRPr lang="en-US" dirty="0"/>
          </a:p>
        </p:txBody>
      </p:sp>
      <p:sp>
        <p:nvSpPr>
          <p:cNvPr id="6" name="Content Placeholder 5"/>
          <p:cNvSpPr>
            <a:spLocks noGrp="1"/>
          </p:cNvSpPr>
          <p:nvPr>
            <p:ph idx="1"/>
          </p:nvPr>
        </p:nvSpPr>
        <p:spPr>
          <a:xfrm>
            <a:off x="1981200" y="2304663"/>
            <a:ext cx="8229600" cy="4191001"/>
          </a:xfrm>
        </p:spPr>
        <p:txBody>
          <a:bodyPr>
            <a:normAutofit/>
          </a:bodyPr>
          <a:lstStyle/>
          <a:p>
            <a:pPr>
              <a:spcAft>
                <a:spcPts val="1800"/>
              </a:spcAft>
            </a:pPr>
            <a:r>
              <a:rPr lang="en-US" dirty="0"/>
              <a:t>People living in community-based settings were often living a life that is closer to institutional experience</a:t>
            </a:r>
          </a:p>
          <a:p>
            <a:pPr>
              <a:spcAft>
                <a:spcPts val="1800"/>
              </a:spcAft>
            </a:pPr>
            <a:r>
              <a:rPr lang="en-US" dirty="0"/>
              <a:t>The 2014 HCBS final rule attempts to define “community based” for the first time.</a:t>
            </a:r>
          </a:p>
          <a:p>
            <a:pPr>
              <a:spcAft>
                <a:spcPts val="1800"/>
              </a:spcAft>
            </a:pPr>
            <a:r>
              <a:rPr lang="en-US" dirty="0"/>
              <a:t>The March 17, 2023, transition period deadline for full state compliance with the HCBS settings regulation, effective March 17, 2014, is fast approaching.</a:t>
            </a:r>
          </a:p>
          <a:p>
            <a:pPr>
              <a:spcAft>
                <a:spcPts val="1800"/>
              </a:spcAft>
            </a:pPr>
            <a:r>
              <a:rPr lang="en-US" dirty="0"/>
              <a:t>ACL &amp; CMS remain steadfast in ensuring adherence to the tenets of the rule and the regulatory criteria, which provide the framework for ensuring that HCBS are truly person-centered, and the settings within which they are provided facilitate autonomy and independence. </a:t>
            </a:r>
          </a:p>
          <a:p>
            <a:endParaRPr lang="en-US" dirty="0"/>
          </a:p>
          <a:p>
            <a:endParaRPr lang="en-US" dirty="0"/>
          </a:p>
        </p:txBody>
      </p:sp>
      <p:pic>
        <p:nvPicPr>
          <p:cNvPr id="3" name="Picture 2" descr="NCAPPS Logo">
            <a:extLst>
              <a:ext uri="{FF2B5EF4-FFF2-40B4-BE49-F238E27FC236}">
                <a16:creationId xmlns:a16="http://schemas.microsoft.com/office/drawing/2014/main" id="{01687EAE-EA0D-1098-495F-9AF2A8FF4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
        <p:nvSpPr>
          <p:cNvPr id="4" name="Slide Number Placeholder 3">
            <a:extLst>
              <a:ext uri="{FF2B5EF4-FFF2-40B4-BE49-F238E27FC236}">
                <a16:creationId xmlns:a16="http://schemas.microsoft.com/office/drawing/2014/main" id="{C058D098-BC45-4FE0-A594-87E805DEEC4E}"/>
              </a:ext>
            </a:extLst>
          </p:cNvPr>
          <p:cNvSpPr>
            <a:spLocks noGrp="1"/>
          </p:cNvSpPr>
          <p:nvPr>
            <p:ph type="sldNum" sz="quarter" idx="12"/>
          </p:nvPr>
        </p:nvSpPr>
        <p:spPr>
          <a:xfrm>
            <a:off x="5029200" y="6356353"/>
            <a:ext cx="2133600" cy="365125"/>
          </a:xfrm>
        </p:spPr>
        <p:txBody>
          <a:bodyPr/>
          <a:lstStyle/>
          <a:p>
            <a:fld id="{7AA28999-D008-419E-9628-EE1C64F81F4C}" type="slidenum">
              <a:rPr lang="en-US" smtClean="0"/>
              <a:pPr/>
              <a:t>6</a:t>
            </a:fld>
            <a:endParaRPr lang="en-US" dirty="0"/>
          </a:p>
        </p:txBody>
      </p:sp>
    </p:spTree>
    <p:extLst>
      <p:ext uri="{BB962C8B-B14F-4D97-AF65-F5344CB8AC3E}">
        <p14:creationId xmlns:p14="http://schemas.microsoft.com/office/powerpoint/2010/main" val="40303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7" y="3621357"/>
            <a:ext cx="4397829" cy="2452687"/>
          </a:xfrm>
        </p:spPr>
        <p:txBody>
          <a:bodyPr anchor="ctr">
            <a:normAutofit/>
          </a:bodyPr>
          <a:lstStyle/>
          <a:p>
            <a:r>
              <a:rPr lang="en-US" sz="3600" dirty="0">
                <a:solidFill>
                  <a:schemeClr val="tx1"/>
                </a:solidFill>
                <a:latin typeface="+mn-lt"/>
              </a:rPr>
              <a:t>Rule Requires That Services and Supports:</a:t>
            </a:r>
          </a:p>
        </p:txBody>
      </p:sp>
      <p:pic>
        <p:nvPicPr>
          <p:cNvPr id="4" name="Picture 3" descr="Images of people with different assistive technology and disabilities. ">
            <a:extLst>
              <a:ext uri="{FF2B5EF4-FFF2-40B4-BE49-F238E27FC236}">
                <a16:creationId xmlns:a16="http://schemas.microsoft.com/office/drawing/2014/main" id="{6BA25486-51E5-4DCC-9B2C-ABD0418FF29C}"/>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543"/>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p:cNvSpPr>
            <a:spLocks noGrp="1"/>
          </p:cNvSpPr>
          <p:nvPr>
            <p:ph idx="1"/>
          </p:nvPr>
        </p:nvSpPr>
        <p:spPr>
          <a:xfrm>
            <a:off x="4559736" y="3571184"/>
            <a:ext cx="7165740" cy="2452687"/>
          </a:xfrm>
        </p:spPr>
        <p:txBody>
          <a:bodyPr anchor="ctr">
            <a:normAutofit/>
          </a:bodyPr>
          <a:lstStyle/>
          <a:p>
            <a:r>
              <a:rPr lang="en-US" sz="1800" dirty="0">
                <a:latin typeface="Arial" panose="020B0604020202020204" pitchFamily="34" charset="0"/>
                <a:cs typeface="Arial" panose="020B0604020202020204" pitchFamily="34" charset="0"/>
              </a:rPr>
              <a:t>Are integrated in and support full access to greater community </a:t>
            </a:r>
          </a:p>
          <a:p>
            <a:r>
              <a:rPr lang="en-US" sz="1800" dirty="0">
                <a:latin typeface="Arial" panose="020B0604020202020204" pitchFamily="34" charset="0"/>
                <a:cs typeface="Arial" panose="020B0604020202020204" pitchFamily="34" charset="0"/>
              </a:rPr>
              <a:t>Ensure the person receives services in the community with the same degree of access as people not receiving federal Medicaid funding</a:t>
            </a:r>
          </a:p>
          <a:p>
            <a:r>
              <a:rPr lang="en-US" sz="1800" dirty="0">
                <a:latin typeface="Arial" panose="020B0604020202020204" pitchFamily="34" charset="0"/>
                <a:cs typeface="Arial" panose="020B0604020202020204" pitchFamily="34" charset="0"/>
              </a:rPr>
              <a:t>Provide opportunities to seek employment and work in competitive integrated settings, engage in community life, and control personal resources </a:t>
            </a:r>
          </a:p>
        </p:txBody>
      </p:sp>
      <p:pic>
        <p:nvPicPr>
          <p:cNvPr id="6" name="Picture 5" descr="NCAPPS Logo">
            <a:extLst>
              <a:ext uri="{FF2B5EF4-FFF2-40B4-BE49-F238E27FC236}">
                <a16:creationId xmlns:a16="http://schemas.microsoft.com/office/drawing/2014/main" id="{EC7E8B62-15E8-01A5-77E0-AF8CF596C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
        <p:nvSpPr>
          <p:cNvPr id="3" name="Slide Number Placeholder 2"/>
          <p:cNvSpPr>
            <a:spLocks noGrp="1"/>
          </p:cNvSpPr>
          <p:nvPr>
            <p:ph type="sldNum" sz="quarter" idx="12"/>
          </p:nvPr>
        </p:nvSpPr>
        <p:spPr>
          <a:xfrm>
            <a:off x="8829876" y="6254862"/>
            <a:ext cx="2743200" cy="365125"/>
          </a:xfrm>
        </p:spPr>
        <p:txBody>
          <a:bodyPr>
            <a:normAutofit/>
          </a:bodyPr>
          <a:lstStyle/>
          <a:p>
            <a:pPr>
              <a:spcAft>
                <a:spcPts val="600"/>
              </a:spcAft>
            </a:pPr>
            <a:fld id="{77E85DEC-3C54-CC49-B6AA-116CC903AFD3}" type="slidenum">
              <a:rPr lang="en-US">
                <a:solidFill>
                  <a:schemeClr val="tx1">
                    <a:lumMod val="75000"/>
                    <a:lumOff val="25000"/>
                  </a:schemeClr>
                </a:solidFill>
              </a:rPr>
              <a:pPr>
                <a:spcAft>
                  <a:spcPts val="600"/>
                </a:spcAft>
              </a:pPr>
              <a:t>7</a:t>
            </a:fld>
            <a:endParaRPr lang="en-US">
              <a:solidFill>
                <a:schemeClr val="tx1">
                  <a:lumMod val="75000"/>
                  <a:lumOff val="25000"/>
                </a:schemeClr>
              </a:solidFill>
            </a:endParaRPr>
          </a:p>
        </p:txBody>
      </p:sp>
    </p:spTree>
    <p:extLst>
      <p:ext uri="{BB962C8B-B14F-4D97-AF65-F5344CB8AC3E}">
        <p14:creationId xmlns:p14="http://schemas.microsoft.com/office/powerpoint/2010/main" val="390119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030F3-7DBB-43D2-8512-1CAD47F89F24}"/>
              </a:ext>
            </a:extLst>
          </p:cNvPr>
          <p:cNvSpPr>
            <a:spLocks noGrp="1"/>
          </p:cNvSpPr>
          <p:nvPr>
            <p:ph type="title"/>
          </p:nvPr>
        </p:nvSpPr>
        <p:spPr>
          <a:xfrm>
            <a:off x="959157" y="1113764"/>
            <a:ext cx="3269749" cy="4624327"/>
          </a:xfrm>
        </p:spPr>
        <p:txBody>
          <a:bodyPr anchor="ctr">
            <a:normAutofit/>
          </a:bodyPr>
          <a:lstStyle/>
          <a:p>
            <a:r>
              <a:rPr lang="en-US" altLang="en-US" sz="3200">
                <a:solidFill>
                  <a:srgbClr val="FFFFFF"/>
                </a:solidFill>
              </a:rPr>
              <a:t>What Makes a Setting Home and Community-Based?</a:t>
            </a:r>
            <a:endParaRPr lang="en-US" sz="3200">
              <a:solidFill>
                <a:srgbClr val="FFFFFF"/>
              </a:solidFill>
            </a:endParaRPr>
          </a:p>
        </p:txBody>
      </p:sp>
      <p:sp>
        <p:nvSpPr>
          <p:cNvPr id="3" name="Content Placeholder 2">
            <a:extLst>
              <a:ext uri="{FF2B5EF4-FFF2-40B4-BE49-F238E27FC236}">
                <a16:creationId xmlns:a16="http://schemas.microsoft.com/office/drawing/2014/main" id="{2D34F00E-02CA-4C60-B385-8347DF2121A4}"/>
              </a:ext>
            </a:extLst>
          </p:cNvPr>
          <p:cNvSpPr>
            <a:spLocks noGrp="1"/>
          </p:cNvSpPr>
          <p:nvPr>
            <p:ph idx="1"/>
          </p:nvPr>
        </p:nvSpPr>
        <p:spPr>
          <a:xfrm>
            <a:off x="5155905" y="1113764"/>
            <a:ext cx="6108179" cy="4624327"/>
          </a:xfrm>
        </p:spPr>
        <p:txBody>
          <a:bodyPr anchor="ctr">
            <a:normAutofit/>
          </a:bodyPr>
          <a:lstStyle/>
          <a:p>
            <a:r>
              <a:rPr lang="en-US" dirty="0"/>
              <a:t>It is in the community and supports the person’s full access to the community</a:t>
            </a:r>
          </a:p>
          <a:p>
            <a:r>
              <a:rPr lang="en-US" dirty="0"/>
              <a:t>Provides opportunities to:  </a:t>
            </a:r>
          </a:p>
          <a:p>
            <a:pPr lvl="1"/>
            <a:r>
              <a:rPr lang="en-US" dirty="0"/>
              <a:t>seek employment in integrated settings at competitive wages</a:t>
            </a:r>
          </a:p>
          <a:p>
            <a:pPr lvl="1"/>
            <a:r>
              <a:rPr lang="en-US" dirty="0"/>
              <a:t>participate in community life</a:t>
            </a:r>
          </a:p>
          <a:p>
            <a:pPr lvl="1"/>
            <a:r>
              <a:rPr lang="en-US" dirty="0"/>
              <a:t>control personal resources</a:t>
            </a:r>
          </a:p>
          <a:p>
            <a:r>
              <a:rPr lang="en-US" dirty="0"/>
              <a:t>It is selected by the individual from options that include non-disability specific settings</a:t>
            </a:r>
          </a:p>
          <a:p>
            <a:r>
              <a:rPr lang="en-US" dirty="0"/>
              <a:t>Ensures the right to privacy, dignity, respect, and freedom from coercion and restraint </a:t>
            </a:r>
          </a:p>
          <a:p>
            <a:r>
              <a:rPr lang="en-US" dirty="0"/>
              <a:t>Facilitates individual initiative, autonomy, and independence in making life choices</a:t>
            </a:r>
          </a:p>
        </p:txBody>
      </p:sp>
      <p:pic>
        <p:nvPicPr>
          <p:cNvPr id="5" name="Picture 4" descr="NCAPPS logo">
            <a:extLst>
              <a:ext uri="{FF2B5EF4-FFF2-40B4-BE49-F238E27FC236}">
                <a16:creationId xmlns:a16="http://schemas.microsoft.com/office/drawing/2014/main" id="{28CC5304-5E84-4FFC-20BE-D661AEE56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4026" y="15247"/>
            <a:ext cx="1743318" cy="619211"/>
          </a:xfrm>
          <a:prstGeom prst="rect">
            <a:avLst/>
          </a:prstGeom>
        </p:spPr>
      </p:pic>
      <p:sp>
        <p:nvSpPr>
          <p:cNvPr id="4" name="Slide Number Placeholder 3">
            <a:extLst>
              <a:ext uri="{FF2B5EF4-FFF2-40B4-BE49-F238E27FC236}">
                <a16:creationId xmlns:a16="http://schemas.microsoft.com/office/drawing/2014/main" id="{A3A6AFAC-B71C-4DC9-8668-CC3A75A415B5}"/>
              </a:ext>
            </a:extLst>
          </p:cNvPr>
          <p:cNvSpPr>
            <a:spLocks noGrp="1"/>
          </p:cNvSpPr>
          <p:nvPr>
            <p:ph type="sldNum" sz="quarter" idx="12"/>
          </p:nvPr>
        </p:nvSpPr>
        <p:spPr>
          <a:xfrm>
            <a:off x="10558300" y="6425344"/>
            <a:ext cx="1052508" cy="365125"/>
          </a:xfrm>
        </p:spPr>
        <p:txBody>
          <a:bodyPr>
            <a:normAutofit/>
          </a:bodyPr>
          <a:lstStyle/>
          <a:p>
            <a:pPr>
              <a:spcAft>
                <a:spcPts val="600"/>
              </a:spcAft>
            </a:pPr>
            <a:fld id="{D7AC7A25-0390-4A56-B7F6-12DBCD0E311B}" type="slidenum">
              <a:rPr lang="en-US" altLang="en-US">
                <a:solidFill>
                  <a:schemeClr val="tx1">
                    <a:lumMod val="75000"/>
                    <a:lumOff val="25000"/>
                  </a:schemeClr>
                </a:solidFill>
              </a:rPr>
              <a:pPr>
                <a:spcAft>
                  <a:spcPts val="600"/>
                </a:spcAft>
              </a:pPr>
              <a:t>8</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77264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6902-D820-6A61-2FC0-FF6306A95D9B}"/>
              </a:ext>
            </a:extLst>
          </p:cNvPr>
          <p:cNvSpPr>
            <a:spLocks noGrp="1"/>
          </p:cNvSpPr>
          <p:nvPr>
            <p:ph type="title"/>
          </p:nvPr>
        </p:nvSpPr>
        <p:spPr>
          <a:xfrm>
            <a:off x="1524000" y="542733"/>
            <a:ext cx="9124950" cy="1143000"/>
          </a:xfrm>
        </p:spPr>
        <p:txBody>
          <a:bodyPr>
            <a:noAutofit/>
          </a:bodyPr>
          <a:lstStyle/>
          <a:p>
            <a:r>
              <a:rPr lang="en-US" sz="3200" dirty="0"/>
              <a:t>Core requirements of the </a:t>
            </a:r>
            <a:br>
              <a:rPr lang="en-US" sz="3200" dirty="0"/>
            </a:br>
            <a:r>
              <a:rPr lang="en-US" sz="3200" dirty="0"/>
              <a:t>CMS HCBS Final Settings Rule (2014)</a:t>
            </a:r>
          </a:p>
        </p:txBody>
      </p:sp>
      <p:sp>
        <p:nvSpPr>
          <p:cNvPr id="3" name="Content Placeholder 2">
            <a:extLst>
              <a:ext uri="{FF2B5EF4-FFF2-40B4-BE49-F238E27FC236}">
                <a16:creationId xmlns:a16="http://schemas.microsoft.com/office/drawing/2014/main" id="{914554D6-3195-F796-00D5-EDD90D6318C8}"/>
              </a:ext>
            </a:extLst>
          </p:cNvPr>
          <p:cNvSpPr>
            <a:spLocks noGrp="1"/>
          </p:cNvSpPr>
          <p:nvPr>
            <p:ph idx="1"/>
          </p:nvPr>
        </p:nvSpPr>
        <p:spPr>
          <a:xfrm>
            <a:off x="1981200" y="1827248"/>
            <a:ext cx="8229600" cy="4756150"/>
          </a:xfrm>
        </p:spPr>
        <p:txBody>
          <a:bodyPr>
            <a:normAutofit/>
          </a:bodyPr>
          <a:lstStyle/>
          <a:p>
            <a:pPr fontAlgn="base"/>
            <a:endParaRPr lang="en-US" b="0" i="0" u="none" strike="noStrike" dirty="0">
              <a:effectLst/>
              <a:latin typeface="Tahoma" panose="020B0604030504040204" pitchFamily="34" charset="0"/>
            </a:endParaRPr>
          </a:p>
          <a:p>
            <a:pPr fontAlgn="base"/>
            <a:r>
              <a:rPr lang="en-US" sz="2400" dirty="0">
                <a:latin typeface="Tahoma" panose="020B0604030504040204" pitchFamily="34" charset="0"/>
              </a:rPr>
              <a:t>Requires every state to ensure that services meet minimum standards for integration, access to community life, choice, autonomy, and other important consumer protections​</a:t>
            </a:r>
            <a:endParaRPr lang="en-US" sz="2400" dirty="0">
              <a:latin typeface="Arial" panose="020B0604020202020204" pitchFamily="34" charset="0"/>
            </a:endParaRPr>
          </a:p>
          <a:p>
            <a:pPr fontAlgn="base"/>
            <a:r>
              <a:rPr lang="en-US" sz="2400" dirty="0">
                <a:latin typeface="Tahoma" panose="020B0604030504040204" pitchFamily="34" charset="0"/>
              </a:rPr>
              <a:t>Person-centered planning</a:t>
            </a:r>
            <a:endParaRPr lang="en-US" sz="2400" dirty="0">
              <a:ea typeface="+mn-lt"/>
              <a:cs typeface="+mn-lt"/>
            </a:endParaRPr>
          </a:p>
          <a:p>
            <a:r>
              <a:rPr lang="en-US" sz="2400" dirty="0">
                <a:ea typeface="+mn-lt"/>
                <a:cs typeface="+mn-lt"/>
              </a:rPr>
              <a:t>States must receive final Statewide Transition Plan approval. </a:t>
            </a:r>
          </a:p>
          <a:p>
            <a:r>
              <a:rPr lang="en-US" sz="2400" dirty="0">
                <a:ea typeface="+mn-lt"/>
                <a:cs typeface="+mn-lt"/>
              </a:rPr>
              <a:t>All states and settings will be fully compliant with the following regulatory settings criteria:</a:t>
            </a:r>
            <a:endParaRPr lang="en-US" sz="2400" dirty="0">
              <a:ea typeface="Calibri" panose="020F0502020204030204"/>
              <a:cs typeface="Calibri"/>
            </a:endParaRPr>
          </a:p>
          <a:p>
            <a:pPr lvl="1"/>
            <a:r>
              <a:rPr lang="en-US" dirty="0">
                <a:ea typeface="+mn-lt"/>
                <a:cs typeface="+mn-lt"/>
              </a:rPr>
              <a:t>Privacy, dignity, respect, and freedom from coercion and restraint; and</a:t>
            </a:r>
            <a:endParaRPr lang="en-US" dirty="0">
              <a:cs typeface="Calibri"/>
            </a:endParaRPr>
          </a:p>
          <a:p>
            <a:pPr lvl="1"/>
            <a:r>
              <a:rPr lang="en-US" dirty="0">
                <a:ea typeface="+mn-lt"/>
                <a:cs typeface="+mn-lt"/>
              </a:rPr>
              <a:t>Control of personal resources.</a:t>
            </a:r>
            <a:endParaRPr lang="en-US" sz="3400" dirty="0">
              <a:cs typeface="Calibri"/>
            </a:endParaRPr>
          </a:p>
        </p:txBody>
      </p:sp>
      <p:sp>
        <p:nvSpPr>
          <p:cNvPr id="4" name="Slide Number Placeholder 3">
            <a:extLst>
              <a:ext uri="{FF2B5EF4-FFF2-40B4-BE49-F238E27FC236}">
                <a16:creationId xmlns:a16="http://schemas.microsoft.com/office/drawing/2014/main" id="{32F2DF3F-94A9-8700-ED29-352B5B3B133E}"/>
              </a:ext>
            </a:extLst>
          </p:cNvPr>
          <p:cNvSpPr>
            <a:spLocks noGrp="1"/>
          </p:cNvSpPr>
          <p:nvPr>
            <p:ph type="sldNum" sz="quarter" idx="12"/>
          </p:nvPr>
        </p:nvSpPr>
        <p:spPr/>
        <p:txBody>
          <a:bodyPr/>
          <a:lstStyle/>
          <a:p>
            <a:fld id="{7AA28999-D008-419E-9628-EE1C64F81F4C}" type="slidenum">
              <a:rPr lang="en-US" smtClean="0"/>
              <a:pPr/>
              <a:t>9</a:t>
            </a:fld>
            <a:endParaRPr lang="en-US" dirty="0"/>
          </a:p>
        </p:txBody>
      </p:sp>
      <p:pic>
        <p:nvPicPr>
          <p:cNvPr id="7" name="Picture 6" descr="NCAPPS logo">
            <a:extLst>
              <a:ext uri="{FF2B5EF4-FFF2-40B4-BE49-F238E27FC236}">
                <a16:creationId xmlns:a16="http://schemas.microsoft.com/office/drawing/2014/main" id="{83B98264-7909-758F-31E0-6F5135D49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 y="6223554"/>
            <a:ext cx="1743318" cy="619211"/>
          </a:xfrm>
          <a:prstGeom prst="rect">
            <a:avLst/>
          </a:prstGeom>
        </p:spPr>
      </p:pic>
    </p:spTree>
    <p:extLst>
      <p:ext uri="{BB962C8B-B14F-4D97-AF65-F5344CB8AC3E}">
        <p14:creationId xmlns:p14="http://schemas.microsoft.com/office/powerpoint/2010/main" val="14874795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388</TotalTime>
  <Words>2656</Words>
  <Application>Microsoft Macintosh PowerPoint</Application>
  <PresentationFormat>Widescreen</PresentationFormat>
  <Paragraphs>320</Paragraphs>
  <Slides>33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Gill Sans MT</vt:lpstr>
      <vt:lpstr>Tahoma</vt:lpstr>
      <vt:lpstr>Times New Roman</vt:lpstr>
      <vt:lpstr>Wingdings 2</vt:lpstr>
      <vt:lpstr>Dividend</vt:lpstr>
      <vt:lpstr>Scary or not scary: understanding HCBS settings rule </vt:lpstr>
      <vt:lpstr>Objectives </vt:lpstr>
      <vt:lpstr>Partnership</vt:lpstr>
      <vt:lpstr>Home and community-based services stakeholder engagement</vt:lpstr>
      <vt:lpstr>The What and Who of HCBS</vt:lpstr>
      <vt:lpstr>Settings Rule:  Where it came from and where it’s going</vt:lpstr>
      <vt:lpstr>Rule Requires That Services and Supports:</vt:lpstr>
      <vt:lpstr>What Makes a Setting Home and Community-Based?</vt:lpstr>
      <vt:lpstr>Core requirements of the  CMS HCBS Final Settings Rule (2014)</vt:lpstr>
      <vt:lpstr>Additional Conditions: Provider-Owned or Controlled Settings </vt:lpstr>
      <vt:lpstr>In Provider-Owned or -Controlled Residential Settings</vt:lpstr>
      <vt:lpstr>A Person-Centered Plan Must…</vt:lpstr>
      <vt:lpstr>Importance of Public Engagement</vt:lpstr>
      <vt:lpstr>Opportunities for Engagement</vt:lpstr>
      <vt:lpstr>Opportunities for Engagement CTD</vt:lpstr>
      <vt:lpstr>Where are the Stakeholders?</vt:lpstr>
      <vt:lpstr>Engagement Activities</vt:lpstr>
      <vt:lpstr>Review:   All HCBS Settings Must</vt:lpstr>
      <vt:lpstr>Key Takeaways</vt:lpstr>
      <vt:lpstr>To Receive Federal HCBS reimbursement beyond March 17, 2023, States MUST</vt:lpstr>
      <vt:lpstr>Criteria That must be met by 3/17/23 (no exceptions) Not Impacted by PHE</vt:lpstr>
      <vt:lpstr>States Must Submit to CMS by 1/1/23</vt:lpstr>
      <vt:lpstr>Statewide Transition Plan Status as of  August 2, 2022</vt:lpstr>
      <vt:lpstr>CMS will authorize CAPs to include: </vt:lpstr>
      <vt:lpstr>Corrective Action Plans  (State Flexibilities)</vt:lpstr>
      <vt:lpstr>Heightened Scrutiny Process</vt:lpstr>
      <vt:lpstr>State Independent Living Councils (SILCs)</vt:lpstr>
      <vt:lpstr>The HCBS Settings Rule: The Role of SILCs</vt:lpstr>
      <vt:lpstr>The HCBS Settings Rule: The Role of SILCs CTD</vt:lpstr>
      <vt:lpstr>The HCBS Settings Rule: Current SILC Focus</vt:lpstr>
      <vt:lpstr>The HCBS Settings Rule: Current SILC Focus CTD</vt:lpstr>
      <vt:lpstr>The HCBS Settings Rule: Future SILC Focus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and community-based services stakeholder engagement</dc:title>
  <dc:creator>Kate Brady</dc:creator>
  <cp:lastModifiedBy>Rachel Kaplan She/Her</cp:lastModifiedBy>
  <cp:revision>4</cp:revision>
  <dcterms:created xsi:type="dcterms:W3CDTF">2022-10-30T23:18:57Z</dcterms:created>
  <dcterms:modified xsi:type="dcterms:W3CDTF">2022-11-02T15:07:55Z</dcterms:modified>
</cp:coreProperties>
</file>